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4"/>
  </p:notesMasterIdLst>
  <p:handoutMasterIdLst>
    <p:handoutMasterId r:id="rId15"/>
  </p:handoutMasterIdLst>
  <p:sldIdLst>
    <p:sldId id="299" r:id="rId2"/>
    <p:sldId id="311" r:id="rId3"/>
    <p:sldId id="321" r:id="rId4"/>
    <p:sldId id="333" r:id="rId5"/>
    <p:sldId id="323" r:id="rId6"/>
    <p:sldId id="338" r:id="rId7"/>
    <p:sldId id="336" r:id="rId8"/>
    <p:sldId id="326" r:id="rId9"/>
    <p:sldId id="339" r:id="rId10"/>
    <p:sldId id="325" r:id="rId11"/>
    <p:sldId id="340" r:id="rId12"/>
    <p:sldId id="32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3430" userDrawn="1">
          <p15:clr>
            <a:srgbClr val="A4A3A4"/>
          </p15:clr>
        </p15:guide>
        <p15:guide id="4" orient="horz" pos="709" userDrawn="1">
          <p15:clr>
            <a:srgbClr val="A4A3A4"/>
          </p15:clr>
        </p15:guide>
        <p15:guide id="5" pos="619" userDrawn="1">
          <p15:clr>
            <a:srgbClr val="A4A3A4"/>
          </p15:clr>
        </p15:guide>
        <p15:guide id="6" pos="7423" userDrawn="1">
          <p15:clr>
            <a:srgbClr val="A4A3A4"/>
          </p15:clr>
        </p15:guide>
        <p15:guide id="7" pos="6698" userDrawn="1">
          <p15:clr>
            <a:srgbClr val="A4A3A4"/>
          </p15:clr>
        </p15:guide>
        <p15:guide id="8" orient="horz" pos="1139" userDrawn="1">
          <p15:clr>
            <a:srgbClr val="A4A3A4"/>
          </p15:clr>
        </p15:guide>
        <p15:guide id="9" orient="horz" pos="1684" userDrawn="1">
          <p15:clr>
            <a:srgbClr val="A4A3A4"/>
          </p15:clr>
        </p15:guide>
        <p15:guide id="10" pos="57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4DA4"/>
    <a:srgbClr val="9352D6"/>
    <a:srgbClr val="9B58DF"/>
    <a:srgbClr val="5B9BD5"/>
    <a:srgbClr val="35CB65"/>
    <a:srgbClr val="ED6C31"/>
    <a:srgbClr val="FFFF4B"/>
    <a:srgbClr val="FFFF97"/>
    <a:srgbClr val="4891D1"/>
    <a:srgbClr val="A76D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60"/>
    <p:restoredTop sz="77430"/>
  </p:normalViewPr>
  <p:slideViewPr>
    <p:cSldViewPr snapToGrid="0">
      <p:cViewPr>
        <p:scale>
          <a:sx n="66" d="100"/>
          <a:sy n="66" d="100"/>
        </p:scale>
        <p:origin x="2424" y="816"/>
      </p:cViewPr>
      <p:guideLst>
        <p:guide orient="horz" pos="2160"/>
        <p:guide pos="3840"/>
        <p:guide orient="horz" pos="3430"/>
        <p:guide orient="horz" pos="709"/>
        <p:guide pos="619"/>
        <p:guide pos="7423"/>
        <p:guide pos="6698"/>
        <p:guide orient="horz" pos="1139"/>
        <p:guide orient="horz" pos="1684"/>
        <p:guide pos="57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5F9CEE-3E9E-8449-BC92-42053B4DCB2C}" type="datetimeFigureOut">
              <a:rPr lang="en-US" smtClean="0"/>
              <a:t>9/5/17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DABFBC-E918-E14E-B148-8F74CA039D6D}" type="slidenum">
              <a:rPr lang="en-US" smtClean="0"/>
              <a:t>‹#›</a:t>
            </a:fld>
            <a:endParaRPr lang="en-US"/>
          </a:p>
        </p:txBody>
      </p:sp>
    </p:spTree>
    <p:extLst>
      <p:ext uri="{BB962C8B-B14F-4D97-AF65-F5344CB8AC3E}">
        <p14:creationId xmlns:p14="http://schemas.microsoft.com/office/powerpoint/2010/main" val="367267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A9366C-E013-8348-A051-A6A754599817}" type="datetimeFigureOut">
              <a:rPr lang="en-US" smtClean="0"/>
              <a:t>9/5/17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CA1AD-1862-2B4B-934E-687FB080348F}" type="slidenum">
              <a:rPr lang="en-US" smtClean="0"/>
              <a:t>‹#›</a:t>
            </a:fld>
            <a:endParaRPr lang="en-US"/>
          </a:p>
        </p:txBody>
      </p:sp>
    </p:spTree>
    <p:extLst>
      <p:ext uri="{BB962C8B-B14F-4D97-AF65-F5344CB8AC3E}">
        <p14:creationId xmlns:p14="http://schemas.microsoft.com/office/powerpoint/2010/main" val="1631613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 Id="rId3" Type="http://schemas.openxmlformats.org/officeDocument/2006/relationships/hyperlink" Target="mailto:info@sogieducation.or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minute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Sample Script: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Welcome and thank you for joining us.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As you know, this is a module about sexual orientation and gender identity (SOGI). Specifically, it will look at the importance of an inclusive curriculum environment and how we can integrate SOGI into all areas of the curriculum.</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9CA1AD-1862-2B4B-934E-687FB080348F}" type="slidenum">
              <a:rPr lang="en-US" smtClean="0"/>
              <a:t>1</a:t>
            </a:fld>
            <a:endParaRPr lang="en-US"/>
          </a:p>
        </p:txBody>
      </p:sp>
    </p:spTree>
    <p:extLst>
      <p:ext uri="{BB962C8B-B14F-4D97-AF65-F5344CB8AC3E}">
        <p14:creationId xmlns:p14="http://schemas.microsoft.com/office/powerpoint/2010/main" val="773492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4 minutes </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 </a:t>
            </a:r>
            <a:r>
              <a:rPr lang="en-US" sz="1200" i="1" kern="1200" dirty="0" smtClean="0">
                <a:solidFill>
                  <a:schemeClr val="tx1"/>
                </a:solidFill>
                <a:effectLst/>
                <a:latin typeface="+mn-lt"/>
                <a:ea typeface="+mn-ea"/>
                <a:cs typeface="+mn-cs"/>
              </a:rPr>
              <a:t>Revisit the chart paper entitled “Curriculum Questions.” If any questions remain unanswered, make a plan to find the answers needed (e.g., by consulting </a:t>
            </a:r>
            <a:r>
              <a:rPr lang="en-US" sz="1200" i="1" kern="1200" dirty="0" err="1" smtClean="0">
                <a:solidFill>
                  <a:schemeClr val="tx1"/>
                </a:solidFill>
                <a:effectLst/>
                <a:latin typeface="+mn-lt"/>
                <a:ea typeface="+mn-ea"/>
                <a:cs typeface="+mn-cs"/>
              </a:rPr>
              <a:t>SOGIeducation.org</a:t>
            </a:r>
            <a:r>
              <a:rPr lang="en-US" sz="1200" i="1" kern="1200" dirty="0" smtClean="0">
                <a:solidFill>
                  <a:schemeClr val="tx1"/>
                </a:solidFill>
                <a:effectLst/>
                <a:latin typeface="+mn-lt"/>
                <a:ea typeface="+mn-ea"/>
                <a:cs typeface="+mn-cs"/>
              </a:rPr>
              <a:t>, SOGI School Lead, Teacher Librarian, SOGI District Lead, Safe Schools Coordinator, or BC SOGI Education Lead). Explain where the chart paper will be posted after the session while the group continues to find answers.</a:t>
            </a:r>
            <a:endParaRPr lang="en-US" sz="1200" kern="1200" dirty="0" smtClean="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fld id="{F39CA1AD-1862-2B4B-934E-687FB080348F}" type="slidenum">
              <a:rPr lang="en-US" smtClean="0"/>
              <a:t>10</a:t>
            </a:fld>
            <a:endParaRPr lang="en-US"/>
          </a:p>
        </p:txBody>
      </p:sp>
    </p:spTree>
    <p:extLst>
      <p:ext uri="{BB962C8B-B14F-4D97-AF65-F5344CB8AC3E}">
        <p14:creationId xmlns:p14="http://schemas.microsoft.com/office/powerpoint/2010/main" val="1147191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minute</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 </a:t>
            </a:r>
            <a:r>
              <a:rPr lang="en-US" sz="1200" i="1" kern="1200" dirty="0" smtClean="0">
                <a:solidFill>
                  <a:schemeClr val="tx1"/>
                </a:solidFill>
                <a:effectLst/>
                <a:latin typeface="+mn-lt"/>
                <a:ea typeface="+mn-ea"/>
                <a:cs typeface="+mn-cs"/>
              </a:rPr>
              <a:t>Ask each participant to write on a Post-it note the lesson plan they want to try as well as the date when everyone will reconvene to discuss how it went.</a:t>
            </a:r>
            <a:endParaRPr lang="en-US" sz="1200" kern="1200" dirty="0" smtClean="0">
              <a:solidFill>
                <a:schemeClr val="tx1"/>
              </a:solidFill>
              <a:effectLst/>
              <a:latin typeface="+mn-lt"/>
              <a:ea typeface="+mn-ea"/>
              <a:cs typeface="+mn-cs"/>
            </a:endParaRPr>
          </a:p>
          <a:p>
            <a:endParaRPr lang="en-US" sz="1200" i="1" kern="1200" dirty="0" smtClean="0">
              <a:solidFill>
                <a:schemeClr val="tx1"/>
              </a:solidFill>
              <a:effectLst/>
              <a:latin typeface="+mn-lt"/>
              <a:ea typeface="+mn-ea"/>
              <a:cs typeface="+mn-cs"/>
            </a:endParaRPr>
          </a:p>
          <a:p>
            <a:endParaRPr lang="en-US" sz="1200" i="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Sample Script: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Thanks for trying something new. Your students will love it!</a:t>
            </a:r>
          </a:p>
          <a:p>
            <a:endParaRPr lang="en-US" sz="1200" kern="1200" dirty="0" smtClean="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fld id="{F39CA1AD-1862-2B4B-934E-687FB080348F}" type="slidenum">
              <a:rPr lang="en-US" smtClean="0"/>
              <a:t>11</a:t>
            </a:fld>
            <a:endParaRPr lang="en-US"/>
          </a:p>
        </p:txBody>
      </p:sp>
    </p:spTree>
    <p:extLst>
      <p:ext uri="{BB962C8B-B14F-4D97-AF65-F5344CB8AC3E}">
        <p14:creationId xmlns:p14="http://schemas.microsoft.com/office/powerpoint/2010/main" val="1571619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minute</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a:t>
            </a:r>
            <a:r>
              <a:rPr lang="en-US" sz="1200" i="1" kern="1200" dirty="0" smtClean="0">
                <a:solidFill>
                  <a:schemeClr val="tx1"/>
                </a:solidFill>
                <a:effectLst/>
                <a:latin typeface="+mn-lt"/>
                <a:ea typeface="+mn-ea"/>
                <a:cs typeface="+mn-cs"/>
              </a:rPr>
              <a:t>: Encourage participants to learn more and get answers to questions by connecting with you one-on-one, visiting </a:t>
            </a:r>
            <a:r>
              <a:rPr lang="en-US" sz="1200" i="1" kern="1200" dirty="0" err="1" smtClean="0">
                <a:solidFill>
                  <a:schemeClr val="tx1"/>
                </a:solidFill>
                <a:effectLst/>
                <a:latin typeface="+mn-lt"/>
                <a:ea typeface="+mn-ea"/>
                <a:cs typeface="+mn-cs"/>
              </a:rPr>
              <a:t>SOGIeducation.org</a:t>
            </a:r>
            <a:r>
              <a:rPr lang="en-US" sz="1200" i="1" kern="1200" dirty="0" smtClean="0">
                <a:solidFill>
                  <a:schemeClr val="tx1"/>
                </a:solidFill>
                <a:effectLst/>
                <a:latin typeface="+mn-lt"/>
                <a:ea typeface="+mn-ea"/>
                <a:cs typeface="+mn-cs"/>
              </a:rPr>
              <a:t>, contacting the SOGI School/District Leads, or emailing the BC SOGI Education Lead (</a:t>
            </a:r>
            <a:r>
              <a:rPr lang="en-US" sz="1200" i="1" u="sng" kern="1200" dirty="0" smtClean="0">
                <a:solidFill>
                  <a:schemeClr val="tx1"/>
                </a:solidFill>
                <a:effectLst/>
                <a:latin typeface="+mn-lt"/>
                <a:ea typeface="+mn-ea"/>
                <a:cs typeface="+mn-cs"/>
                <a:hlinkClick r:id="rId3"/>
              </a:rPr>
              <a:t>info@sogieducation.org</a:t>
            </a:r>
            <a:r>
              <a:rPr lang="en-US" sz="1200" kern="1200" dirty="0" smtClean="0">
                <a:solidFill>
                  <a:schemeClr val="tx1"/>
                </a:solidFill>
                <a:effectLst/>
                <a:latin typeface="+mn-lt"/>
                <a:ea typeface="+mn-ea"/>
                <a:cs typeface="+mn-cs"/>
              </a:rPr>
              <a:t>). </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Extension Activity:</a:t>
            </a:r>
            <a:r>
              <a:rPr lang="en-US" sz="1200" i="1" kern="1200" dirty="0" smtClean="0">
                <a:solidFill>
                  <a:schemeClr val="tx1"/>
                </a:solidFill>
                <a:effectLst/>
                <a:latin typeface="+mn-lt"/>
                <a:ea typeface="+mn-ea"/>
                <a:cs typeface="+mn-cs"/>
              </a:rPr>
              <a:t> Open the floor to discussion if time permits.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Sample Script: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you for participating and learning!</a:t>
            </a:r>
          </a:p>
          <a:p>
            <a:endParaRPr lang="en-US" baseline="0" dirty="0"/>
          </a:p>
        </p:txBody>
      </p:sp>
      <p:sp>
        <p:nvSpPr>
          <p:cNvPr id="4" name="Slide Number Placeholder 3"/>
          <p:cNvSpPr>
            <a:spLocks noGrp="1"/>
          </p:cNvSpPr>
          <p:nvPr>
            <p:ph type="sldNum" sz="quarter" idx="10"/>
          </p:nvPr>
        </p:nvSpPr>
        <p:spPr/>
        <p:txBody>
          <a:bodyPr/>
          <a:lstStyle/>
          <a:p>
            <a:fld id="{F39CA1AD-1862-2B4B-934E-687FB080348F}" type="slidenum">
              <a:rPr lang="en-US" smtClean="0"/>
              <a:t>12</a:t>
            </a:fld>
            <a:endParaRPr lang="en-US"/>
          </a:p>
        </p:txBody>
      </p:sp>
    </p:spTree>
    <p:extLst>
      <p:ext uri="{BB962C8B-B14F-4D97-AF65-F5344CB8AC3E}">
        <p14:creationId xmlns:p14="http://schemas.microsoft.com/office/powerpoint/2010/main" val="109995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minute</a:t>
            </a:r>
          </a:p>
          <a:p>
            <a:endParaRPr lang="en-CA" sz="1200" b="1"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
            </a:r>
            <a:br>
              <a:rPr lang="en-CA" sz="1200" b="1" kern="1200" dirty="0" smtClean="0">
                <a:solidFill>
                  <a:schemeClr val="tx1"/>
                </a:solidFill>
                <a:effectLst/>
                <a:latin typeface="+mn-lt"/>
                <a:ea typeface="+mn-ea"/>
                <a:cs typeface="+mn-cs"/>
              </a:rPr>
            </a:br>
            <a:r>
              <a:rPr lang="en-CA" sz="1200" b="1" kern="1200" dirty="0" smtClean="0">
                <a:solidFill>
                  <a:schemeClr val="tx1"/>
                </a:solidFill>
                <a:effectLst/>
                <a:latin typeface="+mn-lt"/>
                <a:ea typeface="+mn-ea"/>
                <a:cs typeface="+mn-cs"/>
              </a:rPr>
              <a:t>Sample Script</a:t>
            </a:r>
            <a:r>
              <a:rPr lang="en-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SOGI content is embedded in the new BC curriculum with entry points in various subject areas. It is especially relevant to the Core Competencies of Positive Personal &amp; Cultural Identity and Social Responsibility. The BCTF and stakeholders at all levels of the education system support the integration of this content.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research quoted in the slide is from GLSEN, a US-based SOGI Education organization. The study also showed that an LGBTQ-inclusive curriculum helps students to feel safer, feel more accepted by peers, and even miss less school.</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F39CA1AD-1862-2B4B-934E-687FB080348F}" type="slidenum">
              <a:rPr lang="en-US" smtClean="0"/>
              <a:t>2</a:t>
            </a:fld>
            <a:endParaRPr lang="en-US"/>
          </a:p>
        </p:txBody>
      </p:sp>
    </p:spTree>
    <p:extLst>
      <p:ext uri="{BB962C8B-B14F-4D97-AF65-F5344CB8AC3E}">
        <p14:creationId xmlns:p14="http://schemas.microsoft.com/office/powerpoint/2010/main" val="445287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9 minutes</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 </a:t>
            </a:r>
            <a:r>
              <a:rPr lang="en-US" sz="1200" i="1" kern="1200" dirty="0" smtClean="0">
                <a:solidFill>
                  <a:schemeClr val="tx1"/>
                </a:solidFill>
                <a:effectLst/>
                <a:latin typeface="+mn-lt"/>
                <a:ea typeface="+mn-ea"/>
                <a:cs typeface="+mn-cs"/>
              </a:rPr>
              <a:t>Give participants </a:t>
            </a:r>
            <a:r>
              <a:rPr lang="en-US" sz="1200" b="1" i="1" kern="1200" dirty="0" smtClean="0">
                <a:solidFill>
                  <a:schemeClr val="tx1"/>
                </a:solidFill>
                <a:effectLst/>
                <a:latin typeface="+mn-lt"/>
                <a:ea typeface="+mn-ea"/>
                <a:cs typeface="+mn-cs"/>
              </a:rPr>
              <a:t>5 minutes</a:t>
            </a:r>
            <a:r>
              <a:rPr lang="en-US" sz="1200" i="1" kern="1200" dirty="0" smtClean="0">
                <a:solidFill>
                  <a:schemeClr val="tx1"/>
                </a:solidFill>
                <a:effectLst/>
                <a:latin typeface="+mn-lt"/>
                <a:ea typeface="+mn-ea"/>
                <a:cs typeface="+mn-cs"/>
              </a:rPr>
              <a:t> to discuss these questions with a partner and to write down any “questions/challenges” on the Post-it notes provided. Take the next </a:t>
            </a:r>
            <a:r>
              <a:rPr lang="en-US" sz="1200" b="1" i="1" kern="1200" dirty="0" smtClean="0">
                <a:solidFill>
                  <a:schemeClr val="tx1"/>
                </a:solidFill>
                <a:effectLst/>
                <a:latin typeface="+mn-lt"/>
                <a:ea typeface="+mn-ea"/>
                <a:cs typeface="+mn-cs"/>
              </a:rPr>
              <a:t>3 minutes</a:t>
            </a:r>
            <a:r>
              <a:rPr lang="en-US" sz="1200" i="1" kern="1200" dirty="0" smtClean="0">
                <a:solidFill>
                  <a:schemeClr val="tx1"/>
                </a:solidFill>
                <a:effectLst/>
                <a:latin typeface="+mn-lt"/>
                <a:ea typeface="+mn-ea"/>
                <a:cs typeface="+mn-cs"/>
              </a:rPr>
              <a:t> to discuss as a group some of the questions/challenges and the possible solutions. Any questions/challenges that could not be answered by the group should be added to the chart paper marked “Curriculum Questions” for future discussion. Some of these may be answered throughout this module.</a:t>
            </a:r>
            <a:endParaRPr lang="en-US" sz="1200" kern="1200" dirty="0" smtClean="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fld id="{F39CA1AD-1862-2B4B-934E-687FB080348F}" type="slidenum">
              <a:rPr lang="en-US" smtClean="0"/>
              <a:t>3</a:t>
            </a:fld>
            <a:endParaRPr lang="en-US"/>
          </a:p>
        </p:txBody>
      </p:sp>
    </p:spTree>
    <p:extLst>
      <p:ext uri="{BB962C8B-B14F-4D97-AF65-F5344CB8AC3E}">
        <p14:creationId xmlns:p14="http://schemas.microsoft.com/office/powerpoint/2010/main" val="1414990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11 minutes</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 </a:t>
            </a:r>
            <a:r>
              <a:rPr lang="en-US" sz="1200" i="1" kern="1200" dirty="0" smtClean="0">
                <a:solidFill>
                  <a:schemeClr val="tx1"/>
                </a:solidFill>
                <a:effectLst/>
                <a:latin typeface="+mn-lt"/>
                <a:ea typeface="+mn-ea"/>
                <a:cs typeface="+mn-cs"/>
              </a:rPr>
              <a:t>Introduce and play the video.</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Sample Script: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Next we will watch a learning video that will help with knowing where and how to integrate SOGI content into your lessons. </a:t>
            </a:r>
          </a:p>
          <a:p>
            <a:endParaRPr lang="en-US" dirty="0"/>
          </a:p>
        </p:txBody>
      </p:sp>
      <p:sp>
        <p:nvSpPr>
          <p:cNvPr id="4" name="Slide Number Placeholder 3"/>
          <p:cNvSpPr>
            <a:spLocks noGrp="1"/>
          </p:cNvSpPr>
          <p:nvPr>
            <p:ph type="sldNum" sz="quarter" idx="10"/>
          </p:nvPr>
        </p:nvSpPr>
        <p:spPr/>
        <p:txBody>
          <a:bodyPr/>
          <a:lstStyle/>
          <a:p>
            <a:fld id="{F39CA1AD-1862-2B4B-934E-687FB080348F}" type="slidenum">
              <a:rPr lang="en-US" smtClean="0"/>
              <a:t>4</a:t>
            </a:fld>
            <a:endParaRPr lang="en-US"/>
          </a:p>
        </p:txBody>
      </p:sp>
    </p:spTree>
    <p:extLst>
      <p:ext uri="{BB962C8B-B14F-4D97-AF65-F5344CB8AC3E}">
        <p14:creationId xmlns:p14="http://schemas.microsoft.com/office/powerpoint/2010/main" val="1405714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minute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Sample Script: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slide shows how content about both sexual orientation and gender identity extends across all grade levels and grows in complexity as students age.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9CA1AD-1862-2B4B-934E-687FB080348F}" type="slidenum">
              <a:rPr lang="en-US" smtClean="0"/>
              <a:t>5</a:t>
            </a:fld>
            <a:endParaRPr lang="en-US"/>
          </a:p>
        </p:txBody>
      </p:sp>
    </p:spTree>
    <p:extLst>
      <p:ext uri="{BB962C8B-B14F-4D97-AF65-F5344CB8AC3E}">
        <p14:creationId xmlns:p14="http://schemas.microsoft.com/office/powerpoint/2010/main" val="1096855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minute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Sample Script: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the homepage of SOGI 3 on </a:t>
            </a:r>
            <a:r>
              <a:rPr lang="en-US" sz="1200" kern="1200" dirty="0" err="1" smtClean="0">
                <a:solidFill>
                  <a:schemeClr val="tx1"/>
                </a:solidFill>
                <a:effectLst/>
                <a:latin typeface="+mn-lt"/>
                <a:ea typeface="+mn-ea"/>
                <a:cs typeface="+mn-cs"/>
              </a:rPr>
              <a:t>SOGIeducation.org</a:t>
            </a:r>
            <a:r>
              <a:rPr lang="en-US" sz="1200" kern="1200" dirty="0" smtClean="0">
                <a:solidFill>
                  <a:schemeClr val="tx1"/>
                </a:solidFill>
                <a:effectLst/>
                <a:latin typeface="+mn-lt"/>
                <a:ea typeface="+mn-ea"/>
                <a:cs typeface="+mn-cs"/>
              </a:rPr>
              <a:t>, the curriculum resources section where there is a wide range of lesson plans, book lists, video lists, and toolkits for educators of all subjects and grade levels to use.</a:t>
            </a: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9CA1AD-1862-2B4B-934E-687FB080348F}" type="slidenum">
              <a:rPr lang="en-US" smtClean="0"/>
              <a:t>6</a:t>
            </a:fld>
            <a:endParaRPr lang="en-US"/>
          </a:p>
        </p:txBody>
      </p:sp>
    </p:spTree>
    <p:extLst>
      <p:ext uri="{BB962C8B-B14F-4D97-AF65-F5344CB8AC3E}">
        <p14:creationId xmlns:p14="http://schemas.microsoft.com/office/powerpoint/2010/main" val="1909371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1 minute</a:t>
            </a:r>
            <a:endParaRPr lang="en-US" sz="1200" kern="1200" dirty="0" smtClean="0">
              <a:solidFill>
                <a:schemeClr val="tx1"/>
              </a:solidFill>
              <a:effectLst/>
              <a:latin typeface="+mn-lt"/>
              <a:ea typeface="+mn-ea"/>
              <a:cs typeface="+mn-cs"/>
            </a:endParaRP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 </a:t>
            </a:r>
            <a:r>
              <a:rPr lang="en-US" sz="1200" i="1" kern="1200" dirty="0" smtClean="0">
                <a:solidFill>
                  <a:schemeClr val="tx1"/>
                </a:solidFill>
                <a:effectLst/>
                <a:latin typeface="+mn-lt"/>
                <a:ea typeface="+mn-ea"/>
                <a:cs typeface="+mn-cs"/>
              </a:rPr>
              <a:t>Introduce SOGI 3. Using the hyperlinks on the slide, go to the SOGI 3 web page, and show the list of lesson plans. Click on the K-12 lesson plan, “Why ‘That’s So Gay’ Is Not Okay.” Show the group the rationale and curriculum references, and then click on “download lesson plan” (this will take you to the </a:t>
            </a:r>
            <a:r>
              <a:rPr lang="en-US" sz="1200" i="1" kern="1200" dirty="0" err="1" smtClean="0">
                <a:solidFill>
                  <a:schemeClr val="tx1"/>
                </a:solidFill>
                <a:effectLst/>
                <a:latin typeface="+mn-lt"/>
                <a:ea typeface="+mn-ea"/>
                <a:cs typeface="+mn-cs"/>
              </a:rPr>
              <a:t>TeachBC</a:t>
            </a:r>
            <a:r>
              <a:rPr lang="en-US" sz="1200" i="1" kern="1200" dirty="0" smtClean="0">
                <a:solidFill>
                  <a:schemeClr val="tx1"/>
                </a:solidFill>
                <a:effectLst/>
                <a:latin typeface="+mn-lt"/>
                <a:ea typeface="+mn-ea"/>
                <a:cs typeface="+mn-cs"/>
              </a:rPr>
              <a:t> website). Click on “download ZIP” and open the downloaded file for participants to see. </a:t>
            </a:r>
            <a:endParaRPr lang="en-US" sz="1200" kern="1200" dirty="0" smtClean="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9CA1AD-1862-2B4B-934E-687FB080348F}" type="slidenum">
              <a:rPr lang="en-US" smtClean="0"/>
              <a:t>7</a:t>
            </a:fld>
            <a:endParaRPr lang="en-US"/>
          </a:p>
        </p:txBody>
      </p:sp>
    </p:spTree>
    <p:extLst>
      <p:ext uri="{BB962C8B-B14F-4D97-AF65-F5344CB8AC3E}">
        <p14:creationId xmlns:p14="http://schemas.microsoft.com/office/powerpoint/2010/main" val="1360186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5 minutes</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 </a:t>
            </a:r>
            <a:r>
              <a:rPr lang="en-US" sz="1200" i="1" kern="1200" dirty="0" smtClean="0">
                <a:solidFill>
                  <a:schemeClr val="tx1"/>
                </a:solidFill>
                <a:effectLst/>
                <a:latin typeface="+mn-lt"/>
                <a:ea typeface="+mn-ea"/>
                <a:cs typeface="+mn-cs"/>
              </a:rPr>
              <a:t>Explain the activity, and then circulate to see if groups need help finding what they need and answering the questions. Offer other possibilities if your school does not have the required resources, including finding an alternative book, buying the book, or using the internet.</a:t>
            </a:r>
            <a:endParaRPr lang="en-US" sz="1200" kern="1200" dirty="0" smtClean="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fld id="{F39CA1AD-1862-2B4B-934E-687FB080348F}" type="slidenum">
              <a:rPr lang="en-US" smtClean="0"/>
              <a:t>8</a:t>
            </a:fld>
            <a:endParaRPr lang="en-US"/>
          </a:p>
        </p:txBody>
      </p:sp>
    </p:spTree>
    <p:extLst>
      <p:ext uri="{BB962C8B-B14F-4D97-AF65-F5344CB8AC3E}">
        <p14:creationId xmlns:p14="http://schemas.microsoft.com/office/powerpoint/2010/main" val="1128541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4 minutes</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Task: </a:t>
            </a:r>
            <a:r>
              <a:rPr lang="en-US" sz="1200" i="1" kern="1200" dirty="0" smtClean="0">
                <a:solidFill>
                  <a:schemeClr val="tx1"/>
                </a:solidFill>
                <a:effectLst/>
                <a:latin typeface="+mn-lt"/>
                <a:ea typeface="+mn-ea"/>
                <a:cs typeface="+mn-cs"/>
              </a:rPr>
              <a:t>Explain the activity, and then circulate to see if groups need help finding what they need and answering the questions. </a:t>
            </a:r>
            <a:endParaRPr lang="en-US" sz="1200" kern="1200" dirty="0" smtClean="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fld id="{F39CA1AD-1862-2B4B-934E-687FB080348F}" type="slidenum">
              <a:rPr lang="en-US" smtClean="0"/>
              <a:t>9</a:t>
            </a:fld>
            <a:endParaRPr lang="en-US"/>
          </a:p>
        </p:txBody>
      </p:sp>
    </p:spTree>
    <p:extLst>
      <p:ext uri="{BB962C8B-B14F-4D97-AF65-F5344CB8AC3E}">
        <p14:creationId xmlns:p14="http://schemas.microsoft.com/office/powerpoint/2010/main" val="1575745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9375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210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752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0350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344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067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915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461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0963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541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6399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5906FB-DEBD-49DC-8FCB-09BC3E77A8A9}" type="datetimeFigureOut">
              <a:rPr lang="en-US" smtClean="0">
                <a:solidFill>
                  <a:prstClr val="black">
                    <a:tint val="75000"/>
                  </a:prstClr>
                </a:solidFill>
              </a:rPr>
              <a:pPr/>
              <a:t>9/5/17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36E38-D958-4418-AB51-52043866A0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461622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hyperlink" Target="https://youtu.be/su4bXbYTuRo" TargetMode="External"/><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hyperlink" Target="http://www.sogieducation.org/" TargetMode="External"/><Relationship Id="rId5" Type="http://schemas.openxmlformats.org/officeDocument/2006/relationships/hyperlink" Target="https://www.sogieducation.org/thats-so-gay" TargetMode="External"/><Relationship Id="rId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85220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363" y="472094"/>
            <a:ext cx="1920231" cy="2085371"/>
          </a:xfrm>
          <a:prstGeom prst="rect">
            <a:avLst/>
          </a:prstGeom>
        </p:spPr>
      </p:pic>
      <p:sp>
        <p:nvSpPr>
          <p:cNvPr id="6" name="TextBox 5"/>
          <p:cNvSpPr txBox="1"/>
          <p:nvPr/>
        </p:nvSpPr>
        <p:spPr>
          <a:xfrm>
            <a:off x="0" y="2709096"/>
            <a:ext cx="12192000" cy="553998"/>
          </a:xfrm>
          <a:prstGeom prst="rect">
            <a:avLst/>
          </a:prstGeom>
          <a:noFill/>
        </p:spPr>
        <p:txBody>
          <a:bodyPr wrap="square" rtlCol="0">
            <a:spAutoFit/>
          </a:bodyPr>
          <a:lstStyle/>
          <a:p>
            <a:pPr algn="ctr"/>
            <a:r>
              <a:rPr lang="en-US" sz="3000" dirty="0" smtClean="0">
                <a:solidFill>
                  <a:schemeClr val="tx1">
                    <a:lumMod val="65000"/>
                    <a:lumOff val="35000"/>
                  </a:schemeClr>
                </a:solidFill>
                <a:latin typeface="Arial" charset="0"/>
                <a:ea typeface="Arial" charset="0"/>
                <a:cs typeface="Arial" charset="0"/>
              </a:rPr>
              <a:t>Learning Module</a:t>
            </a:r>
          </a:p>
        </p:txBody>
      </p:sp>
      <p:sp>
        <p:nvSpPr>
          <p:cNvPr id="8" name="Rectangle 7"/>
          <p:cNvSpPr/>
          <p:nvPr/>
        </p:nvSpPr>
        <p:spPr>
          <a:xfrm>
            <a:off x="0" y="6086475"/>
            <a:ext cx="12192000" cy="77152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10" name="TextBox 9"/>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sp>
        <p:nvSpPr>
          <p:cNvPr id="3" name="Rectangle 2"/>
          <p:cNvSpPr/>
          <p:nvPr/>
        </p:nvSpPr>
        <p:spPr>
          <a:xfrm>
            <a:off x="-14288" y="3253361"/>
            <a:ext cx="12206288" cy="861774"/>
          </a:xfrm>
          <a:prstGeom prst="rect">
            <a:avLst/>
          </a:prstGeom>
        </p:spPr>
        <p:txBody>
          <a:bodyPr wrap="square">
            <a:spAutoFit/>
          </a:bodyPr>
          <a:lstStyle/>
          <a:p>
            <a:pPr algn="ctr"/>
            <a:r>
              <a:rPr lang="en-US" sz="5000" dirty="0" smtClean="0">
                <a:solidFill>
                  <a:schemeClr val="tx1">
                    <a:lumMod val="65000"/>
                    <a:lumOff val="35000"/>
                  </a:schemeClr>
                </a:solidFill>
                <a:latin typeface="Arial" charset="0"/>
                <a:ea typeface="Arial" charset="0"/>
                <a:cs typeface="Arial" charset="0"/>
              </a:rPr>
              <a:t>Curriculum Resources</a:t>
            </a:r>
            <a:endParaRPr lang="en-US" sz="5000" dirty="0">
              <a:solidFill>
                <a:schemeClr val="tx1">
                  <a:lumMod val="65000"/>
                  <a:lumOff val="35000"/>
                </a:schemeClr>
              </a:solidFill>
              <a:latin typeface="Arial" charset="0"/>
              <a:ea typeface="Arial" charset="0"/>
              <a:cs typeface="Arial"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96458" y="3414725"/>
            <a:ext cx="1873234" cy="2004196"/>
          </a:xfrm>
          <a:prstGeom prst="rect">
            <a:avLst/>
          </a:prstGeom>
        </p:spPr>
      </p:pic>
    </p:spTree>
    <p:extLst>
      <p:ext uri="{BB962C8B-B14F-4D97-AF65-F5344CB8AC3E}">
        <p14:creationId xmlns:p14="http://schemas.microsoft.com/office/powerpoint/2010/main" val="610897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910047" y="2577872"/>
            <a:ext cx="9002303" cy="1465016"/>
          </a:xfrm>
          <a:prstGeom prst="rect">
            <a:avLst/>
          </a:prstGeom>
          <a:noFill/>
        </p:spPr>
        <p:txBody>
          <a:bodyPr wrap="square" rtlCol="0">
            <a:spAutoFit/>
          </a:bodyPr>
          <a:lstStyle/>
          <a:p>
            <a:pPr marL="457200" indent="-457200">
              <a:lnSpc>
                <a:spcPct val="110000"/>
              </a:lnSpc>
              <a:spcBef>
                <a:spcPts val="600"/>
              </a:spcBef>
              <a:spcAft>
                <a:spcPts val="600"/>
              </a:spcAft>
              <a:buAutoNum type="arabicPeriod"/>
            </a:pPr>
            <a:r>
              <a:rPr lang="en-US" sz="2400" dirty="0">
                <a:solidFill>
                  <a:srgbClr val="595959"/>
                </a:solidFill>
                <a:latin typeface="Arial" charset="0"/>
                <a:ea typeface="Arial" charset="0"/>
                <a:cs typeface="Arial" charset="0"/>
              </a:rPr>
              <a:t>Were all of our questions answered? Do any remain</a:t>
            </a:r>
            <a:r>
              <a:rPr lang="en-US" sz="2400" dirty="0" smtClean="0">
                <a:solidFill>
                  <a:srgbClr val="595959"/>
                </a:solidFill>
                <a:latin typeface="Arial" charset="0"/>
                <a:ea typeface="Arial" charset="0"/>
                <a:cs typeface="Arial" charset="0"/>
              </a:rPr>
              <a:t>?</a:t>
            </a:r>
            <a:endParaRPr lang="en-US" sz="2400" dirty="0">
              <a:solidFill>
                <a:srgbClr val="595959"/>
              </a:solidFill>
              <a:latin typeface="Arial" charset="0"/>
              <a:ea typeface="Arial" charset="0"/>
              <a:cs typeface="Arial" charset="0"/>
            </a:endParaRPr>
          </a:p>
          <a:p>
            <a:pPr marL="457200" indent="-457200">
              <a:lnSpc>
                <a:spcPct val="110000"/>
              </a:lnSpc>
              <a:spcBef>
                <a:spcPts val="600"/>
              </a:spcBef>
              <a:spcAft>
                <a:spcPts val="600"/>
              </a:spcAft>
              <a:buAutoNum type="arabicPeriod"/>
            </a:pPr>
            <a:r>
              <a:rPr lang="en-US" sz="2400" dirty="0">
                <a:solidFill>
                  <a:srgbClr val="595959"/>
                </a:solidFill>
                <a:latin typeface="Arial" charset="0"/>
                <a:ea typeface="Arial" charset="0"/>
                <a:cs typeface="Arial" charset="0"/>
              </a:rPr>
              <a:t>Where could you go to find answers to any questions you may have in the future?</a:t>
            </a:r>
          </a:p>
        </p:txBody>
      </p:sp>
      <p:sp>
        <p:nvSpPr>
          <p:cNvPr id="10" name="TextBox 9"/>
          <p:cNvSpPr txBox="1"/>
          <p:nvPr/>
        </p:nvSpPr>
        <p:spPr>
          <a:xfrm>
            <a:off x="910047" y="1662620"/>
            <a:ext cx="9292856" cy="646331"/>
          </a:xfrm>
          <a:prstGeom prst="rect">
            <a:avLst/>
          </a:prstGeom>
          <a:noFill/>
        </p:spPr>
        <p:txBody>
          <a:bodyPr wrap="square" rtlCol="0">
            <a:spAutoFit/>
          </a:bodyPr>
          <a:lstStyle/>
          <a:p>
            <a:r>
              <a:rPr lang="en-US" sz="3600" dirty="0" smtClean="0">
                <a:solidFill>
                  <a:schemeClr val="tx1">
                    <a:lumMod val="75000"/>
                    <a:lumOff val="25000"/>
                  </a:schemeClr>
                </a:solidFill>
                <a:latin typeface="Arial" charset="0"/>
                <a:ea typeface="Arial" charset="0"/>
                <a:cs typeface="Arial" charset="0"/>
              </a:rPr>
              <a:t>Check-In</a:t>
            </a:r>
            <a:endParaRPr lang="en-US" sz="3600" dirty="0">
              <a:solidFill>
                <a:schemeClr val="tx1">
                  <a:lumMod val="75000"/>
                  <a:lumOff val="25000"/>
                </a:schemeClr>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95972" y="3485187"/>
            <a:ext cx="1903299" cy="1912804"/>
          </a:xfrm>
          <a:prstGeom prst="rect">
            <a:avLst/>
          </a:prstGeom>
        </p:spPr>
      </p:pic>
    </p:spTree>
    <p:extLst>
      <p:ext uri="{BB962C8B-B14F-4D97-AF65-F5344CB8AC3E}">
        <p14:creationId xmlns:p14="http://schemas.microsoft.com/office/powerpoint/2010/main" val="364477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910047" y="2577872"/>
            <a:ext cx="9002303" cy="2585323"/>
          </a:xfrm>
          <a:prstGeom prst="rect">
            <a:avLst/>
          </a:prstGeom>
          <a:noFill/>
        </p:spPr>
        <p:txBody>
          <a:bodyPr wrap="square" rtlCol="0">
            <a:spAutoFit/>
          </a:bodyPr>
          <a:lstStyle/>
          <a:p>
            <a:pPr marL="457200" indent="-457200">
              <a:lnSpc>
                <a:spcPct val="110000"/>
              </a:lnSpc>
              <a:spcBef>
                <a:spcPts val="600"/>
              </a:spcBef>
              <a:spcAft>
                <a:spcPts val="600"/>
              </a:spcAft>
              <a:buAutoNum type="arabicPeriod"/>
            </a:pPr>
            <a:r>
              <a:rPr lang="en-US" sz="2400" dirty="0">
                <a:solidFill>
                  <a:srgbClr val="595959"/>
                </a:solidFill>
                <a:latin typeface="Arial" charset="0"/>
                <a:ea typeface="Arial" charset="0"/>
                <a:cs typeface="Arial" charset="0"/>
              </a:rPr>
              <a:t>What lesson would you like to try with your class</a:t>
            </a:r>
            <a:r>
              <a:rPr lang="en-US" sz="2400" dirty="0" smtClean="0">
                <a:solidFill>
                  <a:srgbClr val="595959"/>
                </a:solidFill>
                <a:latin typeface="Arial" charset="0"/>
                <a:ea typeface="Arial" charset="0"/>
                <a:cs typeface="Arial" charset="0"/>
              </a:rPr>
              <a:t>?</a:t>
            </a:r>
            <a:endParaRPr lang="en-US" sz="2400" dirty="0">
              <a:solidFill>
                <a:srgbClr val="595959"/>
              </a:solidFill>
              <a:latin typeface="Arial" charset="0"/>
              <a:ea typeface="Arial" charset="0"/>
              <a:cs typeface="Arial" charset="0"/>
            </a:endParaRPr>
          </a:p>
          <a:p>
            <a:pPr marL="457200" indent="-457200">
              <a:lnSpc>
                <a:spcPct val="110000"/>
              </a:lnSpc>
              <a:spcBef>
                <a:spcPts val="600"/>
              </a:spcBef>
              <a:spcAft>
                <a:spcPts val="600"/>
              </a:spcAft>
              <a:buAutoNum type="arabicPeriod"/>
            </a:pPr>
            <a:r>
              <a:rPr lang="en-US" sz="2400" dirty="0">
                <a:solidFill>
                  <a:srgbClr val="595959"/>
                </a:solidFill>
                <a:latin typeface="Arial" charset="0"/>
                <a:ea typeface="Arial" charset="0"/>
                <a:cs typeface="Arial" charset="0"/>
              </a:rPr>
              <a:t>Have you implemented a lesson plan before? Share your resources/experience with the group</a:t>
            </a:r>
            <a:r>
              <a:rPr lang="en-US" sz="2400" dirty="0" smtClean="0">
                <a:solidFill>
                  <a:srgbClr val="595959"/>
                </a:solidFill>
                <a:latin typeface="Arial" charset="0"/>
                <a:ea typeface="Arial" charset="0"/>
                <a:cs typeface="Arial" charset="0"/>
              </a:rPr>
              <a:t>.</a:t>
            </a:r>
            <a:endParaRPr lang="en-US" sz="2400" dirty="0">
              <a:solidFill>
                <a:srgbClr val="595959"/>
              </a:solidFill>
              <a:latin typeface="Arial" charset="0"/>
              <a:ea typeface="Arial" charset="0"/>
              <a:cs typeface="Arial" charset="0"/>
            </a:endParaRPr>
          </a:p>
          <a:p>
            <a:pPr marL="457200" indent="-457200">
              <a:lnSpc>
                <a:spcPct val="110000"/>
              </a:lnSpc>
              <a:spcBef>
                <a:spcPts val="600"/>
              </a:spcBef>
              <a:spcAft>
                <a:spcPts val="600"/>
              </a:spcAft>
              <a:buAutoNum type="arabicPeriod"/>
            </a:pPr>
            <a:r>
              <a:rPr lang="en-US" sz="2400" dirty="0" smtClean="0">
                <a:solidFill>
                  <a:srgbClr val="595959"/>
                </a:solidFill>
                <a:latin typeface="Arial" charset="0"/>
                <a:ea typeface="Arial" charset="0"/>
                <a:cs typeface="Arial" charset="0"/>
              </a:rPr>
              <a:t>When can we reconvene to </a:t>
            </a:r>
            <a:r>
              <a:rPr lang="en-US" sz="2400" dirty="0">
                <a:solidFill>
                  <a:srgbClr val="595959"/>
                </a:solidFill>
                <a:latin typeface="Arial" charset="0"/>
                <a:ea typeface="Arial" charset="0"/>
                <a:cs typeface="Arial" charset="0"/>
              </a:rPr>
              <a:t>discuss how the lessons </a:t>
            </a:r>
            <a:r>
              <a:rPr lang="en-US" sz="2400" dirty="0" smtClean="0">
                <a:solidFill>
                  <a:srgbClr val="595959"/>
                </a:solidFill>
                <a:latin typeface="Arial" charset="0"/>
                <a:ea typeface="Arial" charset="0"/>
                <a:cs typeface="Arial" charset="0"/>
              </a:rPr>
              <a:t>went?</a:t>
            </a:r>
            <a:endParaRPr lang="en-US" sz="2400" dirty="0" smtClean="0">
              <a:solidFill>
                <a:srgbClr val="595959"/>
              </a:solidFill>
              <a:latin typeface="Arial" charset="0"/>
              <a:ea typeface="Arial" charset="0"/>
              <a:cs typeface="Arial" charset="0"/>
            </a:endParaRPr>
          </a:p>
          <a:p>
            <a:pPr>
              <a:lnSpc>
                <a:spcPct val="110000"/>
              </a:lnSpc>
              <a:spcBef>
                <a:spcPts val="600"/>
              </a:spcBef>
              <a:spcAft>
                <a:spcPts val="600"/>
              </a:spcAft>
            </a:pPr>
            <a:r>
              <a:rPr lang="en-US" sz="2400" dirty="0" smtClean="0">
                <a:solidFill>
                  <a:srgbClr val="0070C0"/>
                </a:solidFill>
                <a:latin typeface="Arial" charset="0"/>
                <a:ea typeface="Arial" charset="0"/>
                <a:cs typeface="Arial" charset="0"/>
              </a:rPr>
              <a:t>Change </a:t>
            </a:r>
            <a:r>
              <a:rPr lang="en-US" sz="2400" dirty="0">
                <a:solidFill>
                  <a:srgbClr val="0070C0"/>
                </a:solidFill>
                <a:latin typeface="Arial" charset="0"/>
                <a:ea typeface="Arial" charset="0"/>
                <a:cs typeface="Arial" charset="0"/>
              </a:rPr>
              <a:t>will come if we work together!</a:t>
            </a:r>
          </a:p>
        </p:txBody>
      </p:sp>
      <p:sp>
        <p:nvSpPr>
          <p:cNvPr id="10" name="TextBox 9"/>
          <p:cNvSpPr txBox="1"/>
          <p:nvPr/>
        </p:nvSpPr>
        <p:spPr>
          <a:xfrm>
            <a:off x="910047" y="1662620"/>
            <a:ext cx="9292856" cy="646331"/>
          </a:xfrm>
          <a:prstGeom prst="rect">
            <a:avLst/>
          </a:prstGeom>
          <a:noFill/>
        </p:spPr>
        <p:txBody>
          <a:bodyPr wrap="square" rtlCol="0">
            <a:spAutoFit/>
          </a:bodyPr>
          <a:lstStyle/>
          <a:p>
            <a:r>
              <a:rPr lang="en-US" sz="3600" dirty="0" smtClean="0">
                <a:solidFill>
                  <a:schemeClr val="tx1">
                    <a:lumMod val="75000"/>
                    <a:lumOff val="25000"/>
                  </a:schemeClr>
                </a:solidFill>
                <a:latin typeface="Arial" charset="0"/>
                <a:ea typeface="Arial" charset="0"/>
                <a:cs typeface="Arial" charset="0"/>
              </a:rPr>
              <a:t>Moving Forward</a:t>
            </a:r>
            <a:endParaRPr lang="en-US" sz="3600" dirty="0">
              <a:solidFill>
                <a:schemeClr val="tx1">
                  <a:lumMod val="75000"/>
                  <a:lumOff val="25000"/>
                </a:schemeClr>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96458" y="3414725"/>
            <a:ext cx="1873234" cy="2004196"/>
          </a:xfrm>
          <a:prstGeom prst="rect">
            <a:avLst/>
          </a:prstGeom>
        </p:spPr>
      </p:pic>
    </p:spTree>
    <p:extLst>
      <p:ext uri="{BB962C8B-B14F-4D97-AF65-F5344CB8AC3E}">
        <p14:creationId xmlns:p14="http://schemas.microsoft.com/office/powerpoint/2010/main" val="1058821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2673350"/>
            <a:ext cx="12192000" cy="2771775"/>
          </a:xfrm>
          <a:prstGeom prst="rect">
            <a:avLst/>
          </a:prstGeom>
          <a:solidFill>
            <a:srgbClr val="489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699225" y="3093518"/>
            <a:ext cx="10793549" cy="2089803"/>
          </a:xfrm>
          <a:prstGeom prst="rect">
            <a:avLst/>
          </a:prstGeom>
          <a:noFill/>
        </p:spPr>
        <p:txBody>
          <a:bodyPr wrap="square" rtlCol="0">
            <a:spAutoFit/>
          </a:bodyPr>
          <a:lstStyle/>
          <a:p>
            <a:pPr marL="457200" marR="0" lvl="0" indent="-457200" algn="ctr" defTabSz="914400" eaLnBrk="1" fontAlgn="auto" latinLnBrk="0" hangingPunct="1">
              <a:lnSpc>
                <a:spcPct val="110000"/>
              </a:lnSpc>
              <a:spcBef>
                <a:spcPts val="0"/>
              </a:spcBef>
              <a:spcAft>
                <a:spcPts val="0"/>
              </a:spcAft>
              <a:buClrTx/>
              <a:buSzTx/>
              <a:buFontTx/>
              <a:buNone/>
              <a:tabLst/>
              <a:defRPr/>
            </a:pPr>
            <a:r>
              <a:rPr lang="en-US" sz="2600" dirty="0">
                <a:solidFill>
                  <a:srgbClr val="414142"/>
                </a:solidFill>
                <a:latin typeface="Arial" charset="0"/>
                <a:ea typeface="Arial" charset="0"/>
                <a:cs typeface="Arial" charset="0"/>
              </a:rPr>
              <a:t>Support all </a:t>
            </a:r>
            <a:r>
              <a:rPr lang="en-US" sz="2600" dirty="0" smtClean="0">
                <a:solidFill>
                  <a:srgbClr val="414142"/>
                </a:solidFill>
                <a:latin typeface="Arial" charset="0"/>
                <a:ea typeface="Arial" charset="0"/>
                <a:cs typeface="Arial" charset="0"/>
              </a:rPr>
              <a:t>students.</a:t>
            </a:r>
            <a:endParaRPr lang="en-US" sz="2600" dirty="0">
              <a:solidFill>
                <a:srgbClr val="414142"/>
              </a:solidFill>
              <a:latin typeface="Arial" charset="0"/>
              <a:ea typeface="Arial" charset="0"/>
              <a:cs typeface="Arial" charset="0"/>
            </a:endParaRPr>
          </a:p>
          <a:p>
            <a:pPr marL="457200" marR="0" lvl="0" indent="-457200" algn="ctr" defTabSz="914400" eaLnBrk="1" fontAlgn="auto" latinLnBrk="0" hangingPunct="1">
              <a:lnSpc>
                <a:spcPct val="110000"/>
              </a:lnSpc>
              <a:spcBef>
                <a:spcPts val="0"/>
              </a:spcBef>
              <a:spcAft>
                <a:spcPts val="0"/>
              </a:spcAft>
              <a:buClrTx/>
              <a:buSzTx/>
              <a:buFontTx/>
              <a:buNone/>
              <a:tabLst/>
              <a:defRPr/>
            </a:pPr>
            <a:r>
              <a:rPr lang="en-US" sz="2600" dirty="0" smtClean="0">
                <a:solidFill>
                  <a:srgbClr val="414142"/>
                </a:solidFill>
                <a:latin typeface="Arial" charset="0"/>
                <a:ea typeface="Arial" charset="0"/>
                <a:cs typeface="Arial" charset="0"/>
              </a:rPr>
              <a:t>Teach about diversity. </a:t>
            </a:r>
            <a:endParaRPr lang="en-US" sz="2600" dirty="0">
              <a:solidFill>
                <a:srgbClr val="414142"/>
              </a:solidFill>
              <a:latin typeface="Arial" charset="0"/>
              <a:ea typeface="Arial" charset="0"/>
              <a:cs typeface="Arial" charset="0"/>
            </a:endParaRPr>
          </a:p>
          <a:p>
            <a:pPr marL="457200" marR="0" lvl="0" indent="-457200" algn="ctr" defTabSz="914400" eaLnBrk="1" fontAlgn="auto" latinLnBrk="0" hangingPunct="1">
              <a:lnSpc>
                <a:spcPct val="110000"/>
              </a:lnSpc>
              <a:spcBef>
                <a:spcPts val="0"/>
              </a:spcBef>
              <a:spcAft>
                <a:spcPts val="0"/>
              </a:spcAft>
              <a:buClrTx/>
              <a:buSzTx/>
              <a:buFontTx/>
              <a:buNone/>
              <a:tabLst/>
              <a:defRPr/>
            </a:pPr>
            <a:endParaRPr lang="en-US" sz="2600" dirty="0">
              <a:solidFill>
                <a:schemeClr val="bg1"/>
              </a:solidFill>
              <a:latin typeface="Arial" charset="0"/>
              <a:ea typeface="Arial" charset="0"/>
              <a:cs typeface="Arial" charset="0"/>
            </a:endParaRPr>
          </a:p>
          <a:p>
            <a:pPr marL="457200" marR="0" lvl="0" indent="-457200" algn="ctr" defTabSz="914400" eaLnBrk="1" fontAlgn="auto" latinLnBrk="0" hangingPunct="1">
              <a:lnSpc>
                <a:spcPct val="110000"/>
              </a:lnSpc>
              <a:spcBef>
                <a:spcPts val="0"/>
              </a:spcBef>
              <a:spcAft>
                <a:spcPts val="0"/>
              </a:spcAft>
              <a:buClrTx/>
              <a:buSzTx/>
              <a:buFontTx/>
              <a:buNone/>
              <a:tabLst/>
              <a:defRPr/>
            </a:pPr>
            <a:r>
              <a:rPr lang="en-US" sz="4000" dirty="0">
                <a:solidFill>
                  <a:schemeClr val="bg1"/>
                </a:solidFill>
                <a:latin typeface="Arial" charset="0"/>
                <a:ea typeface="Arial" charset="0"/>
                <a:cs typeface="Arial" charset="0"/>
              </a:rPr>
              <a:t>Visit </a:t>
            </a:r>
            <a:r>
              <a:rPr lang="en-US" sz="4000" dirty="0" err="1">
                <a:solidFill>
                  <a:schemeClr val="bg1"/>
                </a:solidFill>
                <a:latin typeface="Arial" charset="0"/>
                <a:ea typeface="Arial" charset="0"/>
                <a:cs typeface="Arial" charset="0"/>
              </a:rPr>
              <a:t>SOGIeducation.org</a:t>
            </a:r>
            <a:endParaRPr lang="en-US" sz="4000" dirty="0">
              <a:solidFill>
                <a:schemeClr val="bg1"/>
              </a:solidFill>
              <a:latin typeface="Arial" charset="0"/>
              <a:ea typeface="Arial" charset="0"/>
              <a:cs typeface="Arial" charset="0"/>
            </a:endParaRPr>
          </a:p>
        </p:txBody>
      </p:sp>
      <p:sp>
        <p:nvSpPr>
          <p:cNvPr id="10" name="TextBox 9"/>
          <p:cNvSpPr txBox="1"/>
          <p:nvPr/>
        </p:nvSpPr>
        <p:spPr>
          <a:xfrm>
            <a:off x="911145" y="1654010"/>
            <a:ext cx="9292856" cy="646331"/>
          </a:xfrm>
          <a:prstGeom prst="rect">
            <a:avLst/>
          </a:prstGeom>
          <a:noFill/>
        </p:spPr>
        <p:txBody>
          <a:bodyPr wrap="square" rtlCol="0">
            <a:spAutoFit/>
          </a:bodyPr>
          <a:lstStyle/>
          <a:p>
            <a:r>
              <a:rPr lang="en-US" sz="3600" dirty="0" smtClean="0">
                <a:solidFill>
                  <a:schemeClr val="tx1">
                    <a:lumMod val="75000"/>
                    <a:lumOff val="25000"/>
                  </a:schemeClr>
                </a:solidFill>
                <a:latin typeface="Arial" charset="0"/>
                <a:ea typeface="Arial" charset="0"/>
                <a:cs typeface="Arial" charset="0"/>
              </a:rPr>
              <a:t>Thank you!</a:t>
            </a:r>
            <a:endParaRPr lang="en-US" sz="3600" dirty="0">
              <a:solidFill>
                <a:schemeClr val="tx1">
                  <a:lumMod val="75000"/>
                  <a:lumOff val="25000"/>
                </a:schemeClr>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spTree>
    <p:extLst>
      <p:ext uri="{BB962C8B-B14F-4D97-AF65-F5344CB8AC3E}">
        <p14:creationId xmlns:p14="http://schemas.microsoft.com/office/powerpoint/2010/main" val="1688912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37382"/>
            <a:ext cx="713054" cy="774377"/>
          </a:xfrm>
          <a:prstGeom prst="rect">
            <a:avLst/>
          </a:prstGeom>
        </p:spPr>
      </p:pic>
      <p:sp>
        <p:nvSpPr>
          <p:cNvPr id="8" name="Rectangle 7"/>
          <p:cNvSpPr/>
          <p:nvPr/>
        </p:nvSpPr>
        <p:spPr>
          <a:xfrm>
            <a:off x="0" y="617489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10" name="TextBox 9"/>
          <p:cNvSpPr txBox="1"/>
          <p:nvPr/>
        </p:nvSpPr>
        <p:spPr>
          <a:xfrm>
            <a:off x="884251" y="1670840"/>
            <a:ext cx="11213620" cy="646331"/>
          </a:xfrm>
          <a:prstGeom prst="rect">
            <a:avLst/>
          </a:prstGeom>
          <a:noFill/>
        </p:spPr>
        <p:txBody>
          <a:bodyPr wrap="square" rtlCol="0">
            <a:spAutoFit/>
          </a:bodyPr>
          <a:lstStyle/>
          <a:p>
            <a:r>
              <a:rPr lang="en-US" sz="3600" dirty="0" smtClean="0">
                <a:solidFill>
                  <a:schemeClr val="tx1">
                    <a:lumMod val="75000"/>
                    <a:lumOff val="25000"/>
                  </a:schemeClr>
                </a:solidFill>
                <a:latin typeface="Arial" charset="0"/>
                <a:ea typeface="Arial" charset="0"/>
                <a:cs typeface="Arial" charset="0"/>
              </a:rPr>
              <a:t>SOGI curriculum is important.</a:t>
            </a:r>
            <a:endParaRPr lang="en-US" sz="3600" dirty="0">
              <a:solidFill>
                <a:schemeClr val="tx1">
                  <a:lumMod val="75000"/>
                  <a:lumOff val="25000"/>
                </a:schemeClr>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sp>
        <p:nvSpPr>
          <p:cNvPr id="3" name="Rectangle 2"/>
          <p:cNvSpPr/>
          <p:nvPr/>
        </p:nvSpPr>
        <p:spPr>
          <a:xfrm>
            <a:off x="982663" y="2673350"/>
            <a:ext cx="4911952" cy="2767238"/>
          </a:xfrm>
          <a:prstGeom prst="rect">
            <a:avLst/>
          </a:prstGeom>
          <a:solidFill>
            <a:schemeClr val="bg1">
              <a:lumMod val="95000"/>
            </a:schemeClr>
          </a:solidFill>
          <a:ln w="571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a:lnSpc>
                <a:spcPct val="120000"/>
              </a:lnSpc>
              <a:spcBef>
                <a:spcPts val="600"/>
              </a:spcBef>
              <a:spcAft>
                <a:spcPts val="600"/>
              </a:spcAft>
            </a:pPr>
            <a:r>
              <a:rPr lang="en-US" sz="2000" dirty="0">
                <a:solidFill>
                  <a:schemeClr val="accent2"/>
                </a:solidFill>
                <a:latin typeface="Arial" charset="0"/>
                <a:ea typeface="Arial" charset="0"/>
                <a:cs typeface="Arial" charset="0"/>
              </a:rPr>
              <a:t>SOGI </a:t>
            </a:r>
            <a:r>
              <a:rPr lang="en-US" sz="2000" dirty="0" smtClean="0">
                <a:solidFill>
                  <a:schemeClr val="accent2"/>
                </a:solidFill>
                <a:latin typeface="Arial" charset="0"/>
                <a:ea typeface="Arial" charset="0"/>
                <a:cs typeface="Arial" charset="0"/>
              </a:rPr>
              <a:t>EDUCATION </a:t>
            </a:r>
            <a:r>
              <a:rPr lang="en-US" sz="2000" dirty="0" smtClean="0">
                <a:solidFill>
                  <a:schemeClr val="tx1"/>
                </a:solidFill>
                <a:latin typeface="Arial" charset="0"/>
                <a:ea typeface="Arial" charset="0"/>
                <a:cs typeface="Arial" charset="0"/>
              </a:rPr>
              <a:t>provides </a:t>
            </a:r>
            <a:r>
              <a:rPr lang="en-US" sz="2000" dirty="0">
                <a:solidFill>
                  <a:schemeClr val="tx1"/>
                </a:solidFill>
                <a:latin typeface="Arial" charset="0"/>
                <a:ea typeface="Arial" charset="0"/>
                <a:cs typeface="Arial" charset="0"/>
              </a:rPr>
              <a:t>a </a:t>
            </a:r>
            <a:r>
              <a:rPr lang="en-US" sz="2000" dirty="0" smtClean="0">
                <a:solidFill>
                  <a:srgbClr val="C00000"/>
                </a:solidFill>
                <a:latin typeface="Arial" charset="0"/>
                <a:ea typeface="Arial" charset="0"/>
                <a:cs typeface="Arial" charset="0"/>
              </a:rPr>
              <a:t>MIRROR </a:t>
            </a:r>
            <a:r>
              <a:rPr lang="en-US" sz="2000" dirty="0">
                <a:solidFill>
                  <a:schemeClr val="tx1"/>
                </a:solidFill>
                <a:latin typeface="Arial" charset="0"/>
                <a:ea typeface="Arial" charset="0"/>
                <a:cs typeface="Arial" charset="0"/>
              </a:rPr>
              <a:t>for some students and families to see themselves reflected and a </a:t>
            </a:r>
            <a:r>
              <a:rPr lang="en-US" sz="2000" dirty="0" smtClean="0">
                <a:solidFill>
                  <a:srgbClr val="7030A0"/>
                </a:solidFill>
                <a:latin typeface="Arial" charset="0"/>
                <a:ea typeface="Arial" charset="0"/>
                <a:cs typeface="Arial" charset="0"/>
              </a:rPr>
              <a:t>WINDOW</a:t>
            </a:r>
            <a:r>
              <a:rPr lang="en-US" sz="2000" dirty="0" smtClean="0">
                <a:solidFill>
                  <a:schemeClr val="tx1"/>
                </a:solidFill>
                <a:latin typeface="Arial" charset="0"/>
                <a:ea typeface="Arial" charset="0"/>
                <a:cs typeface="Arial" charset="0"/>
              </a:rPr>
              <a:t> </a:t>
            </a:r>
            <a:r>
              <a:rPr lang="en-US" sz="2000" dirty="0">
                <a:solidFill>
                  <a:schemeClr val="tx1"/>
                </a:solidFill>
                <a:latin typeface="Arial" charset="0"/>
                <a:ea typeface="Arial" charset="0"/>
                <a:cs typeface="Arial" charset="0"/>
              </a:rPr>
              <a:t>for all students to see the diversity that exists in society.</a:t>
            </a:r>
          </a:p>
        </p:txBody>
      </p:sp>
      <p:sp>
        <p:nvSpPr>
          <p:cNvPr id="9" name="Rectangle 8"/>
          <p:cNvSpPr/>
          <p:nvPr/>
        </p:nvSpPr>
        <p:spPr>
          <a:xfrm>
            <a:off x="6621471" y="2673350"/>
            <a:ext cx="4873852" cy="2767238"/>
          </a:xfrm>
          <a:prstGeom prst="rect">
            <a:avLst/>
          </a:prstGeom>
          <a:solidFill>
            <a:schemeClr val="tx1">
              <a:lumMod val="75000"/>
              <a:lumOff val="25000"/>
            </a:schemeClr>
          </a:solidFill>
          <a:ln w="571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a:lnSpc>
                <a:spcPct val="120000"/>
              </a:lnSpc>
              <a:spcBef>
                <a:spcPts val="600"/>
              </a:spcBef>
              <a:spcAft>
                <a:spcPts val="600"/>
              </a:spcAft>
            </a:pPr>
            <a:r>
              <a:rPr lang="en-US" sz="2100" dirty="0" smtClean="0">
                <a:solidFill>
                  <a:schemeClr val="bg1"/>
                </a:solidFill>
                <a:latin typeface="Arial" charset="0"/>
                <a:ea typeface="Arial" charset="0"/>
                <a:cs typeface="Arial" charset="0"/>
              </a:rPr>
              <a:t>75.2% of LGBTQ students in schools with an </a:t>
            </a:r>
            <a:r>
              <a:rPr lang="en-US" sz="2100" dirty="0" smtClean="0">
                <a:solidFill>
                  <a:srgbClr val="5B9BD5"/>
                </a:solidFill>
                <a:latin typeface="Arial" charset="0"/>
                <a:ea typeface="Arial" charset="0"/>
                <a:cs typeface="Arial" charset="0"/>
              </a:rPr>
              <a:t>inclusive curriculum </a:t>
            </a:r>
            <a:r>
              <a:rPr lang="en-US" sz="2100" dirty="0" smtClean="0">
                <a:solidFill>
                  <a:schemeClr val="bg1"/>
                </a:solidFill>
                <a:latin typeface="Arial" charset="0"/>
                <a:ea typeface="Arial" charset="0"/>
                <a:cs typeface="Arial" charset="0"/>
              </a:rPr>
              <a:t>said their </a:t>
            </a:r>
            <a:r>
              <a:rPr lang="en-US" sz="2100" dirty="0" smtClean="0">
                <a:solidFill>
                  <a:srgbClr val="35CB65"/>
                </a:solidFill>
                <a:latin typeface="Arial" charset="0"/>
                <a:ea typeface="Arial" charset="0"/>
                <a:cs typeface="Arial" charset="0"/>
              </a:rPr>
              <a:t>peers were accepting </a:t>
            </a:r>
            <a:r>
              <a:rPr lang="en-US" sz="2100" dirty="0" smtClean="0">
                <a:solidFill>
                  <a:schemeClr val="bg1"/>
                </a:solidFill>
                <a:latin typeface="Arial" charset="0"/>
                <a:ea typeface="Arial" charset="0"/>
                <a:cs typeface="Arial" charset="0"/>
              </a:rPr>
              <a:t>of LGBTQ people, compared to 39.6% of those without an inclusive curriculum.</a:t>
            </a:r>
            <a:endParaRPr lang="en-US" sz="2100" dirty="0">
              <a:solidFill>
                <a:schemeClr val="bg1"/>
              </a:solidFill>
              <a:latin typeface="Arial" charset="0"/>
              <a:ea typeface="Arial" charset="0"/>
              <a:cs typeface="Arial" charset="0"/>
            </a:endParaRPr>
          </a:p>
        </p:txBody>
      </p:sp>
      <p:sp>
        <p:nvSpPr>
          <p:cNvPr id="5" name="Right Arrow 4"/>
          <p:cNvSpPr/>
          <p:nvPr/>
        </p:nvSpPr>
        <p:spPr>
          <a:xfrm>
            <a:off x="5995307" y="3805159"/>
            <a:ext cx="525471" cy="293914"/>
          </a:xfrm>
          <a:prstGeom prst="rightArrow">
            <a:avLst/>
          </a:prstGeom>
          <a:solidFill>
            <a:srgbClr val="FFFF00"/>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6886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903711" y="2582807"/>
            <a:ext cx="8252989" cy="1889748"/>
          </a:xfrm>
          <a:prstGeom prst="rect">
            <a:avLst/>
          </a:prstGeom>
          <a:noFill/>
        </p:spPr>
        <p:txBody>
          <a:bodyPr wrap="square" rtlCol="0">
            <a:spAutoFit/>
          </a:bodyPr>
          <a:lstStyle/>
          <a:p>
            <a:pPr>
              <a:lnSpc>
                <a:spcPct val="110000"/>
              </a:lnSpc>
              <a:spcBef>
                <a:spcPts val="600"/>
              </a:spcBef>
              <a:spcAft>
                <a:spcPts val="600"/>
              </a:spcAft>
            </a:pPr>
            <a:r>
              <a:rPr lang="en-US" sz="2200" dirty="0" smtClean="0">
                <a:solidFill>
                  <a:srgbClr val="0070C0"/>
                </a:solidFill>
                <a:latin typeface="Arial" charset="0"/>
                <a:ea typeface="Arial" charset="0"/>
                <a:cs typeface="Arial" charset="0"/>
              </a:rPr>
              <a:t>Reflect on your answers to the following questions:</a:t>
            </a:r>
          </a:p>
          <a:p>
            <a:pPr marL="457200" indent="-457200">
              <a:lnSpc>
                <a:spcPct val="110000"/>
              </a:lnSpc>
              <a:spcBef>
                <a:spcPts val="600"/>
              </a:spcBef>
              <a:spcAft>
                <a:spcPts val="600"/>
              </a:spcAft>
              <a:buFont typeface="+mj-lt"/>
              <a:buAutoNum type="arabicPeriod"/>
            </a:pPr>
            <a:r>
              <a:rPr lang="en-US" sz="2200" dirty="0" smtClean="0">
                <a:solidFill>
                  <a:schemeClr val="tx1">
                    <a:lumMod val="65000"/>
                    <a:lumOff val="35000"/>
                  </a:schemeClr>
                </a:solidFill>
                <a:latin typeface="Arial" charset="0"/>
                <a:ea typeface="Arial" charset="0"/>
                <a:cs typeface="Arial" charset="0"/>
              </a:rPr>
              <a:t>What SOGI content have you already used or done? </a:t>
            </a:r>
          </a:p>
          <a:p>
            <a:pPr marL="457200" indent="-457200">
              <a:lnSpc>
                <a:spcPct val="110000"/>
              </a:lnSpc>
              <a:spcBef>
                <a:spcPts val="600"/>
              </a:spcBef>
              <a:spcAft>
                <a:spcPts val="600"/>
              </a:spcAft>
              <a:buFont typeface="+mj-lt"/>
              <a:buAutoNum type="arabicPeriod"/>
            </a:pPr>
            <a:r>
              <a:rPr lang="en-US" sz="2200" dirty="0" smtClean="0">
                <a:solidFill>
                  <a:schemeClr val="tx1">
                    <a:lumMod val="65000"/>
                    <a:lumOff val="35000"/>
                  </a:schemeClr>
                </a:solidFill>
                <a:latin typeface="Arial" charset="0"/>
                <a:ea typeface="Arial" charset="0"/>
                <a:cs typeface="Arial" charset="0"/>
              </a:rPr>
              <a:t>What are your questions or challenges in relation to integrating/teaching SOGI content? </a:t>
            </a:r>
            <a:endParaRPr lang="en-US" sz="2200" dirty="0">
              <a:solidFill>
                <a:schemeClr val="tx1">
                  <a:lumMod val="65000"/>
                  <a:lumOff val="35000"/>
                </a:schemeClr>
              </a:solidFill>
              <a:latin typeface="Arial" charset="0"/>
              <a:ea typeface="Arial" charset="0"/>
              <a:cs typeface="Arial" charset="0"/>
            </a:endParaRPr>
          </a:p>
        </p:txBody>
      </p:sp>
      <p:sp>
        <p:nvSpPr>
          <p:cNvPr id="10" name="TextBox 9"/>
          <p:cNvSpPr txBox="1"/>
          <p:nvPr/>
        </p:nvSpPr>
        <p:spPr>
          <a:xfrm>
            <a:off x="930605" y="1692212"/>
            <a:ext cx="10358128" cy="646331"/>
          </a:xfrm>
          <a:prstGeom prst="rect">
            <a:avLst/>
          </a:prstGeom>
          <a:noFill/>
        </p:spPr>
        <p:txBody>
          <a:bodyPr wrap="square" rtlCol="0">
            <a:spAutoFit/>
          </a:bodyPr>
          <a:lstStyle/>
          <a:p>
            <a:r>
              <a:rPr lang="en-US" sz="3600" dirty="0" smtClean="0">
                <a:solidFill>
                  <a:srgbClr val="414142"/>
                </a:solidFill>
                <a:latin typeface="Arial" charset="0"/>
                <a:ea typeface="Arial" charset="0"/>
                <a:cs typeface="Arial" charset="0"/>
              </a:rPr>
              <a:t>Activity: SOGI Curriculum Starting Points</a:t>
            </a:r>
            <a:endParaRPr lang="en-US" sz="3600" dirty="0">
              <a:solidFill>
                <a:srgbClr val="414142"/>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96458" y="3414725"/>
            <a:ext cx="1873234" cy="2004196"/>
          </a:xfrm>
          <a:prstGeom prst="rect">
            <a:avLst/>
          </a:prstGeom>
        </p:spPr>
      </p:pic>
    </p:spTree>
    <p:extLst>
      <p:ext uri="{BB962C8B-B14F-4D97-AF65-F5344CB8AC3E}">
        <p14:creationId xmlns:p14="http://schemas.microsoft.com/office/powerpoint/2010/main" val="285912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489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10" name="TextBox 9"/>
          <p:cNvSpPr txBox="1"/>
          <p:nvPr/>
        </p:nvSpPr>
        <p:spPr>
          <a:xfrm>
            <a:off x="924592" y="1657625"/>
            <a:ext cx="11213620" cy="646331"/>
          </a:xfrm>
          <a:prstGeom prst="rect">
            <a:avLst/>
          </a:prstGeom>
          <a:noFill/>
        </p:spPr>
        <p:txBody>
          <a:bodyPr wrap="square" rtlCol="0">
            <a:spAutoFit/>
          </a:bodyPr>
          <a:lstStyle/>
          <a:p>
            <a:r>
              <a:rPr lang="en-US" sz="3600" dirty="0" smtClean="0">
                <a:solidFill>
                  <a:schemeClr val="tx1">
                    <a:lumMod val="75000"/>
                    <a:lumOff val="25000"/>
                  </a:schemeClr>
                </a:solidFill>
                <a:latin typeface="Arial" charset="0"/>
                <a:ea typeface="Arial" charset="0"/>
                <a:cs typeface="Arial" charset="0"/>
              </a:rPr>
              <a:t>Video: Curriculum Resources (10 min)</a:t>
            </a:r>
            <a:endParaRPr lang="en-US" sz="3600" dirty="0">
              <a:solidFill>
                <a:schemeClr val="tx1">
                  <a:lumMod val="75000"/>
                  <a:lumOff val="25000"/>
                </a:schemeClr>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sp>
        <p:nvSpPr>
          <p:cNvPr id="3" name="Rectangle 2"/>
          <p:cNvSpPr/>
          <p:nvPr/>
        </p:nvSpPr>
        <p:spPr>
          <a:xfrm>
            <a:off x="938039" y="2613634"/>
            <a:ext cx="8218661" cy="2228302"/>
          </a:xfrm>
          <a:prstGeom prst="rect">
            <a:avLst/>
          </a:prstGeom>
        </p:spPr>
        <p:txBody>
          <a:bodyPr wrap="square">
            <a:spAutoFit/>
          </a:bodyPr>
          <a:lstStyle/>
          <a:p>
            <a:pPr>
              <a:spcBef>
                <a:spcPts val="600"/>
              </a:spcBef>
              <a:spcAft>
                <a:spcPts val="600"/>
              </a:spcAft>
            </a:pPr>
            <a:r>
              <a:rPr lang="en-US" sz="2200" dirty="0">
                <a:solidFill>
                  <a:srgbClr val="0070C0"/>
                </a:solidFill>
                <a:latin typeface="Arial" charset="0"/>
                <a:ea typeface="Arial" charset="0"/>
                <a:cs typeface="Arial" charset="0"/>
              </a:rPr>
              <a:t>As you watch this video, consider these questions:</a:t>
            </a:r>
          </a:p>
          <a:p>
            <a:pPr marL="457200" indent="-457200">
              <a:lnSpc>
                <a:spcPct val="110000"/>
              </a:lnSpc>
              <a:spcBef>
                <a:spcPts val="600"/>
              </a:spcBef>
              <a:spcAft>
                <a:spcPts val="600"/>
              </a:spcAft>
              <a:buAutoNum type="arabicPeriod"/>
            </a:pPr>
            <a:r>
              <a:rPr lang="en-US" sz="2200" dirty="0" smtClean="0">
                <a:solidFill>
                  <a:schemeClr val="tx1">
                    <a:lumMod val="65000"/>
                    <a:lumOff val="35000"/>
                  </a:schemeClr>
                </a:solidFill>
                <a:latin typeface="Arial" charset="0"/>
                <a:ea typeface="Arial" charset="0"/>
                <a:cs typeface="Arial" charset="0"/>
              </a:rPr>
              <a:t>Does the video inspire further ideas on how to include SOGI content in the classroom?</a:t>
            </a:r>
            <a:endParaRPr lang="en-US" sz="2200" dirty="0">
              <a:solidFill>
                <a:schemeClr val="tx1">
                  <a:lumMod val="65000"/>
                  <a:lumOff val="35000"/>
                </a:schemeClr>
              </a:solidFill>
              <a:latin typeface="Arial" charset="0"/>
              <a:ea typeface="Arial" charset="0"/>
              <a:cs typeface="Arial" charset="0"/>
            </a:endParaRPr>
          </a:p>
          <a:p>
            <a:pPr marL="457200" indent="-457200">
              <a:lnSpc>
                <a:spcPct val="110000"/>
              </a:lnSpc>
              <a:spcBef>
                <a:spcPts val="600"/>
              </a:spcBef>
              <a:spcAft>
                <a:spcPts val="600"/>
              </a:spcAft>
              <a:buAutoNum type="arabicPeriod"/>
            </a:pPr>
            <a:r>
              <a:rPr lang="en-US" sz="2200" dirty="0" smtClean="0">
                <a:solidFill>
                  <a:schemeClr val="tx1">
                    <a:lumMod val="65000"/>
                    <a:lumOff val="35000"/>
                  </a:schemeClr>
                </a:solidFill>
                <a:latin typeface="Arial" charset="0"/>
                <a:ea typeface="Arial" charset="0"/>
                <a:cs typeface="Arial" charset="0"/>
              </a:rPr>
              <a:t>Does the video provide any insight into your questions </a:t>
            </a:r>
            <a:r>
              <a:rPr lang="en-US" sz="2200" dirty="0">
                <a:solidFill>
                  <a:schemeClr val="tx1">
                    <a:lumMod val="65000"/>
                    <a:lumOff val="35000"/>
                  </a:schemeClr>
                </a:solidFill>
                <a:latin typeface="Arial" charset="0"/>
                <a:ea typeface="Arial" charset="0"/>
                <a:cs typeface="Arial" charset="0"/>
              </a:rPr>
              <a:t>or challenges </a:t>
            </a:r>
            <a:r>
              <a:rPr lang="en-US" sz="2200" dirty="0" smtClean="0">
                <a:solidFill>
                  <a:schemeClr val="tx1">
                    <a:lumMod val="65000"/>
                    <a:lumOff val="35000"/>
                  </a:schemeClr>
                </a:solidFill>
                <a:latin typeface="Arial" charset="0"/>
                <a:ea typeface="Arial" charset="0"/>
                <a:cs typeface="Arial" charset="0"/>
              </a:rPr>
              <a:t>related to integrating/teaching SOGI </a:t>
            </a:r>
            <a:r>
              <a:rPr lang="en-US" sz="2200" dirty="0">
                <a:solidFill>
                  <a:schemeClr val="tx1">
                    <a:lumMod val="65000"/>
                    <a:lumOff val="35000"/>
                  </a:schemeClr>
                </a:solidFill>
                <a:latin typeface="Arial" charset="0"/>
                <a:ea typeface="Arial" charset="0"/>
                <a:cs typeface="Arial" charset="0"/>
              </a:rPr>
              <a:t>content? </a:t>
            </a:r>
          </a:p>
        </p:txBody>
      </p:sp>
      <p:sp>
        <p:nvSpPr>
          <p:cNvPr id="5" name="Rectangle 4"/>
          <p:cNvSpPr/>
          <p:nvPr/>
        </p:nvSpPr>
        <p:spPr>
          <a:xfrm>
            <a:off x="12801708" y="30196"/>
            <a:ext cx="1422184" cy="369332"/>
          </a:xfrm>
          <a:prstGeom prst="rect">
            <a:avLst/>
          </a:prstGeom>
        </p:spPr>
        <p:txBody>
          <a:bodyPr wrap="none">
            <a:spAutoFit/>
          </a:bodyPr>
          <a:lstStyle/>
          <a:p>
            <a:r>
              <a:rPr lang="en-US">
                <a:solidFill>
                  <a:schemeClr val="tx1">
                    <a:lumMod val="75000"/>
                    <a:lumOff val="25000"/>
                  </a:schemeClr>
                </a:solidFill>
                <a:latin typeface="Arial" charset="0"/>
                <a:ea typeface="Arial" charset="0"/>
                <a:cs typeface="Arial" charset="0"/>
              </a:rPr>
              <a:t>play video &gt;</a:t>
            </a:r>
            <a:endParaRPr lang="en-US" dirty="0">
              <a:solidFill>
                <a:schemeClr val="tx1">
                  <a:lumMod val="75000"/>
                  <a:lumOff val="25000"/>
                </a:schemeClr>
              </a:solidFill>
              <a:latin typeface="Arial" charset="0"/>
              <a:ea typeface="Arial" charset="0"/>
              <a:cs typeface="Arial" charset="0"/>
            </a:endParaRPr>
          </a:p>
        </p:txBody>
      </p:sp>
      <p:sp>
        <p:nvSpPr>
          <p:cNvPr id="6" name="Rectangle 5"/>
          <p:cNvSpPr/>
          <p:nvPr/>
        </p:nvSpPr>
        <p:spPr>
          <a:xfrm>
            <a:off x="9912350" y="1139018"/>
            <a:ext cx="1871663" cy="644372"/>
          </a:xfrm>
          <a:prstGeom prst="rect">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pc="100" dirty="0" smtClean="0">
                <a:hlinkClick r:id="rId4"/>
              </a:rPr>
              <a:t>PLAY VIDEO &gt;</a:t>
            </a:r>
            <a:endParaRPr lang="en-US" sz="2000" spc="100" dirty="0"/>
          </a:p>
        </p:txBody>
      </p:sp>
      <p:sp>
        <p:nvSpPr>
          <p:cNvPr id="12" name="Chevron 11"/>
          <p:cNvSpPr/>
          <p:nvPr/>
        </p:nvSpPr>
        <p:spPr>
          <a:xfrm>
            <a:off x="9613900" y="2888245"/>
            <a:ext cx="1375229" cy="2155371"/>
          </a:xfrm>
          <a:prstGeom prst="chevron">
            <a:avLst/>
          </a:prstGeom>
          <a:noFill/>
          <a:ln w="762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13870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sp>
        <p:nvSpPr>
          <p:cNvPr id="9" name="TextBox 8"/>
          <p:cNvSpPr txBox="1"/>
          <p:nvPr/>
        </p:nvSpPr>
        <p:spPr>
          <a:xfrm>
            <a:off x="1439653" y="608484"/>
            <a:ext cx="10655839" cy="646331"/>
          </a:xfrm>
          <a:prstGeom prst="rect">
            <a:avLst/>
          </a:prstGeom>
          <a:noFill/>
        </p:spPr>
        <p:txBody>
          <a:bodyPr wrap="square" rtlCol="0">
            <a:spAutoFit/>
          </a:bodyPr>
          <a:lstStyle/>
          <a:p>
            <a:r>
              <a:rPr lang="en-US" sz="3600" dirty="0" smtClean="0">
                <a:solidFill>
                  <a:schemeClr val="tx1">
                    <a:lumMod val="75000"/>
                    <a:lumOff val="25000"/>
                  </a:schemeClr>
                </a:solidFill>
                <a:latin typeface="Arial" charset="0"/>
                <a:ea typeface="Arial" charset="0"/>
                <a:cs typeface="Arial" charset="0"/>
              </a:rPr>
              <a:t>SOGI Curriculum Content </a:t>
            </a:r>
            <a:r>
              <a:rPr lang="en-CA" sz="3600" dirty="0" smtClean="0">
                <a:solidFill>
                  <a:schemeClr val="tx1">
                    <a:lumMod val="75000"/>
                    <a:lumOff val="25000"/>
                  </a:schemeClr>
                </a:solidFill>
                <a:latin typeface="Arial" charset="0"/>
                <a:ea typeface="Arial" charset="0"/>
                <a:cs typeface="Arial" charset="0"/>
              </a:rPr>
              <a:t>from</a:t>
            </a:r>
            <a:r>
              <a:rPr lang="en-US" sz="3600" dirty="0" smtClean="0">
                <a:solidFill>
                  <a:schemeClr val="tx1">
                    <a:lumMod val="75000"/>
                    <a:lumOff val="25000"/>
                  </a:schemeClr>
                </a:solidFill>
                <a:latin typeface="Arial" charset="0"/>
                <a:ea typeface="Arial" charset="0"/>
                <a:cs typeface="Arial" charset="0"/>
              </a:rPr>
              <a:t> K-12</a:t>
            </a:r>
            <a:endParaRPr lang="en-US" sz="3600" dirty="0">
              <a:solidFill>
                <a:schemeClr val="tx1">
                  <a:lumMod val="75000"/>
                  <a:lumOff val="25000"/>
                </a:schemeClr>
              </a:solidFill>
              <a:latin typeface="Arial" charset="0"/>
              <a:ea typeface="Arial" charset="0"/>
              <a:cs typeface="Arial"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524220885"/>
              </p:ext>
            </p:extLst>
          </p:nvPr>
        </p:nvGraphicFramePr>
        <p:xfrm>
          <a:off x="1509645" y="1400943"/>
          <a:ext cx="10116298" cy="4440804"/>
        </p:xfrm>
        <a:graphic>
          <a:graphicData uri="http://schemas.openxmlformats.org/drawingml/2006/table">
            <a:tbl>
              <a:tblPr firstRow="1" bandRow="1">
                <a:tableStyleId>{93296810-A885-4BE3-A3E7-6D5BEEA58F35}</a:tableStyleId>
              </a:tblPr>
              <a:tblGrid>
                <a:gridCol w="1855981"/>
                <a:gridCol w="3683406"/>
                <a:gridCol w="4576911"/>
              </a:tblGrid>
              <a:tr h="409426">
                <a:tc>
                  <a:txBody>
                    <a:bodyPr/>
                    <a:lstStyle/>
                    <a:p>
                      <a:endParaRPr lang="en-US" sz="2200" b="0" dirty="0">
                        <a:solidFill>
                          <a:srgbClr val="595959"/>
                        </a:solidFill>
                        <a:latin typeface="Arial" charset="0"/>
                        <a:ea typeface="Arial" charset="0"/>
                        <a:cs typeface="Arial" charset="0"/>
                      </a:endParaRPr>
                    </a:p>
                  </a:txBody>
                  <a:tcPr marL="91450" marR="91450" marT="45687" marB="45687">
                    <a:lnL w="28575" cap="flat" cmpd="sng" algn="ctr">
                      <a:noFill/>
                      <a:prstDash val="solid"/>
                      <a:round/>
                      <a:headEnd type="none" w="med" len="med"/>
                      <a:tailEnd type="none" w="med" len="med"/>
                    </a:lnL>
                    <a:lnR w="28575" cap="flat" cmpd="sng" algn="ctr">
                      <a:solidFill>
                        <a:schemeClr val="tx1">
                          <a:lumMod val="75000"/>
                          <a:lumOff val="2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b="0" dirty="0" smtClean="0">
                          <a:solidFill>
                            <a:srgbClr val="595959"/>
                          </a:solidFill>
                          <a:latin typeface="Arial" charset="0"/>
                          <a:ea typeface="Arial" charset="0"/>
                          <a:cs typeface="Arial" charset="0"/>
                        </a:rPr>
                        <a:t>Sexual Orientation</a:t>
                      </a:r>
                      <a:r>
                        <a:rPr lang="en-US" sz="2200" b="0" baseline="0" dirty="0" smtClean="0">
                          <a:solidFill>
                            <a:srgbClr val="595959"/>
                          </a:solidFill>
                          <a:latin typeface="Arial" charset="0"/>
                          <a:ea typeface="Arial" charset="0"/>
                          <a:cs typeface="Arial" charset="0"/>
                        </a:rPr>
                        <a:t> </a:t>
                      </a:r>
                      <a:r>
                        <a:rPr lang="en-US" sz="2200" b="0" dirty="0" smtClean="0">
                          <a:solidFill>
                            <a:srgbClr val="595959"/>
                          </a:solidFill>
                          <a:latin typeface="Arial" charset="0"/>
                          <a:ea typeface="Arial" charset="0"/>
                          <a:cs typeface="Arial" charset="0"/>
                        </a:rPr>
                        <a:t>(SO)</a:t>
                      </a:r>
                      <a:endParaRPr lang="en-US" sz="2200" b="0" dirty="0">
                        <a:solidFill>
                          <a:srgbClr val="595959"/>
                        </a:solidFill>
                        <a:latin typeface="Arial" charset="0"/>
                        <a:ea typeface="Arial" charset="0"/>
                        <a:cs typeface="Arial" charset="0"/>
                      </a:endParaRPr>
                    </a:p>
                  </a:txBody>
                  <a:tcPr marL="91450" marR="91450" marT="45687" marB="45687">
                    <a:lnL w="28575" cap="flat" cmpd="sng" algn="ctr">
                      <a:solidFill>
                        <a:schemeClr val="tx1">
                          <a:lumMod val="75000"/>
                          <a:lumOff val="25000"/>
                        </a:schemeClr>
                      </a:solidFill>
                      <a:prstDash val="solid"/>
                      <a:round/>
                      <a:headEnd type="none" w="med" len="med"/>
                      <a:tailEnd type="none" w="med" len="med"/>
                    </a:lnL>
                    <a:lnR w="28575" cap="flat" cmpd="sng" algn="ctr">
                      <a:solidFill>
                        <a:schemeClr val="tx1">
                          <a:lumMod val="75000"/>
                          <a:lumOff val="25000"/>
                        </a:schemeClr>
                      </a:solidFill>
                      <a:prstDash val="solid"/>
                      <a:round/>
                      <a:headEnd type="none" w="med" len="med"/>
                      <a:tailEnd type="none" w="med" len="med"/>
                    </a:lnR>
                    <a:lnT w="28575" cap="flat" cmpd="sng" algn="ctr">
                      <a:solidFill>
                        <a:schemeClr val="tx1">
                          <a:lumMod val="75000"/>
                          <a:lumOff val="25000"/>
                        </a:schemeClr>
                      </a:solidFill>
                      <a:prstDash val="solid"/>
                      <a:round/>
                      <a:headEnd type="none" w="med" len="med"/>
                      <a:tailEnd type="none" w="med" len="med"/>
                    </a:lnT>
                    <a:lnB w="28575" cap="flat" cmpd="sng" algn="ctr">
                      <a:solidFill>
                        <a:schemeClr val="tx1">
                          <a:lumMod val="75000"/>
                          <a:lumOff val="25000"/>
                        </a:schemeClr>
                      </a:solidFill>
                      <a:prstDash val="solid"/>
                      <a:round/>
                      <a:headEnd type="none" w="med" len="med"/>
                      <a:tailEnd type="none" w="med" len="med"/>
                    </a:lnB>
                    <a:solidFill>
                      <a:schemeClr val="bg1">
                        <a:lumMod val="65000"/>
                      </a:schemeClr>
                    </a:solidFill>
                  </a:tcPr>
                </a:tc>
                <a:tc>
                  <a:txBody>
                    <a:bodyPr/>
                    <a:lstStyle/>
                    <a:p>
                      <a:pPr algn="ctr"/>
                      <a:r>
                        <a:rPr lang="en-US" sz="2200" b="0" dirty="0" smtClean="0">
                          <a:solidFill>
                            <a:srgbClr val="595959"/>
                          </a:solidFill>
                          <a:latin typeface="Arial" charset="0"/>
                          <a:ea typeface="Arial" charset="0"/>
                          <a:cs typeface="Arial" charset="0"/>
                        </a:rPr>
                        <a:t>Gender Identity</a:t>
                      </a:r>
                      <a:r>
                        <a:rPr lang="en-US" sz="2200" b="0" baseline="0" dirty="0" smtClean="0">
                          <a:solidFill>
                            <a:srgbClr val="595959"/>
                          </a:solidFill>
                          <a:latin typeface="Arial" charset="0"/>
                          <a:ea typeface="Arial" charset="0"/>
                          <a:cs typeface="Arial" charset="0"/>
                        </a:rPr>
                        <a:t> </a:t>
                      </a:r>
                      <a:r>
                        <a:rPr lang="en-US" sz="2200" b="0" dirty="0" smtClean="0">
                          <a:solidFill>
                            <a:srgbClr val="595959"/>
                          </a:solidFill>
                          <a:latin typeface="Arial" charset="0"/>
                          <a:ea typeface="Arial" charset="0"/>
                          <a:cs typeface="Arial" charset="0"/>
                        </a:rPr>
                        <a:t>(GI)</a:t>
                      </a:r>
                      <a:endParaRPr lang="en-US" sz="2200" b="0" dirty="0">
                        <a:solidFill>
                          <a:srgbClr val="595959"/>
                        </a:solidFill>
                        <a:latin typeface="Arial" charset="0"/>
                        <a:ea typeface="Arial" charset="0"/>
                        <a:cs typeface="Arial" charset="0"/>
                      </a:endParaRPr>
                    </a:p>
                  </a:txBody>
                  <a:tcPr marL="91450" marR="91450" marT="45687" marB="45687">
                    <a:lnL w="28575" cap="flat" cmpd="sng" algn="ctr">
                      <a:solidFill>
                        <a:schemeClr val="tx1">
                          <a:lumMod val="75000"/>
                          <a:lumOff val="25000"/>
                        </a:schemeClr>
                      </a:solidFill>
                      <a:prstDash val="solid"/>
                      <a:round/>
                      <a:headEnd type="none" w="med" len="med"/>
                      <a:tailEnd type="none" w="med" len="med"/>
                    </a:lnL>
                    <a:lnR w="28575" cap="flat" cmpd="sng" algn="ctr">
                      <a:solidFill>
                        <a:schemeClr val="tx1">
                          <a:lumMod val="75000"/>
                          <a:lumOff val="25000"/>
                        </a:schemeClr>
                      </a:solidFill>
                      <a:prstDash val="solid"/>
                      <a:round/>
                      <a:headEnd type="none" w="med" len="med"/>
                      <a:tailEnd type="none" w="med" len="med"/>
                    </a:lnR>
                    <a:lnT w="28575" cap="flat" cmpd="sng" algn="ctr">
                      <a:solidFill>
                        <a:schemeClr val="tx1">
                          <a:lumMod val="75000"/>
                          <a:lumOff val="25000"/>
                        </a:schemeClr>
                      </a:solidFill>
                      <a:prstDash val="solid"/>
                      <a:round/>
                      <a:headEnd type="none" w="med" len="med"/>
                      <a:tailEnd type="none" w="med" len="med"/>
                    </a:lnT>
                    <a:lnB w="28575" cap="flat" cmpd="sng" algn="ctr">
                      <a:solidFill>
                        <a:schemeClr val="tx1">
                          <a:lumMod val="75000"/>
                          <a:lumOff val="25000"/>
                        </a:schemeClr>
                      </a:solidFill>
                      <a:prstDash val="solid"/>
                      <a:round/>
                      <a:headEnd type="none" w="med" len="med"/>
                      <a:tailEnd type="none" w="med" len="med"/>
                    </a:lnB>
                    <a:solidFill>
                      <a:schemeClr val="bg1">
                        <a:lumMod val="65000"/>
                      </a:schemeClr>
                    </a:solidFill>
                  </a:tcPr>
                </a:tc>
              </a:tr>
              <a:tr h="4007285">
                <a:tc>
                  <a:txBody>
                    <a:bodyPr/>
                    <a:lstStyle/>
                    <a:p>
                      <a:r>
                        <a:rPr lang="en-US" sz="2200" dirty="0" smtClean="0">
                          <a:solidFill>
                            <a:srgbClr val="595959"/>
                          </a:solidFill>
                          <a:latin typeface="Arial" charset="0"/>
                          <a:ea typeface="Arial" charset="0"/>
                          <a:cs typeface="Arial" charset="0"/>
                        </a:rPr>
                        <a:t>Primary</a:t>
                      </a:r>
                    </a:p>
                    <a:p>
                      <a:endParaRPr lang="en-US" sz="2200" dirty="0" smtClean="0">
                        <a:solidFill>
                          <a:srgbClr val="595959"/>
                        </a:solidFill>
                        <a:latin typeface="Arial" charset="0"/>
                        <a:ea typeface="Arial" charset="0"/>
                        <a:cs typeface="Arial" charset="0"/>
                      </a:endParaRPr>
                    </a:p>
                    <a:p>
                      <a:endParaRPr lang="en-US" sz="2200" dirty="0" smtClean="0">
                        <a:solidFill>
                          <a:srgbClr val="595959"/>
                        </a:solidFill>
                        <a:latin typeface="Arial" charset="0"/>
                        <a:ea typeface="Arial" charset="0"/>
                        <a:cs typeface="Arial" charset="0"/>
                      </a:endParaRPr>
                    </a:p>
                    <a:p>
                      <a:endParaRPr lang="en-US" sz="2200" dirty="0" smtClean="0">
                        <a:solidFill>
                          <a:srgbClr val="595959"/>
                        </a:solidFill>
                        <a:latin typeface="Arial" charset="0"/>
                        <a:ea typeface="Arial" charset="0"/>
                        <a:cs typeface="Arial"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2200" dirty="0" smtClean="0">
                          <a:solidFill>
                            <a:srgbClr val="595959"/>
                          </a:solidFill>
                          <a:latin typeface="Arial" charset="0"/>
                          <a:ea typeface="Arial" charset="0"/>
                          <a:cs typeface="Arial" charset="0"/>
                        </a:rPr>
                        <a:t>Intermediate</a:t>
                      </a:r>
                    </a:p>
                    <a:p>
                      <a:endParaRPr lang="en-US" sz="2200" dirty="0" smtClean="0">
                        <a:solidFill>
                          <a:srgbClr val="595959"/>
                        </a:solidFill>
                        <a:latin typeface="Arial" charset="0"/>
                        <a:ea typeface="Arial" charset="0"/>
                        <a:cs typeface="Arial" charset="0"/>
                      </a:endParaRPr>
                    </a:p>
                    <a:p>
                      <a:endParaRPr lang="en-US" sz="2200" dirty="0" smtClean="0">
                        <a:solidFill>
                          <a:srgbClr val="595959"/>
                        </a:solidFill>
                        <a:latin typeface="Arial" charset="0"/>
                        <a:ea typeface="Arial" charset="0"/>
                        <a:cs typeface="Arial" charset="0"/>
                      </a:endParaRPr>
                    </a:p>
                    <a:p>
                      <a:endParaRPr lang="en-US" sz="2200" dirty="0" smtClean="0">
                        <a:solidFill>
                          <a:srgbClr val="595959"/>
                        </a:solidFill>
                        <a:latin typeface="Arial" charset="0"/>
                        <a:ea typeface="Arial" charset="0"/>
                        <a:cs typeface="Arial" charset="0"/>
                      </a:endParaRPr>
                    </a:p>
                    <a:p>
                      <a:endParaRPr lang="en-US" sz="2200" dirty="0" smtClean="0">
                        <a:solidFill>
                          <a:srgbClr val="595959"/>
                        </a:solidFill>
                        <a:latin typeface="Arial" charset="0"/>
                        <a:ea typeface="Arial" charset="0"/>
                        <a:cs typeface="Arial" charset="0"/>
                      </a:endParaRPr>
                    </a:p>
                    <a:p>
                      <a:r>
                        <a:rPr lang="en-US" sz="2200" dirty="0" smtClean="0">
                          <a:solidFill>
                            <a:srgbClr val="595959"/>
                          </a:solidFill>
                          <a:latin typeface="Arial" charset="0"/>
                          <a:ea typeface="Arial" charset="0"/>
                          <a:cs typeface="Arial" charset="0"/>
                        </a:rPr>
                        <a:t>Secondary</a:t>
                      </a:r>
                      <a:endParaRPr lang="en-US" sz="2200" dirty="0">
                        <a:solidFill>
                          <a:srgbClr val="595959"/>
                        </a:solidFill>
                        <a:latin typeface="Arial" charset="0"/>
                        <a:ea typeface="Arial" charset="0"/>
                        <a:cs typeface="Arial" charset="0"/>
                      </a:endParaRPr>
                    </a:p>
                  </a:txBody>
                  <a:tcPr marL="91450" marR="91450" marT="45687" marB="45687">
                    <a:lnL w="28575" cap="flat" cmpd="sng" algn="ctr">
                      <a:solidFill>
                        <a:schemeClr val="tx1">
                          <a:lumMod val="75000"/>
                          <a:lumOff val="25000"/>
                        </a:schemeClr>
                      </a:solidFill>
                      <a:prstDash val="solid"/>
                      <a:round/>
                      <a:headEnd type="none" w="med" len="med"/>
                      <a:tailEnd type="none" w="med" len="med"/>
                    </a:lnL>
                    <a:lnR w="28575" cap="flat" cmpd="sng" algn="ctr">
                      <a:solidFill>
                        <a:schemeClr val="tx1">
                          <a:lumMod val="75000"/>
                          <a:lumOff val="25000"/>
                        </a:schemeClr>
                      </a:solidFill>
                      <a:prstDash val="solid"/>
                      <a:round/>
                      <a:headEnd type="none" w="med" len="med"/>
                      <a:tailEnd type="none" w="med" len="med"/>
                    </a:lnR>
                    <a:lnT w="28575" cap="flat" cmpd="sng" algn="ctr">
                      <a:solidFill>
                        <a:schemeClr val="tx1">
                          <a:lumMod val="75000"/>
                          <a:lumOff val="25000"/>
                        </a:schemeClr>
                      </a:solidFill>
                      <a:prstDash val="solid"/>
                      <a:round/>
                      <a:headEnd type="none" w="med" len="med"/>
                      <a:tailEnd type="none" w="med" len="med"/>
                    </a:lnT>
                    <a:lnB w="28575" cap="flat" cmpd="sng" algn="ctr">
                      <a:solidFill>
                        <a:schemeClr val="tx1">
                          <a:lumMod val="75000"/>
                          <a:lumOff val="25000"/>
                        </a:schemeClr>
                      </a:solidFill>
                      <a:prstDash val="solid"/>
                      <a:round/>
                      <a:headEnd type="none" w="med" len="med"/>
                      <a:tailEnd type="none" w="med" len="med"/>
                    </a:lnB>
                    <a:gradFill flip="none" rotWithShape="1">
                      <a:gsLst>
                        <a:gs pos="0">
                          <a:schemeClr val="bg1">
                            <a:lumMod val="65000"/>
                          </a:schemeClr>
                        </a:gs>
                        <a:gs pos="50000">
                          <a:schemeClr val="bg1">
                            <a:lumMod val="65000"/>
                            <a:tint val="44500"/>
                            <a:satMod val="160000"/>
                          </a:schemeClr>
                        </a:gs>
                        <a:gs pos="100000">
                          <a:schemeClr val="bg1">
                            <a:lumMod val="65000"/>
                            <a:tint val="23500"/>
                            <a:satMod val="160000"/>
                          </a:schemeClr>
                        </a:gs>
                      </a:gsLst>
                      <a:lin ang="5400000" scaled="1"/>
                      <a:tileRect/>
                    </a:gradFill>
                  </a:tcPr>
                </a:tc>
                <a:tc>
                  <a:txBody>
                    <a:bodyPr/>
                    <a:lstStyle/>
                    <a:p>
                      <a:pPr>
                        <a:lnSpc>
                          <a:spcPct val="110000"/>
                        </a:lnSpc>
                      </a:pPr>
                      <a:r>
                        <a:rPr lang="en-US" sz="1800" dirty="0" smtClean="0">
                          <a:solidFill>
                            <a:srgbClr val="595959"/>
                          </a:solidFill>
                          <a:latin typeface="Arial" charset="0"/>
                          <a:ea typeface="Arial" charset="0"/>
                          <a:cs typeface="Arial" charset="0"/>
                        </a:rPr>
                        <a:t>Family diversity</a:t>
                      </a:r>
                    </a:p>
                    <a:p>
                      <a:pPr>
                        <a:lnSpc>
                          <a:spcPct val="110000"/>
                        </a:lnSpc>
                      </a:pPr>
                      <a:r>
                        <a:rPr lang="en-US" sz="1800" dirty="0" smtClean="0">
                          <a:solidFill>
                            <a:srgbClr val="595959"/>
                          </a:solidFill>
                          <a:latin typeface="Arial" charset="0"/>
                          <a:ea typeface="Arial" charset="0"/>
                          <a:cs typeface="Arial" charset="0"/>
                        </a:rPr>
                        <a:t>Same-sex</a:t>
                      </a:r>
                      <a:r>
                        <a:rPr lang="en-US" sz="1800" baseline="0" dirty="0" smtClean="0">
                          <a:solidFill>
                            <a:srgbClr val="595959"/>
                          </a:solidFill>
                          <a:latin typeface="Arial" charset="0"/>
                          <a:ea typeface="Arial" charset="0"/>
                          <a:cs typeface="Arial" charset="0"/>
                        </a:rPr>
                        <a:t> families</a:t>
                      </a:r>
                    </a:p>
                    <a:p>
                      <a:pPr>
                        <a:lnSpc>
                          <a:spcPct val="110000"/>
                        </a:lnSpc>
                      </a:pPr>
                      <a:r>
                        <a:rPr lang="en-US" sz="1800" baseline="0" dirty="0" smtClean="0">
                          <a:solidFill>
                            <a:srgbClr val="595959"/>
                          </a:solidFill>
                          <a:latin typeface="Arial" charset="0"/>
                          <a:ea typeface="Arial" charset="0"/>
                          <a:cs typeface="Arial" charset="0"/>
                        </a:rPr>
                        <a:t>Using “gay/lesbian” appropriately</a:t>
                      </a:r>
                    </a:p>
                    <a:p>
                      <a:pPr marL="0" marR="0" indent="0" algn="l" defTabSz="457200" rtl="0" eaLnBrk="1" fontAlgn="auto" latinLnBrk="0" hangingPunct="1">
                        <a:lnSpc>
                          <a:spcPct val="110000"/>
                        </a:lnSpc>
                        <a:spcBef>
                          <a:spcPts val="0"/>
                        </a:spcBef>
                        <a:spcAft>
                          <a:spcPts val="0"/>
                        </a:spcAft>
                        <a:buClrTx/>
                        <a:buSzTx/>
                        <a:buFontTx/>
                        <a:buNone/>
                        <a:tabLst/>
                        <a:defRPr/>
                      </a:pPr>
                      <a:r>
                        <a:rPr lang="en-US" sz="1800" dirty="0" smtClean="0">
                          <a:solidFill>
                            <a:srgbClr val="595959"/>
                          </a:solidFill>
                          <a:latin typeface="Arial" charset="0"/>
                          <a:ea typeface="Arial" charset="0"/>
                          <a:cs typeface="Arial" charset="0"/>
                        </a:rPr>
                        <a:t>LGB people, history, human rights</a:t>
                      </a:r>
                    </a:p>
                    <a:p>
                      <a:pPr marL="0" marR="0" indent="0" algn="l" defTabSz="457200" rtl="0" eaLnBrk="1" fontAlgn="auto" latinLnBrk="0" hangingPunct="1">
                        <a:lnSpc>
                          <a:spcPct val="110000"/>
                        </a:lnSpc>
                        <a:spcBef>
                          <a:spcPts val="0"/>
                        </a:spcBef>
                        <a:spcAft>
                          <a:spcPts val="0"/>
                        </a:spcAft>
                        <a:buClrTx/>
                        <a:buSzTx/>
                        <a:buFontTx/>
                        <a:buNone/>
                        <a:tabLst/>
                        <a:defRPr/>
                      </a:pPr>
                      <a:r>
                        <a:rPr lang="en-US" sz="1800" dirty="0" smtClean="0">
                          <a:solidFill>
                            <a:srgbClr val="595959"/>
                          </a:solidFill>
                          <a:latin typeface="Arial" charset="0"/>
                          <a:ea typeface="Arial" charset="0"/>
                          <a:cs typeface="Arial" charset="0"/>
                        </a:rPr>
                        <a:t>Global LGB rights</a:t>
                      </a:r>
                    </a:p>
                    <a:p>
                      <a:pPr>
                        <a:lnSpc>
                          <a:spcPct val="110000"/>
                        </a:lnSpc>
                      </a:pPr>
                      <a:r>
                        <a:rPr lang="en-US" sz="1800" dirty="0" smtClean="0">
                          <a:solidFill>
                            <a:srgbClr val="595959"/>
                          </a:solidFill>
                          <a:latin typeface="Arial" charset="0"/>
                          <a:ea typeface="Arial" charset="0"/>
                          <a:cs typeface="Arial" charset="0"/>
                        </a:rPr>
                        <a:t>Sexuality as physical/emotional attraction</a:t>
                      </a:r>
                      <a:r>
                        <a:rPr lang="en-US" sz="1800" baseline="0" dirty="0" smtClean="0">
                          <a:solidFill>
                            <a:srgbClr val="595959"/>
                          </a:solidFill>
                          <a:latin typeface="Arial" charset="0"/>
                          <a:ea typeface="Arial" charset="0"/>
                          <a:cs typeface="Arial" charset="0"/>
                        </a:rPr>
                        <a:t> </a:t>
                      </a:r>
                    </a:p>
                    <a:p>
                      <a:pPr>
                        <a:lnSpc>
                          <a:spcPct val="110000"/>
                        </a:lnSpc>
                      </a:pPr>
                      <a:r>
                        <a:rPr lang="en-US" sz="1800" dirty="0" smtClean="0">
                          <a:solidFill>
                            <a:srgbClr val="595959"/>
                          </a:solidFill>
                          <a:latin typeface="Arial" charset="0"/>
                          <a:ea typeface="Arial" charset="0"/>
                          <a:cs typeface="Arial" charset="0"/>
                        </a:rPr>
                        <a:t>Discrimination</a:t>
                      </a:r>
                    </a:p>
                    <a:p>
                      <a:pPr>
                        <a:lnSpc>
                          <a:spcPct val="110000"/>
                        </a:lnSpc>
                      </a:pPr>
                      <a:r>
                        <a:rPr lang="en-US" sz="1800" dirty="0" smtClean="0">
                          <a:solidFill>
                            <a:srgbClr val="595959"/>
                          </a:solidFill>
                          <a:latin typeface="Arial" charset="0"/>
                          <a:ea typeface="Arial" charset="0"/>
                          <a:cs typeface="Arial" charset="0"/>
                        </a:rPr>
                        <a:t>Contributions</a:t>
                      </a:r>
                    </a:p>
                    <a:p>
                      <a:pPr>
                        <a:lnSpc>
                          <a:spcPct val="110000"/>
                        </a:lnSpc>
                      </a:pPr>
                      <a:r>
                        <a:rPr lang="en-US" sz="1800" dirty="0" smtClean="0">
                          <a:solidFill>
                            <a:srgbClr val="595959"/>
                          </a:solidFill>
                          <a:latin typeface="Arial" charset="0"/>
                          <a:ea typeface="Arial" charset="0"/>
                          <a:cs typeface="Arial" charset="0"/>
                        </a:rPr>
                        <a:t>Artistic</a:t>
                      </a:r>
                      <a:r>
                        <a:rPr lang="en-US" sz="1800" baseline="0" dirty="0" smtClean="0">
                          <a:solidFill>
                            <a:srgbClr val="595959"/>
                          </a:solidFill>
                          <a:latin typeface="Arial" charset="0"/>
                          <a:ea typeface="Arial" charset="0"/>
                          <a:cs typeface="Arial" charset="0"/>
                        </a:rPr>
                        <a:t> expression</a:t>
                      </a:r>
                    </a:p>
                    <a:p>
                      <a:pPr>
                        <a:lnSpc>
                          <a:spcPct val="110000"/>
                        </a:lnSpc>
                      </a:pPr>
                      <a:r>
                        <a:rPr lang="en-US" sz="1800" dirty="0" smtClean="0">
                          <a:solidFill>
                            <a:srgbClr val="595959"/>
                          </a:solidFill>
                          <a:latin typeface="Arial" charset="0"/>
                          <a:ea typeface="Arial" charset="0"/>
                          <a:cs typeface="Arial" charset="0"/>
                        </a:rPr>
                        <a:t>Political</a:t>
                      </a:r>
                    </a:p>
                    <a:p>
                      <a:pPr>
                        <a:lnSpc>
                          <a:spcPct val="110000"/>
                        </a:lnSpc>
                      </a:pPr>
                      <a:r>
                        <a:rPr lang="en-US" sz="1800" dirty="0" smtClean="0">
                          <a:solidFill>
                            <a:srgbClr val="595959"/>
                          </a:solidFill>
                          <a:latin typeface="Arial" charset="0"/>
                          <a:ea typeface="Arial" charset="0"/>
                          <a:cs typeface="Arial" charset="0"/>
                        </a:rPr>
                        <a:t>Legal</a:t>
                      </a:r>
                    </a:p>
                    <a:p>
                      <a:pPr>
                        <a:lnSpc>
                          <a:spcPct val="110000"/>
                        </a:lnSpc>
                      </a:pPr>
                      <a:r>
                        <a:rPr lang="en-US" sz="1800" dirty="0" smtClean="0">
                          <a:solidFill>
                            <a:srgbClr val="595959"/>
                          </a:solidFill>
                          <a:latin typeface="Arial" charset="0"/>
                          <a:ea typeface="Arial" charset="0"/>
                          <a:cs typeface="Arial" charset="0"/>
                        </a:rPr>
                        <a:t>Literature</a:t>
                      </a:r>
                    </a:p>
                  </a:txBody>
                  <a:tcPr marL="91450" marR="91450" marT="45687" marB="45687">
                    <a:lnL w="28575" cap="flat" cmpd="sng" algn="ctr">
                      <a:solidFill>
                        <a:schemeClr val="tx1">
                          <a:lumMod val="75000"/>
                          <a:lumOff val="25000"/>
                        </a:schemeClr>
                      </a:solidFill>
                      <a:prstDash val="solid"/>
                      <a:round/>
                      <a:headEnd type="none" w="med" len="med"/>
                      <a:tailEnd type="none" w="med" len="med"/>
                    </a:lnL>
                    <a:lnR w="28575" cap="flat" cmpd="sng" algn="ctr">
                      <a:solidFill>
                        <a:schemeClr val="tx1">
                          <a:lumMod val="75000"/>
                          <a:lumOff val="25000"/>
                        </a:schemeClr>
                      </a:solidFill>
                      <a:prstDash val="solid"/>
                      <a:round/>
                      <a:headEnd type="none" w="med" len="med"/>
                      <a:tailEnd type="none" w="med" len="med"/>
                    </a:lnR>
                    <a:lnT w="28575" cap="flat" cmpd="sng" algn="ctr">
                      <a:solidFill>
                        <a:schemeClr val="tx1">
                          <a:lumMod val="75000"/>
                          <a:lumOff val="25000"/>
                        </a:schemeClr>
                      </a:solidFill>
                      <a:prstDash val="solid"/>
                      <a:round/>
                      <a:headEnd type="none" w="med" len="med"/>
                      <a:tailEnd type="none" w="med" len="med"/>
                    </a:lnT>
                    <a:lnB w="28575" cap="flat" cmpd="sng" algn="ctr">
                      <a:solidFill>
                        <a:schemeClr val="tx1">
                          <a:lumMod val="75000"/>
                          <a:lumOff val="25000"/>
                        </a:schemeClr>
                      </a:solidFill>
                      <a:prstDash val="solid"/>
                      <a:round/>
                      <a:headEnd type="none" w="med" len="med"/>
                      <a:tailEnd type="none" w="med" len="med"/>
                    </a:lnB>
                    <a:noFill/>
                  </a:tcPr>
                </a:tc>
                <a:tc>
                  <a:txBody>
                    <a:bodyPr/>
                    <a:lstStyle/>
                    <a:p>
                      <a:pPr marL="0" marR="0" indent="0" algn="l" defTabSz="457200" rtl="0" eaLnBrk="1" fontAlgn="auto" latinLnBrk="0" hangingPunct="1">
                        <a:lnSpc>
                          <a:spcPct val="110000"/>
                        </a:lnSpc>
                        <a:spcBef>
                          <a:spcPts val="0"/>
                        </a:spcBef>
                        <a:spcAft>
                          <a:spcPts val="0"/>
                        </a:spcAft>
                        <a:buClrTx/>
                        <a:buSzTx/>
                        <a:buFontTx/>
                        <a:buNone/>
                        <a:tabLst/>
                        <a:defRPr/>
                      </a:pPr>
                      <a:r>
                        <a:rPr lang="en-US" sz="1800" baseline="0" dirty="0" smtClean="0">
                          <a:solidFill>
                            <a:srgbClr val="595959"/>
                          </a:solidFill>
                          <a:latin typeface="Arial" charset="0"/>
                          <a:ea typeface="Arial" charset="0"/>
                          <a:cs typeface="Arial" charset="0"/>
                        </a:rPr>
                        <a:t>Gender stereotypes</a:t>
                      </a:r>
                    </a:p>
                    <a:p>
                      <a:pPr>
                        <a:lnSpc>
                          <a:spcPct val="110000"/>
                        </a:lnSpc>
                      </a:pPr>
                      <a:r>
                        <a:rPr lang="en-US" sz="1800" dirty="0" smtClean="0">
                          <a:solidFill>
                            <a:srgbClr val="595959"/>
                          </a:solidFill>
                          <a:latin typeface="Arial" charset="0"/>
                          <a:ea typeface="Arial" charset="0"/>
                          <a:cs typeface="Arial" charset="0"/>
                        </a:rPr>
                        <a:t>Gender</a:t>
                      </a:r>
                      <a:r>
                        <a:rPr lang="en-US" sz="1800" baseline="0" dirty="0" smtClean="0">
                          <a:solidFill>
                            <a:srgbClr val="595959"/>
                          </a:solidFill>
                          <a:latin typeface="Arial" charset="0"/>
                          <a:ea typeface="Arial" charset="0"/>
                          <a:cs typeface="Arial" charset="0"/>
                        </a:rPr>
                        <a:t> is in your head</a:t>
                      </a:r>
                    </a:p>
                    <a:p>
                      <a:pPr marL="0" marR="0" indent="0" algn="l" defTabSz="457200" rtl="0" eaLnBrk="1" fontAlgn="auto" latinLnBrk="0" hangingPunct="1">
                        <a:lnSpc>
                          <a:spcPct val="110000"/>
                        </a:lnSpc>
                        <a:spcBef>
                          <a:spcPts val="0"/>
                        </a:spcBef>
                        <a:spcAft>
                          <a:spcPts val="0"/>
                        </a:spcAft>
                        <a:buClrTx/>
                        <a:buSzTx/>
                        <a:buFontTx/>
                        <a:buNone/>
                        <a:tabLst/>
                        <a:defRPr/>
                      </a:pPr>
                      <a:r>
                        <a:rPr lang="en-US" sz="1800" dirty="0" smtClean="0">
                          <a:solidFill>
                            <a:srgbClr val="595959"/>
                          </a:solidFill>
                          <a:latin typeface="Arial" charset="0"/>
                          <a:ea typeface="Arial" charset="0"/>
                          <a:cs typeface="Arial" charset="0"/>
                        </a:rPr>
                        <a:t>You feel your gender</a:t>
                      </a:r>
                    </a:p>
                    <a:p>
                      <a:pPr marL="0" marR="0" indent="0" algn="l" defTabSz="457200" rtl="0" eaLnBrk="1" fontAlgn="auto" latinLnBrk="0" hangingPunct="1">
                        <a:lnSpc>
                          <a:spcPct val="110000"/>
                        </a:lnSpc>
                        <a:spcBef>
                          <a:spcPts val="0"/>
                        </a:spcBef>
                        <a:spcAft>
                          <a:spcPts val="0"/>
                        </a:spcAft>
                        <a:buClrTx/>
                        <a:buSzTx/>
                        <a:buFontTx/>
                        <a:buNone/>
                        <a:tabLst/>
                        <a:defRPr/>
                      </a:pPr>
                      <a:r>
                        <a:rPr lang="en-US" sz="1800" dirty="0" smtClean="0">
                          <a:solidFill>
                            <a:srgbClr val="595959"/>
                          </a:solidFill>
                          <a:latin typeface="Arial" charset="0"/>
                          <a:ea typeface="Arial" charset="0"/>
                          <a:cs typeface="Arial" charset="0"/>
                        </a:rPr>
                        <a:t>Gender as a spectrum</a:t>
                      </a:r>
                    </a:p>
                    <a:p>
                      <a:pPr marL="0" marR="0" indent="0" algn="l" defTabSz="457200" rtl="0" eaLnBrk="1" fontAlgn="auto" latinLnBrk="0" hangingPunct="1">
                        <a:lnSpc>
                          <a:spcPct val="110000"/>
                        </a:lnSpc>
                        <a:spcBef>
                          <a:spcPts val="0"/>
                        </a:spcBef>
                        <a:spcAft>
                          <a:spcPts val="0"/>
                        </a:spcAft>
                        <a:buClrTx/>
                        <a:buSzTx/>
                        <a:buFontTx/>
                        <a:buNone/>
                        <a:tabLst/>
                        <a:defRPr/>
                      </a:pPr>
                      <a:r>
                        <a:rPr lang="en-US" sz="1800" dirty="0" smtClean="0">
                          <a:solidFill>
                            <a:srgbClr val="595959"/>
                          </a:solidFill>
                          <a:latin typeface="Arial" charset="0"/>
                          <a:ea typeface="Arial" charset="0"/>
                          <a:cs typeface="Arial" charset="0"/>
                        </a:rPr>
                        <a:t>Trans people, history, </a:t>
                      </a:r>
                      <a:r>
                        <a:rPr lang="en-US" sz="1800" baseline="0" dirty="0" smtClean="0">
                          <a:solidFill>
                            <a:srgbClr val="595959"/>
                          </a:solidFill>
                          <a:latin typeface="Arial" charset="0"/>
                          <a:ea typeface="Arial" charset="0"/>
                          <a:cs typeface="Arial" charset="0"/>
                        </a:rPr>
                        <a:t>human rights</a:t>
                      </a:r>
                      <a:endParaRPr lang="en-US" sz="1800" dirty="0" smtClean="0">
                        <a:solidFill>
                          <a:srgbClr val="595959"/>
                        </a:solidFill>
                        <a:latin typeface="Arial" charset="0"/>
                        <a:ea typeface="Arial" charset="0"/>
                        <a:cs typeface="Arial" charset="0"/>
                      </a:endParaRPr>
                    </a:p>
                    <a:p>
                      <a:pPr>
                        <a:lnSpc>
                          <a:spcPct val="110000"/>
                        </a:lnSpc>
                      </a:pPr>
                      <a:r>
                        <a:rPr lang="en-US" sz="1800" baseline="0" dirty="0" smtClean="0">
                          <a:solidFill>
                            <a:srgbClr val="595959"/>
                          </a:solidFill>
                          <a:latin typeface="Arial" charset="0"/>
                          <a:ea typeface="Arial" charset="0"/>
                          <a:cs typeface="Arial" charset="0"/>
                        </a:rPr>
                        <a:t>Global trans rights</a:t>
                      </a:r>
                    </a:p>
                    <a:p>
                      <a:pPr>
                        <a:lnSpc>
                          <a:spcPct val="110000"/>
                        </a:lnSpc>
                      </a:pPr>
                      <a:r>
                        <a:rPr lang="en-US" sz="1800" baseline="0" dirty="0" smtClean="0">
                          <a:solidFill>
                            <a:srgbClr val="595959"/>
                          </a:solidFill>
                          <a:latin typeface="Arial" charset="0"/>
                          <a:ea typeface="Arial" charset="0"/>
                          <a:cs typeface="Arial" charset="0"/>
                        </a:rPr>
                        <a:t>Gender identity as separate from sexuality</a:t>
                      </a:r>
                    </a:p>
                    <a:p>
                      <a:pPr>
                        <a:lnSpc>
                          <a:spcPct val="110000"/>
                        </a:lnSpc>
                      </a:pPr>
                      <a:r>
                        <a:rPr lang="en-US" sz="1800" baseline="0" dirty="0" smtClean="0">
                          <a:solidFill>
                            <a:srgbClr val="595959"/>
                          </a:solidFill>
                          <a:latin typeface="Arial" charset="0"/>
                          <a:ea typeface="Arial" charset="0"/>
                          <a:cs typeface="Arial" charset="0"/>
                        </a:rPr>
                        <a:t>Discrimination</a:t>
                      </a:r>
                    </a:p>
                    <a:p>
                      <a:pPr marL="0" marR="0" indent="0" algn="l" defTabSz="457200" rtl="0" eaLnBrk="1" fontAlgn="auto" latinLnBrk="0" hangingPunct="1">
                        <a:lnSpc>
                          <a:spcPct val="110000"/>
                        </a:lnSpc>
                        <a:spcBef>
                          <a:spcPts val="0"/>
                        </a:spcBef>
                        <a:spcAft>
                          <a:spcPts val="0"/>
                        </a:spcAft>
                        <a:buClrTx/>
                        <a:buSzTx/>
                        <a:buFontTx/>
                        <a:buNone/>
                        <a:tabLst/>
                        <a:defRPr/>
                      </a:pPr>
                      <a:r>
                        <a:rPr lang="en-US" sz="1800" dirty="0" smtClean="0">
                          <a:solidFill>
                            <a:srgbClr val="595959"/>
                          </a:solidFill>
                          <a:latin typeface="Arial" charset="0"/>
                          <a:ea typeface="Arial" charset="0"/>
                          <a:cs typeface="Arial" charset="0"/>
                        </a:rPr>
                        <a:t>Contributions</a:t>
                      </a:r>
                    </a:p>
                    <a:p>
                      <a:pPr>
                        <a:lnSpc>
                          <a:spcPct val="110000"/>
                        </a:lnSpc>
                      </a:pPr>
                      <a:r>
                        <a:rPr lang="en-US" sz="1800" dirty="0" smtClean="0">
                          <a:solidFill>
                            <a:srgbClr val="595959"/>
                          </a:solidFill>
                          <a:latin typeface="Arial" charset="0"/>
                          <a:ea typeface="Arial" charset="0"/>
                          <a:cs typeface="Arial" charset="0"/>
                        </a:rPr>
                        <a:t>Artistic expression</a:t>
                      </a:r>
                    </a:p>
                    <a:p>
                      <a:pPr>
                        <a:lnSpc>
                          <a:spcPct val="110000"/>
                        </a:lnSpc>
                      </a:pPr>
                      <a:r>
                        <a:rPr lang="en-US" sz="1800" dirty="0" smtClean="0">
                          <a:solidFill>
                            <a:srgbClr val="595959"/>
                          </a:solidFill>
                          <a:latin typeface="Arial" charset="0"/>
                          <a:ea typeface="Arial" charset="0"/>
                          <a:cs typeface="Arial" charset="0"/>
                        </a:rPr>
                        <a:t>Political </a:t>
                      </a:r>
                    </a:p>
                    <a:p>
                      <a:pPr>
                        <a:lnSpc>
                          <a:spcPct val="110000"/>
                        </a:lnSpc>
                      </a:pPr>
                      <a:r>
                        <a:rPr lang="en-US" sz="1800" dirty="0" smtClean="0">
                          <a:solidFill>
                            <a:srgbClr val="595959"/>
                          </a:solidFill>
                          <a:latin typeface="Arial" charset="0"/>
                          <a:ea typeface="Arial" charset="0"/>
                          <a:cs typeface="Arial" charset="0"/>
                        </a:rPr>
                        <a:t>Legal</a:t>
                      </a:r>
                    </a:p>
                    <a:p>
                      <a:pPr>
                        <a:lnSpc>
                          <a:spcPct val="110000"/>
                        </a:lnSpc>
                      </a:pPr>
                      <a:r>
                        <a:rPr lang="en-US" sz="1800" dirty="0" smtClean="0">
                          <a:solidFill>
                            <a:srgbClr val="595959"/>
                          </a:solidFill>
                          <a:latin typeface="Arial" charset="0"/>
                          <a:ea typeface="Arial" charset="0"/>
                          <a:cs typeface="Arial" charset="0"/>
                        </a:rPr>
                        <a:t>Literature</a:t>
                      </a:r>
                      <a:endParaRPr lang="en-US" sz="1800" dirty="0">
                        <a:solidFill>
                          <a:srgbClr val="595959"/>
                        </a:solidFill>
                        <a:latin typeface="Arial" charset="0"/>
                        <a:ea typeface="Arial" charset="0"/>
                        <a:cs typeface="Arial" charset="0"/>
                      </a:endParaRPr>
                    </a:p>
                  </a:txBody>
                  <a:tcPr marL="91450" marR="91450" marT="45687" marB="45687">
                    <a:lnL w="28575" cap="flat" cmpd="sng" algn="ctr">
                      <a:solidFill>
                        <a:schemeClr val="tx1">
                          <a:lumMod val="75000"/>
                          <a:lumOff val="25000"/>
                        </a:schemeClr>
                      </a:solidFill>
                      <a:prstDash val="solid"/>
                      <a:round/>
                      <a:headEnd type="none" w="med" len="med"/>
                      <a:tailEnd type="none" w="med" len="med"/>
                    </a:lnL>
                    <a:lnR w="28575" cap="flat" cmpd="sng" algn="ctr">
                      <a:solidFill>
                        <a:schemeClr val="tx1">
                          <a:lumMod val="75000"/>
                          <a:lumOff val="25000"/>
                        </a:schemeClr>
                      </a:solidFill>
                      <a:prstDash val="solid"/>
                      <a:round/>
                      <a:headEnd type="none" w="med" len="med"/>
                      <a:tailEnd type="none" w="med" len="med"/>
                    </a:lnR>
                    <a:lnT w="28575" cap="flat" cmpd="sng" algn="ctr">
                      <a:solidFill>
                        <a:schemeClr val="tx1">
                          <a:lumMod val="75000"/>
                          <a:lumOff val="25000"/>
                        </a:schemeClr>
                      </a:solidFill>
                      <a:prstDash val="solid"/>
                      <a:round/>
                      <a:headEnd type="none" w="med" len="med"/>
                      <a:tailEnd type="none" w="med" len="med"/>
                    </a:lnT>
                    <a:lnB w="28575" cap="flat" cmpd="sng" algn="ctr">
                      <a:solidFill>
                        <a:schemeClr val="tx1">
                          <a:lumMod val="75000"/>
                          <a:lumOff val="25000"/>
                        </a:schemeClr>
                      </a:solidFill>
                      <a:prstDash val="solid"/>
                      <a:round/>
                      <a:headEnd type="none" w="med" len="med"/>
                      <a:tailEnd type="none" w="med" len="med"/>
                    </a:lnB>
                    <a:noFill/>
                  </a:tcPr>
                </a:tc>
              </a:tr>
            </a:tbl>
          </a:graphicData>
        </a:graphic>
      </p:graphicFrame>
      <p:sp>
        <p:nvSpPr>
          <p:cNvPr id="12" name="Down Arrow 11"/>
          <p:cNvSpPr>
            <a:spLocks noChangeArrowheads="1"/>
          </p:cNvSpPr>
          <p:nvPr/>
        </p:nvSpPr>
        <p:spPr bwMode="auto">
          <a:xfrm>
            <a:off x="491221" y="1810648"/>
            <a:ext cx="647601" cy="4014770"/>
          </a:xfrm>
          <a:prstGeom prst="downArrow">
            <a:avLst>
              <a:gd name="adj1" fmla="val 50000"/>
              <a:gd name="adj2" fmla="val 50078"/>
            </a:avLst>
          </a:prstGeom>
          <a:gradFill flip="none" rotWithShape="1">
            <a:gsLst>
              <a:gs pos="70000">
                <a:srgbClr val="914DA4"/>
              </a:gs>
              <a:gs pos="0">
                <a:srgbClr val="5B9BD5"/>
              </a:gs>
            </a:gsLst>
            <a:lin ang="5400000" scaled="1"/>
            <a:tileRect/>
          </a:gradFill>
          <a:ln w="9525">
            <a:noFill/>
            <a:miter lim="800000"/>
            <a:headEnd/>
            <a:tailEnd/>
          </a:ln>
          <a:effectLst>
            <a:outerShdw blurRad="40000" dist="23000" dir="5400000" rotWithShape="0">
              <a:srgbClr val="000000">
                <a:alpha val="34998"/>
              </a:srgbClr>
            </a:outerShdw>
          </a:effectLst>
        </p:spPr>
        <p:txBody>
          <a:bodyPr anchor="ctr"/>
          <a:lstStyle/>
          <a:p>
            <a:pPr algn="ctr">
              <a:defRPr/>
            </a:pPr>
            <a:endParaRPr lang="en-US">
              <a:solidFill>
                <a:schemeClr val="lt1"/>
              </a:solidFill>
            </a:endParaRPr>
          </a:p>
        </p:txBody>
      </p:sp>
    </p:spTree>
    <p:extLst>
      <p:ext uri="{BB962C8B-B14F-4D97-AF65-F5344CB8AC3E}">
        <p14:creationId xmlns:p14="http://schemas.microsoft.com/office/powerpoint/2010/main" val="699112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7000"/>
            <a:ext cx="12192000" cy="6583680"/>
          </a:xfrm>
          <a:prstGeom prst="rect">
            <a:avLst/>
          </a:prstGeom>
        </p:spPr>
      </p:pic>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sp>
        <p:nvSpPr>
          <p:cNvPr id="14" name="TextBox 13"/>
          <p:cNvSpPr txBox="1"/>
          <p:nvPr/>
        </p:nvSpPr>
        <p:spPr>
          <a:xfrm>
            <a:off x="14288" y="2583588"/>
            <a:ext cx="12192000" cy="1200329"/>
          </a:xfrm>
          <a:prstGeom prst="rect">
            <a:avLst/>
          </a:prstGeom>
          <a:noFill/>
        </p:spPr>
        <p:txBody>
          <a:bodyPr wrap="square" rtlCol="0">
            <a:spAutoFit/>
          </a:bodyPr>
          <a:lstStyle/>
          <a:p>
            <a:pPr algn="ctr"/>
            <a:r>
              <a:rPr lang="en-US" sz="3600" b="1" dirty="0" smtClean="0">
                <a:solidFill>
                  <a:schemeClr val="bg1"/>
                </a:solidFill>
                <a:latin typeface="Arial" charset="0"/>
                <a:ea typeface="Arial" charset="0"/>
                <a:cs typeface="Arial" charset="0"/>
              </a:rPr>
              <a:t>SOGI 3</a:t>
            </a:r>
          </a:p>
          <a:p>
            <a:pPr algn="ctr"/>
            <a:r>
              <a:rPr lang="en-US" sz="3600" b="1" dirty="0" smtClean="0">
                <a:solidFill>
                  <a:schemeClr val="bg1"/>
                </a:solidFill>
                <a:latin typeface="Arial" charset="0"/>
                <a:ea typeface="Arial" charset="0"/>
                <a:cs typeface="Arial" charset="0"/>
              </a:rPr>
              <a:t>CURRICULUM RESOURCES</a:t>
            </a:r>
            <a:endParaRPr lang="en-US" sz="3600" b="1"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2050872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sp>
        <p:nvSpPr>
          <p:cNvPr id="3" name="TextBox 2"/>
          <p:cNvSpPr txBox="1"/>
          <p:nvPr/>
        </p:nvSpPr>
        <p:spPr>
          <a:xfrm>
            <a:off x="911145" y="2586838"/>
            <a:ext cx="8245555" cy="2769989"/>
          </a:xfrm>
          <a:prstGeom prst="rect">
            <a:avLst/>
          </a:prstGeom>
          <a:noFill/>
        </p:spPr>
        <p:txBody>
          <a:bodyPr wrap="square" rtlCol="0">
            <a:spAutoFit/>
          </a:bodyPr>
          <a:lstStyle/>
          <a:p>
            <a:pPr marL="342900" lvl="0" indent="-342900">
              <a:spcBef>
                <a:spcPts val="600"/>
              </a:spcBef>
              <a:spcAft>
                <a:spcPts val="600"/>
              </a:spcAft>
              <a:buFont typeface="Arial" charset="0"/>
              <a:buChar char="•"/>
            </a:pPr>
            <a:r>
              <a:rPr lang="en-CA" sz="2200" dirty="0" smtClean="0">
                <a:solidFill>
                  <a:srgbClr val="595959"/>
                </a:solidFill>
                <a:latin typeface="Arial" charset="0"/>
                <a:ea typeface="Arial" charset="0"/>
                <a:cs typeface="Arial" charset="0"/>
              </a:rPr>
              <a:t>Curriculum resources are available at </a:t>
            </a:r>
            <a:r>
              <a:rPr lang="en-CA" sz="2200" dirty="0" err="1" smtClean="0">
                <a:solidFill>
                  <a:srgbClr val="595959"/>
                </a:solidFill>
                <a:latin typeface="Arial" charset="0"/>
                <a:ea typeface="Arial" charset="0"/>
                <a:cs typeface="Arial" charset="0"/>
                <a:hlinkClick r:id="rId4"/>
              </a:rPr>
              <a:t>SOGIeducation.org</a:t>
            </a:r>
            <a:r>
              <a:rPr lang="en-CA" sz="2200" dirty="0" smtClean="0">
                <a:solidFill>
                  <a:srgbClr val="595959"/>
                </a:solidFill>
                <a:latin typeface="Arial" charset="0"/>
                <a:ea typeface="Arial" charset="0"/>
                <a:cs typeface="Arial" charset="0"/>
              </a:rPr>
              <a:t>, under SOGI </a:t>
            </a:r>
            <a:r>
              <a:rPr lang="en-CA" sz="2200" dirty="0">
                <a:solidFill>
                  <a:srgbClr val="595959"/>
                </a:solidFill>
                <a:latin typeface="Arial" charset="0"/>
                <a:ea typeface="Arial" charset="0"/>
                <a:cs typeface="Arial" charset="0"/>
              </a:rPr>
              <a:t>3: Curriculum </a:t>
            </a:r>
            <a:r>
              <a:rPr lang="en-CA" sz="2200" dirty="0" smtClean="0">
                <a:solidFill>
                  <a:srgbClr val="595959"/>
                </a:solidFill>
                <a:latin typeface="Arial" charset="0"/>
                <a:ea typeface="Arial" charset="0"/>
                <a:cs typeface="Arial" charset="0"/>
              </a:rPr>
              <a:t>Resources.</a:t>
            </a:r>
            <a:endParaRPr lang="en-CA" sz="2200" dirty="0">
              <a:solidFill>
                <a:srgbClr val="595959"/>
              </a:solidFill>
              <a:latin typeface="Arial" charset="0"/>
              <a:ea typeface="Arial" charset="0"/>
              <a:cs typeface="Arial" charset="0"/>
            </a:endParaRPr>
          </a:p>
          <a:p>
            <a:pPr marL="342900" lvl="0" indent="-342900">
              <a:spcBef>
                <a:spcPts val="600"/>
              </a:spcBef>
              <a:spcAft>
                <a:spcPts val="600"/>
              </a:spcAft>
              <a:buFont typeface="Arial" charset="0"/>
              <a:buChar char="•"/>
            </a:pPr>
            <a:r>
              <a:rPr lang="en-CA" sz="2200" dirty="0" smtClean="0">
                <a:solidFill>
                  <a:srgbClr val="595959"/>
                </a:solidFill>
                <a:latin typeface="Arial" charset="0"/>
                <a:ea typeface="Arial" charset="0"/>
                <a:cs typeface="Arial" charset="0"/>
              </a:rPr>
              <a:t>Lessons </a:t>
            </a:r>
            <a:r>
              <a:rPr lang="en-CA" sz="2200" dirty="0">
                <a:solidFill>
                  <a:srgbClr val="595959"/>
                </a:solidFill>
                <a:latin typeface="Arial" charset="0"/>
                <a:ea typeface="Arial" charset="0"/>
                <a:cs typeface="Arial" charset="0"/>
              </a:rPr>
              <a:t>with curriculum entry points are listed by grade and subject. All lesson plans are posted as a </a:t>
            </a:r>
            <a:r>
              <a:rPr lang="en-CA" sz="2200" dirty="0" smtClean="0">
                <a:solidFill>
                  <a:srgbClr val="595959"/>
                </a:solidFill>
                <a:latin typeface="Arial" charset="0"/>
                <a:ea typeface="Arial" charset="0"/>
                <a:cs typeface="Arial" charset="0"/>
              </a:rPr>
              <a:t>Microsoft Word </a:t>
            </a:r>
            <a:r>
              <a:rPr lang="en-CA" sz="2200" dirty="0">
                <a:solidFill>
                  <a:srgbClr val="595959"/>
                </a:solidFill>
                <a:latin typeface="Arial" charset="0"/>
                <a:ea typeface="Arial" charset="0"/>
                <a:cs typeface="Arial" charset="0"/>
              </a:rPr>
              <a:t>document so that they can be modified to suit your </a:t>
            </a:r>
            <a:r>
              <a:rPr lang="en-CA" sz="2200" dirty="0" smtClean="0">
                <a:solidFill>
                  <a:srgbClr val="595959"/>
                </a:solidFill>
                <a:latin typeface="Arial" charset="0"/>
                <a:ea typeface="Arial" charset="0"/>
                <a:cs typeface="Arial" charset="0"/>
              </a:rPr>
              <a:t>classroom.</a:t>
            </a:r>
            <a:endParaRPr lang="en-CA" sz="2200" dirty="0">
              <a:solidFill>
                <a:srgbClr val="595959"/>
              </a:solidFill>
              <a:latin typeface="Arial" charset="0"/>
              <a:ea typeface="Arial" charset="0"/>
              <a:cs typeface="Arial" charset="0"/>
            </a:endParaRPr>
          </a:p>
          <a:p>
            <a:pPr marL="342900" lvl="0" indent="-342900">
              <a:spcBef>
                <a:spcPts val="600"/>
              </a:spcBef>
              <a:spcAft>
                <a:spcPts val="600"/>
              </a:spcAft>
              <a:buFont typeface="Arial" charset="0"/>
              <a:buChar char="•"/>
            </a:pPr>
            <a:r>
              <a:rPr lang="en-CA" sz="2200" dirty="0" smtClean="0">
                <a:solidFill>
                  <a:srgbClr val="595959"/>
                </a:solidFill>
                <a:latin typeface="Arial" charset="0"/>
                <a:ea typeface="Arial" charset="0"/>
                <a:cs typeface="Arial" charset="0"/>
              </a:rPr>
              <a:t>A great starting point is the K-12 </a:t>
            </a:r>
            <a:r>
              <a:rPr lang="en-CA" sz="2200" dirty="0">
                <a:solidFill>
                  <a:srgbClr val="595959"/>
                </a:solidFill>
                <a:latin typeface="Arial" charset="0"/>
                <a:ea typeface="Arial" charset="0"/>
                <a:cs typeface="Arial" charset="0"/>
              </a:rPr>
              <a:t>lesson plan </a:t>
            </a:r>
            <a:r>
              <a:rPr lang="en-CA" sz="2200" i="1" dirty="0" smtClean="0">
                <a:solidFill>
                  <a:srgbClr val="595959"/>
                </a:solidFill>
                <a:latin typeface="Arial" charset="0"/>
                <a:ea typeface="Arial" charset="0"/>
                <a:cs typeface="Arial" charset="0"/>
                <a:hlinkClick r:id="rId5"/>
              </a:rPr>
              <a:t>Why “That’s So Gay” Is Not Okay</a:t>
            </a:r>
            <a:r>
              <a:rPr lang="en-CA" sz="2200" dirty="0" smtClean="0">
                <a:solidFill>
                  <a:srgbClr val="595959"/>
                </a:solidFill>
                <a:latin typeface="Arial" charset="0"/>
                <a:ea typeface="Arial" charset="0"/>
                <a:cs typeface="Arial" charset="0"/>
              </a:rPr>
              <a:t>.</a:t>
            </a:r>
            <a:endParaRPr lang="en-CA" sz="2200" dirty="0">
              <a:solidFill>
                <a:srgbClr val="595959"/>
              </a:solidFill>
              <a:latin typeface="Arial" charset="0"/>
              <a:ea typeface="Arial" charset="0"/>
              <a:cs typeface="Arial" charset="0"/>
            </a:endParaRPr>
          </a:p>
        </p:txBody>
      </p:sp>
      <p:sp>
        <p:nvSpPr>
          <p:cNvPr id="9" name="TextBox 8"/>
          <p:cNvSpPr txBox="1"/>
          <p:nvPr/>
        </p:nvSpPr>
        <p:spPr>
          <a:xfrm>
            <a:off x="911145" y="1671567"/>
            <a:ext cx="10655839" cy="646331"/>
          </a:xfrm>
          <a:prstGeom prst="rect">
            <a:avLst/>
          </a:prstGeom>
          <a:noFill/>
        </p:spPr>
        <p:txBody>
          <a:bodyPr wrap="square" rtlCol="0">
            <a:spAutoFit/>
          </a:bodyPr>
          <a:lstStyle/>
          <a:p>
            <a:r>
              <a:rPr lang="en-US" sz="3600" dirty="0" smtClean="0">
                <a:solidFill>
                  <a:schemeClr val="tx1">
                    <a:lumMod val="75000"/>
                    <a:lumOff val="25000"/>
                  </a:schemeClr>
                </a:solidFill>
                <a:latin typeface="Arial" charset="0"/>
                <a:ea typeface="Arial" charset="0"/>
                <a:cs typeface="Arial" charset="0"/>
              </a:rPr>
              <a:t>Guided Tour of SOGI 3</a:t>
            </a:r>
            <a:endParaRPr lang="en-US" sz="3600" dirty="0">
              <a:solidFill>
                <a:schemeClr val="tx1">
                  <a:lumMod val="75000"/>
                  <a:lumOff val="25000"/>
                </a:schemeClr>
              </a:solidFill>
              <a:latin typeface="Arial" charset="0"/>
              <a:ea typeface="Arial" charset="0"/>
              <a:cs typeface="Arial" charset="0"/>
            </a:endParaRPr>
          </a:p>
        </p:txBody>
      </p:sp>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95589" y="3891064"/>
            <a:ext cx="2301817" cy="1592018"/>
          </a:xfrm>
          <a:prstGeom prst="rect">
            <a:avLst/>
          </a:prstGeom>
        </p:spPr>
      </p:pic>
    </p:spTree>
    <p:extLst>
      <p:ext uri="{BB962C8B-B14F-4D97-AF65-F5344CB8AC3E}">
        <p14:creationId xmlns:p14="http://schemas.microsoft.com/office/powerpoint/2010/main" val="57067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924593" y="2595100"/>
            <a:ext cx="8232107" cy="2923877"/>
          </a:xfrm>
          <a:prstGeom prst="rect">
            <a:avLst/>
          </a:prstGeom>
          <a:noFill/>
        </p:spPr>
        <p:txBody>
          <a:bodyPr wrap="square" rtlCol="0">
            <a:spAutoFit/>
          </a:bodyPr>
          <a:lstStyle/>
          <a:p>
            <a:pPr>
              <a:spcBef>
                <a:spcPts val="600"/>
              </a:spcBef>
              <a:spcAft>
                <a:spcPts val="600"/>
              </a:spcAft>
            </a:pPr>
            <a:r>
              <a:rPr lang="en-CA" sz="2200" dirty="0">
                <a:solidFill>
                  <a:srgbClr val="0070C0"/>
                </a:solidFill>
                <a:latin typeface="Arial" charset="0"/>
                <a:ea typeface="Arial" charset="0"/>
                <a:cs typeface="Arial" charset="0"/>
              </a:rPr>
              <a:t>With your grade/subject group, choose and download a lesson plan at your grade level or </a:t>
            </a:r>
            <a:r>
              <a:rPr lang="en-CA" sz="2200" dirty="0" smtClean="0">
                <a:solidFill>
                  <a:srgbClr val="0070C0"/>
                </a:solidFill>
                <a:latin typeface="Arial" charset="0"/>
                <a:ea typeface="Arial" charset="0"/>
                <a:cs typeface="Arial" charset="0"/>
              </a:rPr>
              <a:t>in your subject </a:t>
            </a:r>
            <a:r>
              <a:rPr lang="en-CA" sz="2200" dirty="0">
                <a:solidFill>
                  <a:srgbClr val="0070C0"/>
                </a:solidFill>
                <a:latin typeface="Arial" charset="0"/>
                <a:ea typeface="Arial" charset="0"/>
                <a:cs typeface="Arial" charset="0"/>
              </a:rPr>
              <a:t>area and discuss the following</a:t>
            </a:r>
            <a:r>
              <a:rPr lang="en-CA" sz="2200" dirty="0" smtClean="0">
                <a:solidFill>
                  <a:srgbClr val="0070C0"/>
                </a:solidFill>
                <a:latin typeface="Arial" charset="0"/>
                <a:ea typeface="Arial" charset="0"/>
                <a:cs typeface="Arial" charset="0"/>
              </a:rPr>
              <a:t>:</a:t>
            </a:r>
            <a:endParaRPr lang="en-CA" sz="2200" dirty="0">
              <a:solidFill>
                <a:srgbClr val="0070C0"/>
              </a:solidFill>
              <a:latin typeface="Arial" charset="0"/>
              <a:ea typeface="Arial" charset="0"/>
              <a:cs typeface="Arial" charset="0"/>
            </a:endParaRPr>
          </a:p>
          <a:p>
            <a:pPr marL="342900" indent="-342900">
              <a:spcBef>
                <a:spcPts val="600"/>
              </a:spcBef>
              <a:spcAft>
                <a:spcPts val="600"/>
              </a:spcAft>
              <a:buFont typeface="Arial" charset="0"/>
              <a:buChar char="•"/>
            </a:pPr>
            <a:r>
              <a:rPr lang="en-CA" sz="2200" dirty="0">
                <a:solidFill>
                  <a:srgbClr val="595959"/>
                </a:solidFill>
                <a:latin typeface="Arial" charset="0"/>
                <a:ea typeface="Arial" charset="0"/>
                <a:cs typeface="Arial" charset="0"/>
              </a:rPr>
              <a:t>Can you see yourself using SOGI 3 to find and plan a lesson</a:t>
            </a:r>
            <a:r>
              <a:rPr lang="en-CA" sz="2200" dirty="0" smtClean="0">
                <a:solidFill>
                  <a:srgbClr val="595959"/>
                </a:solidFill>
                <a:latin typeface="Arial" charset="0"/>
                <a:ea typeface="Arial" charset="0"/>
                <a:cs typeface="Arial" charset="0"/>
              </a:rPr>
              <a:t>?</a:t>
            </a:r>
            <a:endParaRPr lang="en-CA" sz="2200" dirty="0">
              <a:solidFill>
                <a:srgbClr val="595959"/>
              </a:solidFill>
              <a:latin typeface="Arial" charset="0"/>
              <a:ea typeface="Arial" charset="0"/>
              <a:cs typeface="Arial" charset="0"/>
            </a:endParaRPr>
          </a:p>
          <a:p>
            <a:pPr marL="342900" indent="-342900">
              <a:spcBef>
                <a:spcPts val="600"/>
              </a:spcBef>
              <a:spcAft>
                <a:spcPts val="600"/>
              </a:spcAft>
              <a:buFont typeface="Arial" charset="0"/>
              <a:buChar char="•"/>
            </a:pPr>
            <a:r>
              <a:rPr lang="en-CA" sz="2200" dirty="0">
                <a:solidFill>
                  <a:srgbClr val="595959"/>
                </a:solidFill>
                <a:latin typeface="Arial" charset="0"/>
                <a:ea typeface="Arial" charset="0"/>
                <a:cs typeface="Arial" charset="0"/>
              </a:rPr>
              <a:t>How would you modify it to suit your needs</a:t>
            </a:r>
            <a:r>
              <a:rPr lang="en-CA" sz="2200" dirty="0" smtClean="0">
                <a:solidFill>
                  <a:srgbClr val="595959"/>
                </a:solidFill>
                <a:latin typeface="Arial" charset="0"/>
                <a:ea typeface="Arial" charset="0"/>
                <a:cs typeface="Arial" charset="0"/>
              </a:rPr>
              <a:t>?</a:t>
            </a:r>
            <a:endParaRPr lang="en-CA" sz="2200" dirty="0">
              <a:solidFill>
                <a:srgbClr val="595959"/>
              </a:solidFill>
              <a:latin typeface="Arial" charset="0"/>
              <a:ea typeface="Arial" charset="0"/>
              <a:cs typeface="Arial" charset="0"/>
            </a:endParaRPr>
          </a:p>
          <a:p>
            <a:pPr marL="342900" indent="-342900">
              <a:spcBef>
                <a:spcPts val="600"/>
              </a:spcBef>
              <a:spcAft>
                <a:spcPts val="600"/>
              </a:spcAft>
              <a:buFont typeface="Arial" charset="0"/>
              <a:buChar char="•"/>
            </a:pPr>
            <a:r>
              <a:rPr lang="en-CA" sz="2200" dirty="0">
                <a:solidFill>
                  <a:srgbClr val="595959"/>
                </a:solidFill>
                <a:latin typeface="Arial" charset="0"/>
                <a:ea typeface="Arial" charset="0"/>
                <a:cs typeface="Arial" charset="0"/>
              </a:rPr>
              <a:t>What could you do if your school doesn’t have the anchor book?</a:t>
            </a:r>
          </a:p>
        </p:txBody>
      </p:sp>
      <p:sp>
        <p:nvSpPr>
          <p:cNvPr id="10" name="TextBox 9"/>
          <p:cNvSpPr txBox="1"/>
          <p:nvPr/>
        </p:nvSpPr>
        <p:spPr>
          <a:xfrm>
            <a:off x="916909" y="1669460"/>
            <a:ext cx="10421923" cy="646331"/>
          </a:xfrm>
          <a:prstGeom prst="rect">
            <a:avLst/>
          </a:prstGeom>
          <a:noFill/>
        </p:spPr>
        <p:txBody>
          <a:bodyPr wrap="square" rtlCol="0">
            <a:spAutoFit/>
          </a:bodyPr>
          <a:lstStyle/>
          <a:p>
            <a:r>
              <a:rPr lang="en-US" sz="3600">
                <a:solidFill>
                  <a:schemeClr val="tx1">
                    <a:lumMod val="75000"/>
                    <a:lumOff val="25000"/>
                  </a:schemeClr>
                </a:solidFill>
                <a:latin typeface="Arial" charset="0"/>
                <a:ea typeface="Arial" charset="0"/>
                <a:cs typeface="Arial" charset="0"/>
              </a:rPr>
              <a:t>Activity: SOGI 3 Small Group </a:t>
            </a:r>
            <a:r>
              <a:rPr lang="en-US" sz="3600" smtClean="0">
                <a:solidFill>
                  <a:schemeClr val="tx1">
                    <a:lumMod val="75000"/>
                    <a:lumOff val="25000"/>
                  </a:schemeClr>
                </a:solidFill>
                <a:latin typeface="Arial" charset="0"/>
                <a:ea typeface="Arial" charset="0"/>
                <a:cs typeface="Arial" charset="0"/>
              </a:rPr>
              <a:t>Exploration</a:t>
            </a:r>
            <a:endParaRPr lang="en-US" sz="3600">
              <a:solidFill>
                <a:schemeClr val="tx1">
                  <a:lumMod val="75000"/>
                  <a:lumOff val="25000"/>
                </a:schemeClr>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err="1">
                <a:solidFill>
                  <a:schemeClr val="bg1"/>
                </a:solidFill>
                <a:latin typeface="Arial" charset="0"/>
                <a:ea typeface="Arial" charset="0"/>
                <a:cs typeface="Arial" charset="0"/>
              </a:rPr>
              <a:t>SOGIeducation.org</a:t>
            </a:r>
            <a:r>
              <a:rPr lang="en-US" sz="2400" spc="100">
                <a:solidFill>
                  <a:schemeClr val="bg1"/>
                </a:solidFill>
                <a:latin typeface="Arial" charset="0"/>
                <a:ea typeface="Arial" charset="0"/>
                <a:cs typeface="Arial" charset="0"/>
              </a:rPr>
              <a:t>                                                                               #sogi123</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9441" y="3880200"/>
            <a:ext cx="2348110" cy="1562475"/>
          </a:xfrm>
          <a:prstGeom prst="rect">
            <a:avLst/>
          </a:prstGeom>
        </p:spPr>
      </p:pic>
    </p:spTree>
    <p:extLst>
      <p:ext uri="{BB962C8B-B14F-4D97-AF65-F5344CB8AC3E}">
        <p14:creationId xmlns:p14="http://schemas.microsoft.com/office/powerpoint/2010/main" val="282445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8638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326" y="344257"/>
            <a:ext cx="713054" cy="774377"/>
          </a:xfrm>
          <a:prstGeom prst="rect">
            <a:avLst/>
          </a:prstGeom>
        </p:spPr>
      </p:pic>
      <p:sp>
        <p:nvSpPr>
          <p:cNvPr id="8" name="Rectangle 7"/>
          <p:cNvSpPr/>
          <p:nvPr/>
        </p:nvSpPr>
        <p:spPr>
          <a:xfrm>
            <a:off x="0" y="6172200"/>
            <a:ext cx="12192000" cy="6858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924593" y="2497825"/>
            <a:ext cx="8232107" cy="3108543"/>
          </a:xfrm>
          <a:prstGeom prst="rect">
            <a:avLst/>
          </a:prstGeom>
          <a:noFill/>
        </p:spPr>
        <p:txBody>
          <a:bodyPr wrap="square" rtlCol="0">
            <a:spAutoFit/>
          </a:bodyPr>
          <a:lstStyle/>
          <a:p>
            <a:pPr>
              <a:spcBef>
                <a:spcPts val="600"/>
              </a:spcBef>
              <a:spcAft>
                <a:spcPts val="600"/>
              </a:spcAft>
            </a:pPr>
            <a:r>
              <a:rPr lang="en-CA" sz="2200" dirty="0" smtClean="0">
                <a:solidFill>
                  <a:srgbClr val="0070C0"/>
                </a:solidFill>
                <a:latin typeface="Arial" charset="0"/>
                <a:ea typeface="Arial" charset="0"/>
                <a:cs typeface="Arial" charset="0"/>
              </a:rPr>
              <a:t>Let’s explore </a:t>
            </a:r>
            <a:r>
              <a:rPr lang="en-CA" sz="2200" dirty="0">
                <a:solidFill>
                  <a:srgbClr val="0070C0"/>
                </a:solidFill>
                <a:latin typeface="Arial" charset="0"/>
                <a:ea typeface="Arial" charset="0"/>
                <a:cs typeface="Arial" charset="0"/>
              </a:rPr>
              <a:t>the SOGI 3 page further</a:t>
            </a:r>
            <a:r>
              <a:rPr lang="en-CA" sz="2200" dirty="0" smtClean="0">
                <a:solidFill>
                  <a:srgbClr val="0070C0"/>
                </a:solidFill>
                <a:latin typeface="Arial" charset="0"/>
                <a:ea typeface="Arial" charset="0"/>
                <a:cs typeface="Arial" charset="0"/>
              </a:rPr>
              <a:t>:</a:t>
            </a:r>
            <a:endParaRPr lang="en-CA" sz="2200" dirty="0">
              <a:solidFill>
                <a:srgbClr val="0070C0"/>
              </a:solidFill>
              <a:latin typeface="Arial" charset="0"/>
              <a:ea typeface="Arial" charset="0"/>
              <a:cs typeface="Arial" charset="0"/>
            </a:endParaRPr>
          </a:p>
          <a:p>
            <a:pPr marL="342900" indent="-342900">
              <a:spcBef>
                <a:spcPts val="600"/>
              </a:spcBef>
              <a:spcAft>
                <a:spcPts val="600"/>
              </a:spcAft>
              <a:buFont typeface="Arial" charset="0"/>
              <a:buChar char="•"/>
            </a:pPr>
            <a:r>
              <a:rPr lang="en-CA" sz="2200" dirty="0">
                <a:solidFill>
                  <a:schemeClr val="tx1">
                    <a:lumMod val="65000"/>
                    <a:lumOff val="35000"/>
                  </a:schemeClr>
                </a:solidFill>
                <a:latin typeface="Arial" charset="0"/>
                <a:ea typeface="Arial" charset="0"/>
                <a:cs typeface="Arial" charset="0"/>
              </a:rPr>
              <a:t>A </a:t>
            </a:r>
            <a:r>
              <a:rPr lang="en-CA" sz="2200" dirty="0">
                <a:solidFill>
                  <a:srgbClr val="0070C0"/>
                </a:solidFill>
                <a:latin typeface="Arial" charset="0"/>
                <a:ea typeface="Arial" charset="0"/>
                <a:cs typeface="Arial" charset="0"/>
              </a:rPr>
              <a:t>Top Choice Book List </a:t>
            </a:r>
            <a:r>
              <a:rPr lang="en-CA" sz="2200" dirty="0">
                <a:solidFill>
                  <a:schemeClr val="tx1">
                    <a:lumMod val="65000"/>
                    <a:lumOff val="35000"/>
                  </a:schemeClr>
                </a:solidFill>
                <a:latin typeface="Arial" charset="0"/>
                <a:ea typeface="Arial" charset="0"/>
                <a:cs typeface="Arial" charset="0"/>
              </a:rPr>
              <a:t>is available at the bottom of the SOGI 3 page. L</a:t>
            </a:r>
            <a:r>
              <a:rPr lang="en-CA" sz="2200" dirty="0">
                <a:solidFill>
                  <a:srgbClr val="595959"/>
                </a:solidFill>
                <a:latin typeface="Arial" charset="0"/>
                <a:ea typeface="Arial" charset="0"/>
                <a:cs typeface="Arial" charset="0"/>
              </a:rPr>
              <a:t>ocate your grade/subject area on the list. Are there other books you know or like using</a:t>
            </a:r>
            <a:r>
              <a:rPr lang="en-CA" sz="2200" dirty="0" smtClean="0">
                <a:solidFill>
                  <a:srgbClr val="595959"/>
                </a:solidFill>
                <a:latin typeface="Arial" charset="0"/>
                <a:ea typeface="Arial" charset="0"/>
                <a:cs typeface="Arial" charset="0"/>
              </a:rPr>
              <a:t>?</a:t>
            </a:r>
          </a:p>
          <a:p>
            <a:pPr marL="342900" indent="-342900">
              <a:spcBef>
                <a:spcPts val="600"/>
              </a:spcBef>
              <a:spcAft>
                <a:spcPts val="600"/>
              </a:spcAft>
              <a:buFont typeface="Arial" charset="0"/>
              <a:buChar char="•"/>
            </a:pPr>
            <a:r>
              <a:rPr lang="en-CA" sz="2200" dirty="0" smtClean="0">
                <a:solidFill>
                  <a:schemeClr val="tx1">
                    <a:lumMod val="65000"/>
                    <a:lumOff val="35000"/>
                  </a:schemeClr>
                </a:solidFill>
                <a:latin typeface="Arial" charset="0"/>
                <a:ea typeface="Arial" charset="0"/>
                <a:cs typeface="Arial" charset="0"/>
              </a:rPr>
              <a:t>A </a:t>
            </a:r>
            <a:r>
              <a:rPr lang="en-CA" sz="2200" dirty="0">
                <a:solidFill>
                  <a:schemeClr val="tx1">
                    <a:lumMod val="65000"/>
                    <a:lumOff val="35000"/>
                  </a:schemeClr>
                </a:solidFill>
                <a:latin typeface="Arial" charset="0"/>
                <a:ea typeface="Arial" charset="0"/>
                <a:cs typeface="Arial" charset="0"/>
              </a:rPr>
              <a:t>curated </a:t>
            </a:r>
            <a:r>
              <a:rPr lang="en-CA" sz="2200" dirty="0">
                <a:solidFill>
                  <a:srgbClr val="0070C0"/>
                </a:solidFill>
                <a:latin typeface="Arial" charset="0"/>
                <a:ea typeface="Arial" charset="0"/>
                <a:cs typeface="Arial" charset="0"/>
              </a:rPr>
              <a:t>Film and Video </a:t>
            </a:r>
            <a:r>
              <a:rPr lang="en-CA" sz="2200" dirty="0" smtClean="0">
                <a:solidFill>
                  <a:srgbClr val="0070C0"/>
                </a:solidFill>
                <a:latin typeface="Arial" charset="0"/>
                <a:ea typeface="Arial" charset="0"/>
                <a:cs typeface="Arial" charset="0"/>
              </a:rPr>
              <a:t>List </a:t>
            </a:r>
            <a:r>
              <a:rPr lang="en-CA" sz="2200" dirty="0">
                <a:solidFill>
                  <a:schemeClr val="tx1">
                    <a:lumMod val="65000"/>
                    <a:lumOff val="35000"/>
                  </a:schemeClr>
                </a:solidFill>
                <a:latin typeface="Arial" charset="0"/>
                <a:ea typeface="Arial" charset="0"/>
                <a:cs typeface="Arial" charset="0"/>
              </a:rPr>
              <a:t>is available at the bottom of the SOGI 3 page. Have a look through the different sections, and read about some of the films </a:t>
            </a:r>
            <a:r>
              <a:rPr lang="en-CA" sz="2200" dirty="0">
                <a:solidFill>
                  <a:srgbClr val="595959"/>
                </a:solidFill>
                <a:latin typeface="Arial" charset="0"/>
                <a:ea typeface="Arial" charset="0"/>
                <a:cs typeface="Arial" charset="0"/>
              </a:rPr>
              <a:t>available </a:t>
            </a:r>
            <a:r>
              <a:rPr lang="en-CA" sz="2200" dirty="0" smtClean="0">
                <a:solidFill>
                  <a:srgbClr val="595959"/>
                </a:solidFill>
                <a:latin typeface="Arial" charset="0"/>
                <a:ea typeface="Arial" charset="0"/>
                <a:cs typeface="Arial" charset="0"/>
              </a:rPr>
              <a:t>for your </a:t>
            </a:r>
            <a:r>
              <a:rPr lang="en-CA" sz="2200" dirty="0">
                <a:solidFill>
                  <a:srgbClr val="595959"/>
                </a:solidFill>
                <a:latin typeface="Arial" charset="0"/>
                <a:ea typeface="Arial" charset="0"/>
                <a:cs typeface="Arial" charset="0"/>
              </a:rPr>
              <a:t>grade level. </a:t>
            </a:r>
            <a:r>
              <a:rPr lang="en-CA" sz="2200" dirty="0" smtClean="0">
                <a:solidFill>
                  <a:srgbClr val="595959"/>
                </a:solidFill>
                <a:latin typeface="Arial" charset="0"/>
                <a:ea typeface="Arial" charset="0"/>
                <a:cs typeface="Arial" charset="0"/>
              </a:rPr>
              <a:t>Watch </a:t>
            </a:r>
            <a:r>
              <a:rPr lang="en-CA" sz="2200" dirty="0">
                <a:solidFill>
                  <a:srgbClr val="595959"/>
                </a:solidFill>
                <a:latin typeface="Arial" charset="0"/>
                <a:ea typeface="Arial" charset="0"/>
                <a:cs typeface="Arial" charset="0"/>
              </a:rPr>
              <a:t>some of them when you have time!</a:t>
            </a:r>
          </a:p>
        </p:txBody>
      </p:sp>
      <p:sp>
        <p:nvSpPr>
          <p:cNvPr id="10" name="TextBox 9"/>
          <p:cNvSpPr txBox="1"/>
          <p:nvPr/>
        </p:nvSpPr>
        <p:spPr>
          <a:xfrm>
            <a:off x="916909" y="1669460"/>
            <a:ext cx="10421923" cy="646331"/>
          </a:xfrm>
          <a:prstGeom prst="rect">
            <a:avLst/>
          </a:prstGeom>
          <a:noFill/>
        </p:spPr>
        <p:txBody>
          <a:bodyPr wrap="square" rtlCol="0">
            <a:spAutoFit/>
          </a:bodyPr>
          <a:lstStyle/>
          <a:p>
            <a:r>
              <a:rPr lang="en-US" sz="3600" dirty="0">
                <a:solidFill>
                  <a:schemeClr val="tx1">
                    <a:lumMod val="75000"/>
                    <a:lumOff val="25000"/>
                  </a:schemeClr>
                </a:solidFill>
                <a:latin typeface="Arial" charset="0"/>
                <a:ea typeface="Arial" charset="0"/>
                <a:cs typeface="Arial" charset="0"/>
              </a:rPr>
              <a:t>Activity: SOGI 3 </a:t>
            </a:r>
            <a:r>
              <a:rPr lang="en-US" sz="3600" dirty="0" smtClean="0">
                <a:solidFill>
                  <a:schemeClr val="tx1">
                    <a:lumMod val="75000"/>
                    <a:lumOff val="25000"/>
                  </a:schemeClr>
                </a:solidFill>
                <a:latin typeface="Arial" charset="0"/>
                <a:ea typeface="Arial" charset="0"/>
                <a:cs typeface="Arial" charset="0"/>
              </a:rPr>
              <a:t>Classroom Resources</a:t>
            </a:r>
            <a:endParaRPr lang="en-US" sz="3600" dirty="0">
              <a:solidFill>
                <a:schemeClr val="tx1">
                  <a:lumMod val="75000"/>
                  <a:lumOff val="25000"/>
                </a:schemeClr>
              </a:solidFill>
              <a:latin typeface="Arial" charset="0"/>
              <a:ea typeface="Arial" charset="0"/>
              <a:cs typeface="Arial" charset="0"/>
            </a:endParaRPr>
          </a:p>
        </p:txBody>
      </p:sp>
      <p:sp>
        <p:nvSpPr>
          <p:cNvPr id="11" name="TextBox 10"/>
          <p:cNvSpPr txBox="1"/>
          <p:nvPr/>
        </p:nvSpPr>
        <p:spPr>
          <a:xfrm>
            <a:off x="1446" y="6282067"/>
            <a:ext cx="12204842" cy="461665"/>
          </a:xfrm>
          <a:prstGeom prst="rect">
            <a:avLst/>
          </a:prstGeom>
          <a:noFill/>
        </p:spPr>
        <p:txBody>
          <a:bodyPr wrap="square" rtlCol="0">
            <a:spAutoFit/>
          </a:bodyPr>
          <a:lstStyle/>
          <a:p>
            <a:pPr algn="ctr"/>
            <a:r>
              <a:rPr lang="en-US" sz="2400" spc="100" dirty="0" err="1">
                <a:solidFill>
                  <a:schemeClr val="bg1"/>
                </a:solidFill>
                <a:latin typeface="Arial" charset="0"/>
                <a:ea typeface="Arial" charset="0"/>
                <a:cs typeface="Arial" charset="0"/>
              </a:rPr>
              <a:t>SOGIeducation.org</a:t>
            </a:r>
            <a:r>
              <a:rPr lang="en-US" sz="2400" spc="100" dirty="0">
                <a:solidFill>
                  <a:schemeClr val="bg1"/>
                </a:solidFill>
                <a:latin typeface="Arial" charset="0"/>
                <a:ea typeface="Arial" charset="0"/>
                <a:cs typeface="Arial" charset="0"/>
              </a:rPr>
              <a:t>  </a:t>
            </a:r>
            <a:r>
              <a:rPr lang="en-US" sz="2400" spc="100" dirty="0" smtClean="0">
                <a:solidFill>
                  <a:schemeClr val="bg1"/>
                </a:solidFill>
                <a:latin typeface="Arial" charset="0"/>
                <a:ea typeface="Arial" charset="0"/>
                <a:cs typeface="Arial" charset="0"/>
              </a:rPr>
              <a:t>                                                                            </a:t>
            </a:r>
            <a:r>
              <a:rPr lang="en-US" sz="2400" spc="100" dirty="0">
                <a:solidFill>
                  <a:schemeClr val="bg1"/>
                </a:solidFill>
                <a:latin typeface="Arial" charset="0"/>
                <a:ea typeface="Arial" charset="0"/>
                <a:cs typeface="Arial" charset="0"/>
              </a:rPr>
              <a:t>#sogi123</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25313" y="3998790"/>
            <a:ext cx="2013519" cy="1548474"/>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83678" y="2090305"/>
            <a:ext cx="1861496" cy="1759242"/>
          </a:xfrm>
          <a:prstGeom prst="rect">
            <a:avLst/>
          </a:prstGeom>
        </p:spPr>
      </p:pic>
    </p:spTree>
    <p:extLst>
      <p:ext uri="{BB962C8B-B14F-4D97-AF65-F5344CB8AC3E}">
        <p14:creationId xmlns:p14="http://schemas.microsoft.com/office/powerpoint/2010/main" val="874445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6084</TotalTime>
  <Words>1076</Words>
  <Application>Microsoft Macintosh PowerPoint</Application>
  <PresentationFormat>Widescreen</PresentationFormat>
  <Paragraphs>168</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Calibri Light</vt:lpstr>
      <vt:lpstr>Arial</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Stephanie Sauve</cp:lastModifiedBy>
  <cp:revision>70</cp:revision>
  <dcterms:modified xsi:type="dcterms:W3CDTF">2017-09-06T05:58:23Z</dcterms:modified>
</cp:coreProperties>
</file>