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7.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29.xml" ContentType="application/vnd.openxmlformats-officedocument.presentationml.notesSlide+xml"/>
  <Override PartName="/ppt/slideLayouts/slideLayout2.xml" ContentType="application/vnd.openxmlformats-officedocument.presentationml.slideLayou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5240000" cy="8572500"/>
  <p:notesSz cx="6858000" cy="9144000"/>
  <p:embeddedFontLst>
    <p:embeddedFont>
      <p:font typeface="Century Gothic" panose="020B0502020202020204" pitchFamily="34" charset="0"/>
      <p:regular r:id="rId35"/>
      <p:bold r:id="rId36"/>
      <p:italic r:id="rId37"/>
      <p:boldItalic r:id="rId38"/>
    </p:embeddedFont>
    <p:embeddedFont>
      <p:font typeface="Helvetica Neue" panose="02000503000000020004" pitchFamily="2" charset="0"/>
      <p:regular r:id="rId39"/>
      <p:bold r:id="rId40"/>
      <p:italic r:id="rId41"/>
      <p:boldItalic r:id="rId42"/>
    </p:embeddedFont>
    <p:embeddedFont>
      <p:font typeface="Poppins" pitchFamily="2" charset="77"/>
      <p:regular r:id="rId43"/>
      <p:bold r:id="rId44"/>
      <p:italic r:id="rId45"/>
      <p:boldItalic r:id="rId46"/>
    </p:embeddedFont>
    <p:embeddedFont>
      <p:font typeface="Poppins ExtraLight" panose="020B0604020202020204" pitchFamily="34" charset="0"/>
      <p:regular r:id="rId47"/>
      <p:bold r:id="rId48"/>
      <p:italic r:id="rId49"/>
      <p:boldItalic r:id="rId50"/>
    </p:embeddedFont>
    <p:embeddedFont>
      <p:font typeface="Poppins Medium" panose="020B060402020202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iU24vA/JqhjsQGxl7Fa9+B1k8BU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97" d="100"/>
          <a:sy n="97" d="100"/>
        </p:scale>
        <p:origin x="7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64"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youtu.be/FAwpFCnAgh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ogle.com/search?q=geo+neptune+two+spirit+youtube&amp;rlz=1C5CHFA_enCA1071CA1071&amp;oq=geo+neptune+two+spirit+youtube&amp;gs_lcrp=EgZjaHJvbWUyBggAEEUYOTIHCAEQIRigATIHCAIQIRiPAjIHCAMQIRiPAtIBCDM4NjVqMGo3qAIAsAIA&amp;sourceid=chrome&amp;ie=UTF-8#fpstate=ive&amp;vld=cid:471d359c,vid:A4lBibGzUnE,st: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ogle.com/search?q=geo+neptune+two+spirit+youtube&amp;rlz=1C5CHFA_enCA1071CA1071&amp;oq=geo+neptune+two+spirit+youtube&amp;gs_lcrp=EgZjaHJvbWUyBggAEEUYOTIHCAEQIRigATIHCAIQIRiPAjIHCAMQIRiPAtIBCDM4NjVqMGo3qAIAsAIA&amp;sourceid=chrome&amp;ie=UTF-8#fpstate=ive&amp;vld=cid:471d359c,vid:A4lBibGzUnE,st: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 name="Google Shape;50;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a:solidFill>
                  <a:schemeClr val="dk1"/>
                </a:solidFill>
              </a:rPr>
              <a:t>Learning Module Welcome 2 minutes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b="1">
              <a:solidFill>
                <a:schemeClr val="dk1"/>
              </a:solidFill>
            </a:endParaRPr>
          </a:p>
          <a:p>
            <a:pPr marL="0" lvl="0" indent="0" algn="l" rtl="0">
              <a:lnSpc>
                <a:spcPct val="115000"/>
              </a:lnSpc>
              <a:spcBef>
                <a:spcPts val="0"/>
              </a:spcBef>
              <a:spcAft>
                <a:spcPts val="0"/>
              </a:spcAft>
              <a:buClr>
                <a:schemeClr val="dk1"/>
              </a:buClr>
              <a:buSzPts val="1100"/>
              <a:buNone/>
            </a:pPr>
            <a:r>
              <a:rPr lang="en-US">
                <a:solidFill>
                  <a:schemeClr val="dk1"/>
                </a:solidFill>
              </a:rPr>
              <a:t>Welcome and thank you for joining us. As you know, this is a module about sexual orientation and gender identity (SOGI). Specifically, it will look at the importance of intersectionality as we integrate SOGI and Indigenous inclusive education into all areas of the curriculum.</a:t>
            </a:r>
            <a:endParaRPr/>
          </a:p>
        </p:txBody>
      </p:sp>
      <p:sp>
        <p:nvSpPr>
          <p:cNvPr id="51" name="Google Shape;51;p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1</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f0e7a63be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4" name="Google Shape;154;g2f0e7a63beb_0_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Gender Fluid 2 minutes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4999"/>
              </a:lnSpc>
              <a:spcBef>
                <a:spcPts val="0"/>
              </a:spcBef>
              <a:spcAft>
                <a:spcPts val="0"/>
              </a:spcAft>
              <a:buClr>
                <a:schemeClr val="dk1"/>
              </a:buClr>
              <a:buSzPts val="1400"/>
              <a:buFont typeface="Arial"/>
              <a:buNone/>
            </a:pPr>
            <a:r>
              <a:rPr lang="en-US" b="1">
                <a:solidFill>
                  <a:schemeClr val="dk1"/>
                </a:solidFill>
              </a:rPr>
              <a:t>Note: </a:t>
            </a:r>
            <a:endParaRPr>
              <a:solidFill>
                <a:schemeClr val="dk1"/>
              </a:solidFill>
            </a:endParaRPr>
          </a:p>
          <a:p>
            <a:pPr marL="0" lvl="0" indent="0" algn="l" rtl="0">
              <a:lnSpc>
                <a:spcPct val="114999"/>
              </a:lnSpc>
              <a:spcBef>
                <a:spcPts val="0"/>
              </a:spcBef>
              <a:spcAft>
                <a:spcPts val="0"/>
              </a:spcAft>
              <a:buClr>
                <a:schemeClr val="dk1"/>
              </a:buClr>
              <a:buSzPts val="1400"/>
              <a:buFont typeface="Arial"/>
              <a:buNone/>
            </a:pPr>
            <a:r>
              <a:rPr lang="en-US">
                <a:solidFill>
                  <a:schemeClr val="dk1"/>
                </a:solidFill>
              </a:rPr>
              <a:t>This term is often conflated with Two-Spirit and Indigiqueer when in fact, the three are separate ways to identify a gender expression.</a:t>
            </a:r>
            <a:endParaRPr>
              <a:solidFill>
                <a:schemeClr val="dk1"/>
              </a:solidFill>
            </a:endParaRPr>
          </a:p>
          <a:p>
            <a:pPr marL="0" lvl="0" indent="0" algn="l" rtl="0">
              <a:lnSpc>
                <a:spcPct val="114999"/>
              </a:lnSpc>
              <a:spcBef>
                <a:spcPts val="0"/>
              </a:spcBef>
              <a:spcAft>
                <a:spcPts val="0"/>
              </a:spcAft>
              <a:buClr>
                <a:schemeClr val="dk1"/>
              </a:buClr>
              <a:buSzPts val="14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b="1">
              <a:solidFill>
                <a:schemeClr val="dk1"/>
              </a:solidFill>
            </a:endParaRPr>
          </a:p>
          <a:p>
            <a:pPr marL="0" lvl="0" indent="0" algn="l" rtl="0">
              <a:lnSpc>
                <a:spcPct val="114999"/>
              </a:lnSpc>
              <a:spcBef>
                <a:spcPts val="0"/>
              </a:spcBef>
              <a:spcAft>
                <a:spcPts val="0"/>
              </a:spcAft>
              <a:buClr>
                <a:schemeClr val="dk1"/>
              </a:buClr>
              <a:buSzPts val="1400"/>
              <a:buFont typeface="Arial"/>
              <a:buNone/>
            </a:pPr>
            <a:r>
              <a:rPr lang="en-US">
                <a:solidFill>
                  <a:schemeClr val="dk1"/>
                </a:solidFill>
              </a:rPr>
              <a:t>Someone who is fluid -- also called gender fluid -- is a person whose gender identity (the gender they identify with most) is not fixed. It can change over time or from day-to-day. Fluid is a form of gender identity or gender expression, rather than a sexual orientation. </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f0e7a63be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2" name="Google Shape;162;g2f0e7a63beb_0_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Winkte 2 minutes</a:t>
            </a:r>
            <a:endParaRPr>
              <a:solidFill>
                <a:schemeClr val="dk1"/>
              </a:solidFill>
            </a:endParaRPr>
          </a:p>
          <a:p>
            <a:pPr marL="0" lvl="0" indent="0" algn="l" rtl="0">
              <a:lnSpc>
                <a:spcPct val="114999"/>
              </a:lnSpc>
              <a:spcBef>
                <a:spcPts val="0"/>
              </a:spcBef>
              <a:spcAft>
                <a:spcPts val="0"/>
              </a:spcAft>
              <a:buClr>
                <a:schemeClr val="dk1"/>
              </a:buClr>
              <a:buSzPts val="1100"/>
              <a:buFont typeface="Arial"/>
              <a:buNone/>
            </a:pPr>
            <a:endParaRPr>
              <a:solidFill>
                <a:schemeClr val="dk1"/>
              </a:solidFill>
            </a:endParaRPr>
          </a:p>
          <a:p>
            <a:pPr marL="0" lvl="0" indent="0" algn="l" rtl="0">
              <a:lnSpc>
                <a:spcPct val="114999"/>
              </a:lnSpc>
              <a:spcBef>
                <a:spcPts val="0"/>
              </a:spcBef>
              <a:spcAft>
                <a:spcPts val="0"/>
              </a:spcAft>
              <a:buClr>
                <a:schemeClr val="dk1"/>
              </a:buClr>
              <a:buSzPts val="1400"/>
              <a:buFont typeface="Arial"/>
              <a:buNone/>
            </a:pPr>
            <a:r>
              <a:rPr lang="en-US" b="1">
                <a:solidFill>
                  <a:schemeClr val="dk1"/>
                </a:solidFill>
              </a:rPr>
              <a:t>Note:</a:t>
            </a:r>
            <a:endParaRPr>
              <a:solidFill>
                <a:schemeClr val="dk1"/>
              </a:solidFill>
            </a:endParaRPr>
          </a:p>
          <a:p>
            <a:pPr marL="0" lvl="0" indent="0" algn="l" rtl="0">
              <a:lnSpc>
                <a:spcPct val="114999"/>
              </a:lnSpc>
              <a:spcBef>
                <a:spcPts val="0"/>
              </a:spcBef>
              <a:spcAft>
                <a:spcPts val="0"/>
              </a:spcAft>
              <a:buClr>
                <a:schemeClr val="dk1"/>
              </a:buClr>
              <a:buSzPts val="1400"/>
              <a:buFont typeface="Arial"/>
              <a:buNone/>
            </a:pPr>
            <a:r>
              <a:rPr lang="en-US">
                <a:solidFill>
                  <a:schemeClr val="dk1"/>
                </a:solidFill>
              </a:rPr>
              <a:t>Winkte is a term that encompasses many different gender expressions in the Lakota language.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In Lakota, the word Winkte means “to be as a woman”.</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f0e7a63be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g2f0e7a63beb_0_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a:solidFill>
                  <a:schemeClr val="dk1"/>
                </a:solidFill>
              </a:rPr>
              <a:t>Nàdleehé 2 minutes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4999"/>
              </a:lnSpc>
              <a:spcBef>
                <a:spcPts val="0"/>
              </a:spcBef>
              <a:spcAft>
                <a:spcPts val="0"/>
              </a:spcAft>
              <a:buClr>
                <a:schemeClr val="dk1"/>
              </a:buClr>
              <a:buSzPts val="1400"/>
              <a:buFont typeface="Arial"/>
              <a:buNone/>
            </a:pPr>
            <a:r>
              <a:rPr lang="en-US" b="1">
                <a:solidFill>
                  <a:schemeClr val="dk1"/>
                </a:solidFill>
              </a:rPr>
              <a:t>Note:</a:t>
            </a:r>
            <a:endParaRPr>
              <a:solidFill>
                <a:schemeClr val="dk1"/>
              </a:solidFill>
            </a:endParaRPr>
          </a:p>
          <a:p>
            <a:pPr marL="0" lvl="0" indent="0" algn="l" rtl="0">
              <a:lnSpc>
                <a:spcPct val="114999"/>
              </a:lnSpc>
              <a:spcBef>
                <a:spcPts val="0"/>
              </a:spcBef>
              <a:spcAft>
                <a:spcPts val="0"/>
              </a:spcAft>
              <a:buClr>
                <a:schemeClr val="dk1"/>
              </a:buClr>
              <a:buSzPts val="1400"/>
              <a:buFont typeface="Arial"/>
              <a:buNone/>
            </a:pPr>
            <a:r>
              <a:rPr lang="en-US">
                <a:solidFill>
                  <a:schemeClr val="dk1"/>
                </a:solidFill>
              </a:rPr>
              <a:t>Nàdleehé is a term that encompasses many different gender expressions in the Dine language.</a:t>
            </a:r>
            <a:endParaRPr>
              <a:solidFill>
                <a:schemeClr val="dk1"/>
              </a:solidFill>
            </a:endParaRPr>
          </a:p>
          <a:p>
            <a:pPr marL="0" lvl="0" indent="0" algn="l" rtl="0">
              <a:lnSpc>
                <a:spcPct val="114999"/>
              </a:lnSpc>
              <a:spcBef>
                <a:spcPts val="0"/>
              </a:spcBef>
              <a:spcAft>
                <a:spcPts val="0"/>
              </a:spcAft>
              <a:buClr>
                <a:schemeClr val="dk1"/>
              </a:buClr>
              <a:buSzPts val="14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b="1">
              <a:solidFill>
                <a:schemeClr val="dk1"/>
              </a:solidFill>
            </a:endParaRPr>
          </a:p>
          <a:p>
            <a:pPr marL="0" lvl="0" indent="0" algn="l" rtl="0">
              <a:lnSpc>
                <a:spcPct val="115000"/>
              </a:lnSpc>
              <a:spcBef>
                <a:spcPts val="0"/>
              </a:spcBef>
              <a:spcAft>
                <a:spcPts val="0"/>
              </a:spcAft>
              <a:buSzPts val="1100"/>
              <a:buNone/>
            </a:pPr>
            <a:r>
              <a:rPr lang="en-US">
                <a:solidFill>
                  <a:schemeClr val="dk1"/>
                </a:solidFill>
              </a:rPr>
              <a:t>In Dine, the word Nàdleehé means “those who transform”. Some Dine Two-Spirits and Indigiqueers are gifted with having either “feminine feminine”, “masculine masculine”, “masculine feminine”, and other variants of diverse gender expressions. </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f0e7a63be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 name="Google Shape;178;g2f0e7a63beb_0_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a:solidFill>
                  <a:schemeClr val="dk1"/>
                </a:solidFill>
              </a:rPr>
              <a:t>Berdache 2 minutes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4999"/>
              </a:lnSpc>
              <a:spcBef>
                <a:spcPts val="0"/>
              </a:spcBef>
              <a:spcAft>
                <a:spcPts val="0"/>
              </a:spcAft>
              <a:buClr>
                <a:schemeClr val="dk1"/>
              </a:buClr>
              <a:buSzPts val="1100"/>
              <a:buFont typeface="Arial"/>
              <a:buNone/>
            </a:pPr>
            <a:r>
              <a:rPr lang="en-US" b="1">
                <a:solidFill>
                  <a:schemeClr val="dk1"/>
                </a:solidFill>
              </a:rPr>
              <a:t>Note: </a:t>
            </a:r>
            <a:endParaRPr>
              <a:solidFill>
                <a:schemeClr val="dk1"/>
              </a:solidFill>
            </a:endParaRPr>
          </a:p>
          <a:p>
            <a:pPr marL="0" lvl="0" indent="0" algn="l" rtl="0">
              <a:lnSpc>
                <a:spcPct val="114999"/>
              </a:lnSpc>
              <a:spcBef>
                <a:spcPts val="0"/>
              </a:spcBef>
              <a:spcAft>
                <a:spcPts val="0"/>
              </a:spcAft>
              <a:buSzPts val="1100"/>
              <a:buNone/>
            </a:pPr>
            <a:r>
              <a:rPr lang="en-US">
                <a:solidFill>
                  <a:schemeClr val="dk1"/>
                </a:solidFill>
              </a:rPr>
              <a:t>Since Two-Spirit's inception, Berdache is now referenced in modern academia as a trait of settler-colonialism. </a:t>
            </a:r>
            <a:endParaRPr>
              <a:solidFill>
                <a:schemeClr val="dk1"/>
              </a:solidFill>
            </a:endParaRPr>
          </a:p>
          <a:p>
            <a:pPr marL="0" lvl="0" indent="0" algn="l" rtl="0">
              <a:lnSpc>
                <a:spcPct val="114999"/>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b="1">
              <a:solidFill>
                <a:schemeClr val="dk1"/>
              </a:solidFill>
            </a:endParaRPr>
          </a:p>
          <a:p>
            <a:pPr marL="0" lvl="0" indent="0" algn="l" rtl="0">
              <a:spcBef>
                <a:spcPts val="0"/>
              </a:spcBef>
              <a:spcAft>
                <a:spcPts val="0"/>
              </a:spcAft>
              <a:buClr>
                <a:schemeClr val="dk1"/>
              </a:buClr>
              <a:buSzPts val="1400"/>
              <a:buFont typeface="Arial"/>
              <a:buNone/>
            </a:pPr>
            <a:r>
              <a:rPr lang="en-US">
                <a:solidFill>
                  <a:schemeClr val="dk1"/>
                </a:solidFill>
              </a:rPr>
              <a:t>In French, the word berdache refers to a “kept boy”. This word is considered to be derogatory towards Indigenous communities as it’s the word that French and British colonists used to refer to Two-Spirit and Indigiqueer people during the colonization and settlement of the Americas. However, it is an important term to note as it relates to the birth of the term Two-Spirit. In 1990 Dr. Myra Laramee and other Indigenous LGBTQIA+ people adopted the term Two-Spirit in effort to establish self-determination over their gender diverse identities and communities. </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ef4ae0f03a_7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 name="Google Shape;186;g2ef4ae0f03a_7_1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Key People 2 minutes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The people we’ll be learning about today are Dr. Myra Laramee, TJ Cuthand, Osh-Tish, Barbara Bruce, James Makokis, Jen Ferguson, Joshua Whitehead, and Chelazon Leroux.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Which of these people are familiar to you? Which ones are less so?</a:t>
            </a:r>
            <a:endParaRPr>
              <a:solidFill>
                <a:schemeClr val="dk1"/>
              </a:solidFill>
            </a:endParaRPr>
          </a:p>
        </p:txBody>
      </p:sp>
      <p:sp>
        <p:nvSpPr>
          <p:cNvPr id="187" name="Google Shape;187;g2ef4ae0f03a_7_1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14</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8d062388a6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g28d062388a6_0_19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a:solidFill>
                  <a:schemeClr val="dk1"/>
                </a:solidFill>
              </a:rPr>
              <a:t>Dr. Myra Laramee 2 minutes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rgbClr val="404040"/>
                </a:solidFill>
              </a:rPr>
              <a:t>Dr. Myra Laramee is a member of the Fisher River Cree Nation. Dr. Laramee is a grandmother, mother, sister and daughter. Dr. Larmee coined the term “Two-Spirit” in 1990 at the third annual Intertribal Gay and Lesbian Conference in Winnipeg, Manitoba. Dr. Laramee continues to work in the field of education. Now in 2023, the term “Two-Spirit” is being used as a container for conversation to help Indigenous nations to reclaim their traditional and ancestral sexual orientations and gender identities.</a:t>
            </a:r>
            <a:endParaRPr>
              <a:solidFill>
                <a:schemeClr val="dk1"/>
              </a:solidFill>
            </a:endParaRPr>
          </a:p>
        </p:txBody>
      </p:sp>
      <p:sp>
        <p:nvSpPr>
          <p:cNvPr id="221" name="Google Shape;221;g28d062388a6_0_19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15</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ef4ae0f03a_8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8" name="Google Shape;228;g2ef4ae0f03a_8_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TJ Cuthand 2 minutes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Born in 1978 in Regina, Canada, Theo Jean Cuthand is a prolific filmmaker exploring themes of sexuality, queer identity, Indigeneity, and love. Cuthand, a trans man of Plains Cree and Scots heritage, earned recognition, including the Hnatyshyn Foundation’s REVEAL Indigenous Art Award in 2017, and continues to expand his creative repertoire with multiple video games and feature screenplays while residing in Toronto. TJ Cuthand coined the term "Indigiqueer" in 2004.</a:t>
            </a:r>
            <a:endParaRPr>
              <a:solidFill>
                <a:schemeClr val="dk1"/>
              </a:solidFill>
            </a:endParaRPr>
          </a:p>
        </p:txBody>
      </p:sp>
      <p:sp>
        <p:nvSpPr>
          <p:cNvPr id="229" name="Google Shape;229;g2ef4ae0f03a_8_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16</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f0e7a63beb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6" name="Google Shape;236;g2f0e7a63beb_0_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Osh-Tisch 2 minutes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Osh-Tisch was known as a baté which means a woman who is assigned male at birth in the Crow linguistic community. Osh-Tisch's life and experiences are notable because they provide insights into the recognition and acceptance of diverse gender identities and roles in Native American cultures, long before the modern understanding of gender and LGBTQ+ issues. She serves as an important figure in the history of Two-Spirit people and the Crow tribe.</a:t>
            </a:r>
            <a:endParaRPr>
              <a:solidFill>
                <a:schemeClr val="dk1"/>
              </a:solidFill>
            </a:endParaRPr>
          </a:p>
        </p:txBody>
      </p:sp>
      <p:sp>
        <p:nvSpPr>
          <p:cNvPr id="237" name="Google Shape;237;g2f0e7a63beb_0_3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17</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f0e7a63be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g2f0e7a63beb_0_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4999"/>
              </a:lnSpc>
              <a:spcBef>
                <a:spcPts val="0"/>
              </a:spcBef>
              <a:spcAft>
                <a:spcPts val="0"/>
              </a:spcAft>
              <a:buClr>
                <a:schemeClr val="dk1"/>
              </a:buClr>
              <a:buSzPts val="1400"/>
              <a:buFont typeface="Arial"/>
              <a:buNone/>
            </a:pPr>
            <a:r>
              <a:rPr lang="en-US">
                <a:solidFill>
                  <a:schemeClr val="dk1"/>
                </a:solidFill>
              </a:rPr>
              <a:t>Barbara Bruce 2 minutes</a:t>
            </a:r>
            <a:endParaRPr>
              <a:solidFill>
                <a:schemeClr val="dk1"/>
              </a:solidFill>
            </a:endParaRPr>
          </a:p>
          <a:p>
            <a:pPr marL="0" lvl="0" indent="0" algn="l" rtl="0">
              <a:lnSpc>
                <a:spcPct val="114999"/>
              </a:lnSpc>
              <a:spcBef>
                <a:spcPts val="0"/>
              </a:spcBef>
              <a:spcAft>
                <a:spcPts val="0"/>
              </a:spcAft>
              <a:buClr>
                <a:schemeClr val="dk1"/>
              </a:buClr>
              <a:buSzPts val="1400"/>
              <a:buFont typeface="Arial"/>
              <a:buNone/>
            </a:pPr>
            <a:endParaRPr>
              <a:solidFill>
                <a:schemeClr val="dk1"/>
              </a:solidFill>
            </a:endParaRPr>
          </a:p>
          <a:p>
            <a:pPr marL="0" lvl="0" indent="0" algn="l" rtl="0">
              <a:lnSpc>
                <a:spcPct val="114999"/>
              </a:lnSpc>
              <a:spcBef>
                <a:spcPts val="0"/>
              </a:spcBef>
              <a:spcAft>
                <a:spcPts val="0"/>
              </a:spcAft>
              <a:buClr>
                <a:schemeClr val="dk1"/>
              </a:buClr>
              <a:buSzPts val="1400"/>
              <a:buFont typeface="Arial"/>
              <a:buNone/>
            </a:pPr>
            <a:r>
              <a:rPr lang="en-US" b="1">
                <a:solidFill>
                  <a:schemeClr val="dk1"/>
                </a:solidFill>
              </a:rPr>
              <a:t>Sample Script:</a:t>
            </a:r>
            <a:endParaRPr>
              <a:solidFill>
                <a:schemeClr val="dk1"/>
              </a:solidFill>
            </a:endParaRPr>
          </a:p>
          <a:p>
            <a:pPr marL="0" lvl="0" indent="0" algn="l" rtl="0">
              <a:spcBef>
                <a:spcPts val="0"/>
              </a:spcBef>
              <a:spcAft>
                <a:spcPts val="0"/>
              </a:spcAft>
              <a:buClr>
                <a:schemeClr val="dk1"/>
              </a:buClr>
              <a:buSzPts val="1400"/>
              <a:buFont typeface="Arial"/>
              <a:buNone/>
            </a:pPr>
            <a:r>
              <a:rPr lang="en-US">
                <a:solidFill>
                  <a:schemeClr val="dk1"/>
                </a:solidFill>
              </a:rPr>
              <a:t>Barbara Bruce is an entrepreneur and Elder who has spent her life working with and for the Métis Nation and First Nations communities. Early in her career, Bruce worked for several years with the Manitoba Metis Federation, including a term as executive director. In 2009, she launched her own planning and consulting firm, All My Relations Inc., focused on curriculum development, facilitation and events coordination for Indigenous cultural awareness and community-building. Bruce has served on more than two dozen boards of directors and was directly involved in planning national events for the Truth and Reconciliation Commission (TRC). Bruce is a Two-Spirit Elder who follows her traditional spiritual way of life. </a:t>
            </a:r>
            <a:endParaRPr>
              <a:solidFill>
                <a:schemeClr val="dk1"/>
              </a:solidFill>
            </a:endParaRPr>
          </a:p>
        </p:txBody>
      </p:sp>
      <p:sp>
        <p:nvSpPr>
          <p:cNvPr id="245" name="Google Shape;245;g2f0e7a63beb_0_4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18</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f0e7a63beb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2" name="Google Shape;252;g2f0e7a63beb_0_5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James Makokis 2 minutes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a:solidFill>
                <a:schemeClr val="dk1"/>
              </a:solidFill>
            </a:endParaRPr>
          </a:p>
          <a:p>
            <a:pPr marL="0" lvl="0" indent="0" algn="l" rtl="0">
              <a:spcBef>
                <a:spcPts val="0"/>
              </a:spcBef>
              <a:spcAft>
                <a:spcPts val="0"/>
              </a:spcAft>
              <a:buClr>
                <a:schemeClr val="dk1"/>
              </a:buClr>
              <a:buSzPts val="1400"/>
              <a:buFont typeface="Arial"/>
              <a:buNone/>
            </a:pPr>
            <a:r>
              <a:rPr lang="en-US">
                <a:solidFill>
                  <a:schemeClr val="dk1"/>
                </a:solidFill>
              </a:rPr>
              <a:t>Makokis operates a clinic in the Enoch Cree Nation 135 serving the Kehewin and Enoch Cree Nation, and a satellite clinic in Edmonton, Alberta. Makokis is an Indigenous Two-Spirit person and is particularly noted for treating transgender people from the Cree communities and around the world, with many patients traveling from long distances to see him. Their practices combine traditional Cree and Western medical practices.</a:t>
            </a:r>
            <a:endParaRPr>
              <a:solidFill>
                <a:schemeClr val="dk1"/>
              </a:solidFill>
            </a:endParaRPr>
          </a:p>
        </p:txBody>
      </p:sp>
      <p:sp>
        <p:nvSpPr>
          <p:cNvPr id="253" name="Google Shape;253;g2f0e7a63beb_0_5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19</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ef4ae0f03a_7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 name="Google Shape;57;g2ef4ae0f03a_7_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a:solidFill>
                  <a:schemeClr val="dk1"/>
                </a:solidFill>
              </a:rPr>
              <a:t>Land Acknowledgement 2 minutes</a:t>
            </a:r>
            <a:endParaRPr>
              <a:solidFill>
                <a:schemeClr val="dk1"/>
              </a:solidFill>
            </a:endParaRPr>
          </a:p>
          <a:p>
            <a:pPr marL="0" lvl="0" indent="0" algn="l" rtl="0">
              <a:lnSpc>
                <a:spcPct val="114999"/>
              </a:lnSpc>
              <a:spcBef>
                <a:spcPts val="0"/>
              </a:spcBef>
              <a:spcAft>
                <a:spcPts val="0"/>
              </a:spcAft>
              <a:buSzPts val="1100"/>
              <a:buNone/>
            </a:pPr>
            <a:endParaRPr>
              <a:solidFill>
                <a:schemeClr val="dk1"/>
              </a:solidFill>
            </a:endParaRPr>
          </a:p>
          <a:p>
            <a:pPr marL="0" lvl="0" indent="0" algn="l" rtl="0">
              <a:lnSpc>
                <a:spcPct val="114999"/>
              </a:lnSpc>
              <a:spcBef>
                <a:spcPts val="0"/>
              </a:spcBef>
              <a:spcAft>
                <a:spcPts val="0"/>
              </a:spcAft>
              <a:buSzPts val="1400"/>
              <a:buNone/>
            </a:pPr>
            <a:r>
              <a:rPr lang="en-US" b="1">
                <a:solidFill>
                  <a:schemeClr val="dk1"/>
                </a:solidFill>
              </a:rPr>
              <a:t>Note:</a:t>
            </a:r>
            <a:endParaRPr>
              <a:solidFill>
                <a:schemeClr val="dk1"/>
              </a:solidFill>
            </a:endParaRPr>
          </a:p>
          <a:p>
            <a:pPr marL="0" lvl="0" indent="0" algn="l" rtl="0">
              <a:lnSpc>
                <a:spcPct val="114999"/>
              </a:lnSpc>
              <a:spcBef>
                <a:spcPts val="0"/>
              </a:spcBef>
              <a:spcAft>
                <a:spcPts val="0"/>
              </a:spcAft>
              <a:buSzPts val="1400"/>
              <a:buNone/>
            </a:pPr>
            <a:r>
              <a:rPr lang="en-US">
                <a:solidFill>
                  <a:schemeClr val="dk1"/>
                </a:solidFill>
              </a:rPr>
              <a:t>Begin your presentation with a meaningful and respectful Indigenous welcome or land acknowledgement. Be sure to reach out to local Indigenous communities before your presentation to discuss the protocol and proper wording of the acknowledgement.</a:t>
            </a:r>
            <a:endParaRPr/>
          </a:p>
          <a:p>
            <a:pPr marL="0" lvl="0" indent="0" algn="l" rtl="0">
              <a:lnSpc>
                <a:spcPct val="114999"/>
              </a:lnSpc>
              <a:spcBef>
                <a:spcPts val="0"/>
              </a:spcBef>
              <a:spcAft>
                <a:spcPts val="0"/>
              </a:spcAft>
              <a:buSzPts val="1400"/>
              <a:buNone/>
            </a:pPr>
            <a:endParaRPr>
              <a:solidFill>
                <a:schemeClr val="dk1"/>
              </a:solidFill>
            </a:endParaRPr>
          </a:p>
          <a:p>
            <a:pPr marL="0" lvl="0" indent="0" algn="l" rtl="0">
              <a:lnSpc>
                <a:spcPct val="115000"/>
              </a:lnSpc>
              <a:spcBef>
                <a:spcPts val="0"/>
              </a:spcBef>
              <a:spcAft>
                <a:spcPts val="0"/>
              </a:spcAft>
              <a:buSzPts val="1100"/>
              <a:buNone/>
            </a:pPr>
            <a:r>
              <a:rPr lang="en-US" b="1">
                <a:solidFill>
                  <a:schemeClr val="dk1"/>
                </a:solidFill>
              </a:rPr>
              <a:t>Sample Script:</a:t>
            </a:r>
            <a:endParaRPr b="1">
              <a:solidFill>
                <a:schemeClr val="dk1"/>
              </a:solidFill>
            </a:endParaRPr>
          </a:p>
          <a:p>
            <a:pPr marL="0" lvl="0" indent="0" algn="l" rtl="0">
              <a:lnSpc>
                <a:spcPct val="115000"/>
              </a:lnSpc>
              <a:spcBef>
                <a:spcPts val="0"/>
              </a:spcBef>
              <a:spcAft>
                <a:spcPts val="0"/>
              </a:spcAft>
              <a:buSzPts val="1100"/>
              <a:buNone/>
            </a:pPr>
            <a:r>
              <a:rPr lang="en-US">
                <a:solidFill>
                  <a:schemeClr val="dk1"/>
                </a:solidFill>
              </a:rPr>
              <a:t>[insert school district/school name] is located on the traditional and ancestral lands of the [insert Indigenous Nation(s)]. This acknowledgment serves as a moment to remember the truth of colonization, its historical and ongoing impacts, and will hopefully serve as a step toward respectful and reciprocal relationships in our work. All my gratitude to the caretakers of these lands, waters, and skies since time immemorial.</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f0e7a63be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0" name="Google Shape;260;g2f0e7a63beb_0_6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Jen Ferguson 2 minutes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a:solidFill>
                <a:schemeClr val="dk1"/>
              </a:solidFill>
            </a:endParaRPr>
          </a:p>
          <a:p>
            <a:pPr marL="0" lvl="0" indent="0" algn="l" rtl="0">
              <a:spcBef>
                <a:spcPts val="0"/>
              </a:spcBef>
              <a:spcAft>
                <a:spcPts val="0"/>
              </a:spcAft>
              <a:buClr>
                <a:schemeClr val="dk1"/>
              </a:buClr>
              <a:buSzPts val="1400"/>
              <a:buFont typeface="Arial"/>
              <a:buNone/>
            </a:pPr>
            <a:r>
              <a:rPr lang="en-US">
                <a:solidFill>
                  <a:schemeClr val="dk1"/>
                </a:solidFill>
              </a:rPr>
              <a:t>Jen, a Métis with Red River ancestral ties on her father's side and a Canadian settler on her mother's side, is an activist, feminist, auntie, and accomplished writer with a PhD in English and Creative Writing. She views writing, teaching, and beading as political acts. Her debut YA novel, "The Summer of Bitter and Sweet," received the 2022 Governor General's Literary Award and is a 2023 Stonewall Honor Book, among other recognitions. Her latest work, "Those Pink Mountain Nights," is a Junior Library Guild Gold Selection and has garnered four starred reviews. Additionally, her novella "Missing" won the Malahat Review's 2022 Novella Prize, and her essay "Off Balance" was featured in the Best Canadian Essays 2020.</a:t>
            </a:r>
            <a:endParaRPr>
              <a:solidFill>
                <a:schemeClr val="dk1"/>
              </a:solidFill>
            </a:endParaRPr>
          </a:p>
        </p:txBody>
      </p:sp>
      <p:sp>
        <p:nvSpPr>
          <p:cNvPr id="261" name="Google Shape;261;g2f0e7a63beb_0_6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20</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f0e7a63beb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g2f0e7a63beb_0_7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Joshua Whitehead 2 minutes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a:solidFill>
                <a:schemeClr val="dk1"/>
              </a:solidFill>
            </a:endParaRPr>
          </a:p>
          <a:p>
            <a:pPr marL="0" lvl="0" indent="0" algn="l" rtl="0">
              <a:spcBef>
                <a:spcPts val="0"/>
              </a:spcBef>
              <a:spcAft>
                <a:spcPts val="0"/>
              </a:spcAft>
              <a:buClr>
                <a:schemeClr val="dk1"/>
              </a:buClr>
              <a:buSzPts val="1400"/>
              <a:buFont typeface="Arial"/>
              <a:buNone/>
            </a:pPr>
            <a:r>
              <a:rPr lang="en-US">
                <a:solidFill>
                  <a:schemeClr val="dk1"/>
                </a:solidFill>
              </a:rPr>
              <a:t>Joshua Whitehead is a Canadian author, poet, and academic known for his work in contemporary Indigenous literature and LGBTQ+ literature. He is a member of the Peguis First Nation in Manitoba, Canada, and is Two-Spirit. Whitehead's writing often explores themes of identity, queerness, and the experiences of Indigenous peoples in Canada. He gained recognition for his debut novel, "Jonny Appleseed," which won the Governor General's Literary Award for Fiction in 2018 and was a finalist for the Lambda Literary Award. Whitehead's work is celebrated for its unique and powerful storytelling that reflects the intersection of Indigenous and LGBTQ+ experiences.</a:t>
            </a:r>
            <a:endParaRPr>
              <a:solidFill>
                <a:schemeClr val="dk1"/>
              </a:solidFill>
            </a:endParaRPr>
          </a:p>
        </p:txBody>
      </p:sp>
      <p:sp>
        <p:nvSpPr>
          <p:cNvPr id="269" name="Google Shape;269;g2f0e7a63beb_0_7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21</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f0e7a63be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6" name="Google Shape;276;g2f0e7a63beb_0_7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Chelazon Leroux 2 minutes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a:solidFill>
                <a:schemeClr val="dk1"/>
              </a:solidFill>
            </a:endParaRPr>
          </a:p>
          <a:p>
            <a:pPr marL="0" lvl="0" indent="0" algn="l" rtl="0">
              <a:spcBef>
                <a:spcPts val="0"/>
              </a:spcBef>
              <a:spcAft>
                <a:spcPts val="0"/>
              </a:spcAft>
              <a:buClr>
                <a:schemeClr val="dk1"/>
              </a:buClr>
              <a:buSzPts val="1400"/>
              <a:buFont typeface="Arial"/>
              <a:buNone/>
            </a:pPr>
            <a:r>
              <a:rPr lang="en-US">
                <a:solidFill>
                  <a:schemeClr val="dk1"/>
                </a:solidFill>
              </a:rPr>
              <a:t>Chelazon Leroux is a Canadian drag performer who competed on season 3 of </a:t>
            </a:r>
            <a:r>
              <a:rPr lang="en-US" i="1">
                <a:solidFill>
                  <a:schemeClr val="dk1"/>
                </a:solidFill>
              </a:rPr>
              <a:t>Canada's Drag Race</a:t>
            </a:r>
            <a:r>
              <a:rPr lang="en-US">
                <a:solidFill>
                  <a:schemeClr val="dk1"/>
                </a:solidFill>
              </a:rPr>
              <a:t>. Chelazon Leroux was raised in Saskatchewan. She has more than 500,000 Tiktok followers. She walked in London Fashion Week in 2021, and is also a public speaker. She has also hosted a series of beauty tutorials called </a:t>
            </a:r>
            <a:r>
              <a:rPr lang="en-US" i="1">
                <a:solidFill>
                  <a:schemeClr val="dk1"/>
                </a:solidFill>
              </a:rPr>
              <a:t>Deadly Like Auntie</a:t>
            </a:r>
            <a:r>
              <a:rPr lang="en-US">
                <a:solidFill>
                  <a:schemeClr val="dk1"/>
                </a:solidFill>
              </a:rPr>
              <a:t>. Chelazon Leroux is Two-Spirit and uses the pronouns </a:t>
            </a:r>
            <a:r>
              <a:rPr lang="en-US" i="1">
                <a:solidFill>
                  <a:schemeClr val="dk1"/>
                </a:solidFill>
              </a:rPr>
              <a:t>he</a:t>
            </a:r>
            <a:r>
              <a:rPr lang="en-US">
                <a:solidFill>
                  <a:schemeClr val="dk1"/>
                </a:solidFill>
              </a:rPr>
              <a:t>/</a:t>
            </a:r>
            <a:r>
              <a:rPr lang="en-US" i="1">
                <a:solidFill>
                  <a:schemeClr val="dk1"/>
                </a:solidFill>
              </a:rPr>
              <a:t>she</a:t>
            </a:r>
            <a:r>
              <a:rPr lang="en-US">
                <a:solidFill>
                  <a:schemeClr val="dk1"/>
                </a:solidFill>
              </a:rPr>
              <a:t>/</a:t>
            </a:r>
            <a:r>
              <a:rPr lang="en-US" i="1">
                <a:solidFill>
                  <a:schemeClr val="dk1"/>
                </a:solidFill>
              </a:rPr>
              <a:t>they</a:t>
            </a:r>
            <a:r>
              <a:rPr lang="en-US">
                <a:solidFill>
                  <a:schemeClr val="dk1"/>
                </a:solidFill>
              </a:rPr>
              <a:t> in and out of drag. She considers Buffalo Dene First Nation home.</a:t>
            </a:r>
            <a:endParaRPr>
              <a:solidFill>
                <a:schemeClr val="dk1"/>
              </a:solidFill>
            </a:endParaRPr>
          </a:p>
        </p:txBody>
      </p:sp>
      <p:sp>
        <p:nvSpPr>
          <p:cNvPr id="277" name="Google Shape;277;g2f0e7a63beb_0_7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22</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8d062388a6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 name="Google Shape;284;g28d062388a6_0_3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How Does SOGI and Indigeneity Intersect? 2 minutes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b="1">
              <a:solidFill>
                <a:schemeClr val="dk1"/>
              </a:solidFill>
            </a:endParaRPr>
          </a:p>
          <a:p>
            <a:pPr marL="0" lvl="0" indent="0" algn="l" rtl="0">
              <a:lnSpc>
                <a:spcPct val="114999"/>
              </a:lnSpc>
              <a:spcBef>
                <a:spcPts val="0"/>
              </a:spcBef>
              <a:spcAft>
                <a:spcPts val="0"/>
              </a:spcAft>
              <a:buClr>
                <a:schemeClr val="dk1"/>
              </a:buClr>
              <a:buSzPts val="1400"/>
              <a:buFont typeface="Arial"/>
              <a:buNone/>
            </a:pPr>
            <a:r>
              <a:rPr lang="en-US">
                <a:solidFill>
                  <a:schemeClr val="dk1"/>
                </a:solidFill>
              </a:rPr>
              <a:t>Everyone’s sexual orientation and gender identity make up part of who they are, and cultural contexts attribute to diverse sexual and gender expressions, including Indigenous knowledge systems and peoples. Indigenous queer peoples such as Two-Spirits and Indigiqueers have been in existence since time immemorial.</a:t>
            </a:r>
            <a:endParaRPr>
              <a:solidFill>
                <a:schemeClr val="dk1"/>
              </a:solidFill>
            </a:endParaRPr>
          </a:p>
        </p:txBody>
      </p:sp>
      <p:sp>
        <p:nvSpPr>
          <p:cNvPr id="285" name="Google Shape;285;g28d062388a6_0_3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23</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ef4ae0f03a_8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g2ef4ae0f03a_8_5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Video: SOGI + Indigeneity 10 minutes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Next, we will watch a video that will give more details about why being inclusive to Two-Spirits and Indigiqueers in K-12 education is important. As you take this video in, I encourage you to reflect on the following questions: 1. How does this video inspire further ideas on how to include Indigenous intersectional SOGI content in the classroom? 2. How does Indigeneity relate to your role as an educator? 3. Are there ways you could use this video at a staff meeting presentation, classroom lesson, or school assembly?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Play Video:</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hlinkClick r:id="rId3"/>
              </a:rPr>
              <a:t>https://youtu.be/FAwpFCnAgh4</a:t>
            </a:r>
            <a:endParaRPr>
              <a:solidFill>
                <a:schemeClr val="dk1"/>
              </a:solidFill>
            </a:endParaRPr>
          </a:p>
        </p:txBody>
      </p:sp>
      <p:sp>
        <p:nvSpPr>
          <p:cNvPr id="293" name="Google Shape;293;g2ef4ae0f03a_8_5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24</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f0e7a63beb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9" name="Google Shape;309;g2f0e7a63beb_0_10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Reflection Activity 5 minutes</a:t>
            </a:r>
            <a:endParaRPr>
              <a:solidFill>
                <a:schemeClr val="dk1"/>
              </a:solidFill>
            </a:endParaRPr>
          </a:p>
          <a:p>
            <a:pPr marL="0" lvl="0" indent="0" algn="l" rtl="0">
              <a:lnSpc>
                <a:spcPct val="114999"/>
              </a:lnSpc>
              <a:spcBef>
                <a:spcPts val="0"/>
              </a:spcBef>
              <a:spcAft>
                <a:spcPts val="0"/>
              </a:spcAft>
              <a:buClr>
                <a:schemeClr val="dk1"/>
              </a:buClr>
              <a:buSzPts val="1100"/>
              <a:buFont typeface="Arial"/>
              <a:buNone/>
            </a:pPr>
            <a:endParaRPr>
              <a:solidFill>
                <a:schemeClr val="dk1"/>
              </a:solidFill>
            </a:endParaRPr>
          </a:p>
          <a:p>
            <a:pPr marL="0" lvl="0" indent="0" algn="l" rtl="0">
              <a:lnSpc>
                <a:spcPct val="114999"/>
              </a:lnSpc>
              <a:spcBef>
                <a:spcPts val="0"/>
              </a:spcBef>
              <a:spcAft>
                <a:spcPts val="0"/>
              </a:spcAft>
              <a:buClr>
                <a:schemeClr val="dk1"/>
              </a:buClr>
              <a:buSzPts val="1400"/>
              <a:buFont typeface="Arial"/>
              <a:buNone/>
            </a:pPr>
            <a:r>
              <a:rPr lang="en-US" b="1">
                <a:solidFill>
                  <a:schemeClr val="dk1"/>
                </a:solidFill>
              </a:rPr>
              <a:t>Note:</a:t>
            </a:r>
            <a:endParaRPr>
              <a:solidFill>
                <a:schemeClr val="dk1"/>
              </a:solidFill>
            </a:endParaRPr>
          </a:p>
          <a:p>
            <a:pPr marL="0" lvl="0" indent="0" algn="l" rtl="0">
              <a:lnSpc>
                <a:spcPct val="114999"/>
              </a:lnSpc>
              <a:spcBef>
                <a:spcPts val="0"/>
              </a:spcBef>
              <a:spcAft>
                <a:spcPts val="0"/>
              </a:spcAft>
              <a:buClr>
                <a:schemeClr val="dk1"/>
              </a:buClr>
              <a:buSzPts val="1400"/>
              <a:buFont typeface="Arial"/>
              <a:buNone/>
            </a:pPr>
            <a:r>
              <a:rPr lang="en-US">
                <a:solidFill>
                  <a:schemeClr val="dk1"/>
                </a:solidFill>
              </a:rPr>
              <a:t>Challenge yourself to think of parts of your identity in which you have privilege and parts of your identity in which you are the recipient of discrimination or oppression. Did watching the video give you more ideas on the various identities you may hold or how you might be able to teach from an intersectional perspective (i.e., SOGI + Indigeneity)?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Now that you’ve watched the video, take the next 5 minutes to reflect on these questions: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1. What are some ways that Indigenous communities were forced into the western gender binary?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2. What are some ways in which I have benefited or not benefited from colonialism and the western binary?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3. What are some ways in which I have benefited from Indigenous knowledges and how can I be a better ally?</a:t>
            </a:r>
            <a:endParaRPr>
              <a:solidFill>
                <a:schemeClr val="dk1"/>
              </a:solidFill>
            </a:endParaRPr>
          </a:p>
        </p:txBody>
      </p:sp>
      <p:sp>
        <p:nvSpPr>
          <p:cNvPr id="310" name="Google Shape;310;g2f0e7a63beb_0_10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25</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f0e7a63beb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6" name="Google Shape;326;g2f0e7a63beb_0_1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a:solidFill>
                  <a:schemeClr val="dk1"/>
                </a:solidFill>
              </a:rPr>
              <a:t>Discussion Activity 10 minutes</a:t>
            </a:r>
            <a:endParaRPr>
              <a:solidFill>
                <a:schemeClr val="dk1"/>
              </a:solidFill>
            </a:endParaRPr>
          </a:p>
          <a:p>
            <a:pPr marL="0" lvl="0" indent="0" algn="l" rtl="0">
              <a:lnSpc>
                <a:spcPct val="115000"/>
              </a:lnSpc>
              <a:spcBef>
                <a:spcPts val="0"/>
              </a:spcBef>
              <a:spcAft>
                <a:spcPts val="0"/>
              </a:spcAft>
              <a:buSzPts val="1100"/>
              <a:buNone/>
            </a:pPr>
            <a:endParaRPr b="1">
              <a:solidFill>
                <a:schemeClr val="dk1"/>
              </a:solidFill>
            </a:endParaRPr>
          </a:p>
          <a:p>
            <a:pPr marL="0" lvl="0" indent="0" algn="l" rtl="0">
              <a:lnSpc>
                <a:spcPct val="114999"/>
              </a:lnSpc>
              <a:spcBef>
                <a:spcPts val="0"/>
              </a:spcBef>
              <a:spcAft>
                <a:spcPts val="0"/>
              </a:spcAft>
              <a:buClr>
                <a:schemeClr val="dk1"/>
              </a:buClr>
              <a:buSzPts val="1400"/>
              <a:buFont typeface="Arial"/>
              <a:buNone/>
            </a:pPr>
            <a:r>
              <a:rPr lang="en-US" b="1">
                <a:solidFill>
                  <a:schemeClr val="dk1"/>
                </a:solidFill>
              </a:rPr>
              <a:t>Note: </a:t>
            </a:r>
            <a:br>
              <a:rPr lang="en-US">
                <a:solidFill>
                  <a:schemeClr val="dk1"/>
                </a:solidFill>
              </a:rPr>
            </a:br>
            <a:r>
              <a:rPr lang="en-US">
                <a:solidFill>
                  <a:schemeClr val="dk1"/>
                </a:solidFill>
              </a:rPr>
              <a:t>Challenge yourself to think of how the western gender binary has continued to assimilate and erase Two-Spirit and Indigiqueer identities.</a:t>
            </a:r>
            <a:endParaRPr>
              <a:solidFill>
                <a:schemeClr val="dk1"/>
              </a:solidFill>
            </a:endParaRPr>
          </a:p>
          <a:p>
            <a:pPr marL="0" lvl="0" indent="0" algn="l" rtl="0">
              <a:lnSpc>
                <a:spcPct val="114999"/>
              </a:lnSpc>
              <a:spcBef>
                <a:spcPts val="0"/>
              </a:spcBef>
              <a:spcAft>
                <a:spcPts val="0"/>
              </a:spcAft>
              <a:buClr>
                <a:schemeClr val="dk1"/>
              </a:buClr>
              <a:buSzPts val="14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b="1">
              <a:solidFill>
                <a:schemeClr val="dk1"/>
              </a:solidFill>
            </a:endParaRPr>
          </a:p>
          <a:p>
            <a:pPr marL="0" lvl="0" indent="0" algn="l" rtl="0">
              <a:lnSpc>
                <a:spcPct val="115000"/>
              </a:lnSpc>
              <a:spcBef>
                <a:spcPts val="0"/>
              </a:spcBef>
              <a:spcAft>
                <a:spcPts val="0"/>
              </a:spcAft>
              <a:buSzPts val="1100"/>
              <a:buNone/>
            </a:pPr>
            <a:r>
              <a:rPr lang="en-US">
                <a:solidFill>
                  <a:schemeClr val="dk1"/>
                </a:solidFill>
              </a:rPr>
              <a:t>Get into groups of 2-5 people and discuss the following: </a:t>
            </a: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1. How Indigenous communities were forced into the western gender binary?</a:t>
            </a: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2. How have educators benefited or not benefited from colonialism and the western binary?</a:t>
            </a:r>
            <a:endParaRPr>
              <a:solidFill>
                <a:schemeClr val="dk1"/>
              </a:solidFill>
            </a:endParaRPr>
          </a:p>
          <a:p>
            <a:pPr marL="0" lvl="0" indent="0" algn="l" rtl="0">
              <a:lnSpc>
                <a:spcPct val="115000"/>
              </a:lnSpc>
              <a:spcBef>
                <a:spcPts val="0"/>
              </a:spcBef>
              <a:spcAft>
                <a:spcPts val="0"/>
              </a:spcAft>
              <a:buClr>
                <a:schemeClr val="dk1"/>
              </a:buClr>
              <a:buSzPts val="1400"/>
              <a:buFont typeface="Arial"/>
              <a:buNone/>
            </a:pPr>
            <a:r>
              <a:rPr lang="en-US">
                <a:solidFill>
                  <a:schemeClr val="dk1"/>
                </a:solidFill>
              </a:rPr>
              <a:t>3. How have educators benefited from Indigenous knowledges and how we can become better allies?</a:t>
            </a:r>
            <a:endParaRPr>
              <a:solidFill>
                <a:schemeClr val="dk1"/>
              </a:solidFill>
            </a:endParaRPr>
          </a:p>
        </p:txBody>
      </p:sp>
      <p:sp>
        <p:nvSpPr>
          <p:cNvPr id="327" name="Google Shape;327;g2f0e7a63beb_0_14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26</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f0e7a63beb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3" name="Google Shape;343;g2f0e7a63beb_0_15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Two-Spirit/Indigiqueer Data 2 Minutes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 (More data)</a:t>
            </a:r>
            <a:br>
              <a:rPr lang="en-US">
                <a:solidFill>
                  <a:schemeClr val="dk1"/>
                </a:solidFill>
              </a:rPr>
            </a:br>
            <a:r>
              <a:rPr lang="en-US" sz="1800">
                <a:solidFill>
                  <a:schemeClr val="dk1"/>
                </a:solidFill>
              </a:rPr>
              <a:t>In an UNYA survey, 73% of the respondents believe that negative stereotypes in school leads to drop-outs of Two-spirit youth, and 78% of the respondents believe their community needed more education with respect to sexual/cultural diversity. Unfortunately, 38% stated they did not feel accepted in their community, and 37% indicated that the First Nations community is </a:t>
            </a:r>
            <a:r>
              <a:rPr lang="en-US" sz="1800" i="1">
                <a:solidFill>
                  <a:schemeClr val="dk1"/>
                </a:solidFill>
              </a:rPr>
              <a:t>not</a:t>
            </a:r>
            <a:r>
              <a:rPr lang="en-US" sz="1800">
                <a:solidFill>
                  <a:schemeClr val="dk1"/>
                </a:solidFill>
              </a:rPr>
              <a:t> accepting of its Two-Spirit people.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In the </a:t>
            </a:r>
            <a:r>
              <a:rPr lang="en-US" sz="1800" i="1">
                <a:solidFill>
                  <a:schemeClr val="dk1"/>
                </a:solidFill>
              </a:rPr>
              <a:t>Walking in Two Worlds Report, </a:t>
            </a:r>
            <a:r>
              <a:rPr lang="en-US" sz="1800">
                <a:solidFill>
                  <a:srgbClr val="141413"/>
                </a:solidFill>
              </a:rPr>
              <a:t>56% Two-Spirit transgender participants reported attempting suicide, 46% reported being rejected by family, 45% reported family violence, and 74% reported losing friendships due to being Two-Spirit. </a:t>
            </a:r>
            <a:endParaRPr>
              <a:solidFill>
                <a:schemeClr val="dk1"/>
              </a:solidFill>
            </a:endParaRPr>
          </a:p>
        </p:txBody>
      </p:sp>
      <p:sp>
        <p:nvSpPr>
          <p:cNvPr id="344" name="Google Shape;344;g2f0e7a63beb_0_15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27</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efcb444f7d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0" name="Google Shape;350;g2efcb444f7d_0_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Resource Connections 5 minutes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Here are some other resources that can help scaffold your school's learning about Two-Spirit and Indigiqueer identities. </a:t>
            </a:r>
            <a:r>
              <a:rPr lang="en-US" sz="1800">
                <a:solidFill>
                  <a:schemeClr val="dk1"/>
                </a:solidFill>
                <a:latin typeface="Century Gothic"/>
                <a:ea typeface="Century Gothic"/>
                <a:cs typeface="Century Gothic"/>
                <a:sym typeface="Century Gothic"/>
              </a:rPr>
              <a:t>First, some books for different ages.</a:t>
            </a:r>
            <a:r>
              <a:rPr lang="en-US">
                <a:solidFill>
                  <a:schemeClr val="dk1"/>
                </a:solidFill>
              </a:rPr>
              <a: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f0e7a63beb_0_1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0" name="Google Shape;360;g2f0e7a63beb_0_17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Resource Connections 5 minutes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Here are some other resources that can help scaffold your school's learning about Two-Spirit and Indigiqueer identities. </a:t>
            </a:r>
            <a:r>
              <a:rPr lang="en-US" sz="1800">
                <a:solidFill>
                  <a:schemeClr val="dk1"/>
                </a:solidFill>
                <a:latin typeface="Century Gothic"/>
                <a:ea typeface="Century Gothic"/>
                <a:cs typeface="Century Gothic"/>
                <a:sym typeface="Century Gothic"/>
              </a:rPr>
              <a:t>First, some books for different ages.</a:t>
            </a:r>
            <a:r>
              <a:rPr lang="en-US">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UNYA Two Spirit Collective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https://2spiritsbc.com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8d062388a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 name="Google Shape;65;g28d062388a6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200"/>
              <a:buNone/>
            </a:pPr>
            <a:r>
              <a:rPr lang="en-US">
                <a:solidFill>
                  <a:schemeClr val="dk1"/>
                </a:solidFill>
              </a:rPr>
              <a:t>What is SOGI and SOGI 1 2 3  2 minutes</a:t>
            </a:r>
            <a:endParaRPr>
              <a:solidFill>
                <a:schemeClr val="dk1"/>
              </a:solidFill>
            </a:endParaRPr>
          </a:p>
          <a:p>
            <a:pPr marL="0" lvl="0" indent="0" algn="l" rtl="0">
              <a:lnSpc>
                <a:spcPct val="110000"/>
              </a:lnSpc>
              <a:spcBef>
                <a:spcPts val="0"/>
              </a:spcBef>
              <a:spcAft>
                <a:spcPts val="0"/>
              </a:spcAft>
              <a:buSzPts val="12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b="1">
              <a:solidFill>
                <a:schemeClr val="dk1"/>
              </a:solidFill>
            </a:endParaRPr>
          </a:p>
          <a:p>
            <a:pPr marL="0" lvl="0" indent="0" algn="l" rtl="0">
              <a:lnSpc>
                <a:spcPct val="115000"/>
              </a:lnSpc>
              <a:spcBef>
                <a:spcPts val="0"/>
              </a:spcBef>
              <a:spcAft>
                <a:spcPts val="0"/>
              </a:spcAft>
              <a:buSzPts val="1100"/>
              <a:buFont typeface="Arial"/>
              <a:buNone/>
            </a:pPr>
            <a:r>
              <a:rPr lang="en-US">
                <a:solidFill>
                  <a:schemeClr val="dk1"/>
                </a:solidFill>
              </a:rPr>
              <a:t>Just a quick refresher: SOGI (pronounced “so-jee”) is an acronym that stands for sexual orientation and gender identity. Everyone has a sexual orientation (attraction or lack thereof) and everyone has a gender identity (understanding and experience of their gender). SOGI 1 2 3 is a set of teaching resources like videos, lesson plans and learning modules about sexual orientation and gender identity. SOGI 1 2 3 is a program that helps educators create a school environment that is inclusive and where students feel safe, accepted, respected and welcome.</a:t>
            </a:r>
            <a:endParaRPr>
              <a:solidFill>
                <a:schemeClr val="dk1"/>
              </a:solidFill>
            </a:endParaRPr>
          </a:p>
        </p:txBody>
      </p:sp>
      <p:sp>
        <p:nvSpPr>
          <p:cNvPr id="66" name="Google Shape;66;g28d062388a6_0_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3</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f0e7a63beb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7" name="Google Shape;367;g2f0e7a63beb_0_18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Check-Out 5 minutes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Before we finish our time together, let’s take a moment to reflect. Please answer the following questions as you check-out:</a:t>
            </a:r>
            <a:endParaRPr>
              <a:solidFill>
                <a:schemeClr val="dk1"/>
              </a:solidFill>
            </a:endParaRPr>
          </a:p>
          <a:p>
            <a:pPr marL="0" lvl="0" indent="0" algn="l" rtl="0">
              <a:lnSpc>
                <a:spcPct val="115000"/>
              </a:lnSpc>
              <a:spcBef>
                <a:spcPts val="0"/>
              </a:spcBef>
              <a:spcAft>
                <a:spcPts val="0"/>
              </a:spcAft>
              <a:buClr>
                <a:schemeClr val="dk1"/>
              </a:buClr>
              <a:buSzPts val="1400"/>
              <a:buFont typeface="Arial"/>
              <a:buNone/>
            </a:pPr>
            <a:r>
              <a:rPr lang="en-US">
                <a:solidFill>
                  <a:schemeClr val="dk1"/>
                </a:solidFill>
              </a:rPr>
              <a:t>1. What’s one thing you’ve learned about Two-Spirit and Indigiqueer identities that you can apply within your teaching practice?</a:t>
            </a:r>
            <a:endParaRPr>
              <a:solidFill>
                <a:schemeClr val="dk1"/>
              </a:solidFill>
            </a:endParaRPr>
          </a:p>
          <a:p>
            <a:pPr marL="0" lvl="0" indent="0" algn="l" rtl="0">
              <a:lnSpc>
                <a:spcPct val="115000"/>
              </a:lnSpc>
              <a:spcBef>
                <a:spcPts val="0"/>
              </a:spcBef>
              <a:spcAft>
                <a:spcPts val="0"/>
              </a:spcAft>
              <a:buClr>
                <a:schemeClr val="dk1"/>
              </a:buClr>
              <a:buSzPts val="1400"/>
              <a:buFont typeface="Arial"/>
              <a:buNone/>
            </a:pPr>
            <a:r>
              <a:rPr lang="en-US">
                <a:solidFill>
                  <a:schemeClr val="dk1"/>
                </a:solidFill>
              </a:rPr>
              <a:t>2. Were all of your questions answered? Do any remain? Where could you go to find answers to any questions you may have in the future?</a:t>
            </a:r>
            <a:endParaRPr>
              <a:solidFill>
                <a:schemeClr val="dk1"/>
              </a:solidFill>
            </a:endParaRPr>
          </a:p>
        </p:txBody>
      </p:sp>
      <p:sp>
        <p:nvSpPr>
          <p:cNvPr id="368" name="Google Shape;368;g2f0e7a63beb_0_18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30</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ef4ae0f03a_8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9" name="Google Shape;379;g2ef4ae0f03a_8_10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a:solidFill>
                  <a:schemeClr val="dk1"/>
                </a:solidFill>
              </a:rPr>
              <a:t>Q &amp; A 5 minutes</a:t>
            </a:r>
            <a:endParaRPr>
              <a:solidFill>
                <a:schemeClr val="dk1"/>
              </a:solidFill>
            </a:endParaRPr>
          </a:p>
          <a:p>
            <a:pPr marL="0" lvl="0" indent="0" algn="l" rtl="0">
              <a:lnSpc>
                <a:spcPct val="115000"/>
              </a:lnSpc>
              <a:spcBef>
                <a:spcPts val="0"/>
              </a:spcBef>
              <a:spcAft>
                <a:spcPts val="0"/>
              </a:spcAft>
              <a:buSzPts val="1400"/>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b="1">
              <a:solidFill>
                <a:schemeClr val="dk1"/>
              </a:solidFill>
            </a:endParaRPr>
          </a:p>
          <a:p>
            <a:pPr marL="0" lvl="0" indent="0" algn="l" rtl="0">
              <a:lnSpc>
                <a:spcPct val="115000"/>
              </a:lnSpc>
              <a:spcBef>
                <a:spcPts val="0"/>
              </a:spcBef>
              <a:spcAft>
                <a:spcPts val="0"/>
              </a:spcAft>
              <a:buSzPts val="1400"/>
              <a:buNone/>
            </a:pPr>
            <a:r>
              <a:rPr lang="en-US">
                <a:solidFill>
                  <a:schemeClr val="dk1"/>
                </a:solidFill>
              </a:rPr>
              <a:t>Questions?</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ef4ae0f03a_8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5" name="Google Shape;385;g2ef4ae0f03a_8_1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a:solidFill>
                  <a:schemeClr val="dk1"/>
                </a:solidFill>
              </a:rPr>
              <a:t>Thank You</a:t>
            </a:r>
            <a:r>
              <a:rPr lang="en-US" b="1">
                <a:solidFill>
                  <a:schemeClr val="dk1"/>
                </a:solidFill>
              </a:rPr>
              <a:t> </a:t>
            </a:r>
            <a:r>
              <a:rPr lang="en-US">
                <a:solidFill>
                  <a:schemeClr val="dk1"/>
                </a:solidFill>
              </a:rPr>
              <a:t>2 minutes</a:t>
            </a:r>
            <a:endParaRPr>
              <a:solidFill>
                <a:schemeClr val="dk1"/>
              </a:solidFill>
            </a:endParaRPr>
          </a:p>
          <a:p>
            <a:pPr marL="0" lvl="0" indent="0" algn="l" rtl="0">
              <a:lnSpc>
                <a:spcPct val="115000"/>
              </a:lnSpc>
              <a:spcBef>
                <a:spcPts val="0"/>
              </a:spcBef>
              <a:spcAft>
                <a:spcPts val="0"/>
              </a:spcAft>
              <a:buClr>
                <a:schemeClr val="dk1"/>
              </a:buClr>
              <a:buSzPts val="1100"/>
              <a:buNone/>
            </a:pPr>
            <a:endParaRPr>
              <a:solidFill>
                <a:schemeClr val="dk1"/>
              </a:solidFill>
            </a:endParaRPr>
          </a:p>
          <a:p>
            <a:pPr marL="0" lvl="0" indent="0" algn="l" rtl="0">
              <a:lnSpc>
                <a:spcPct val="115000"/>
              </a:lnSpc>
              <a:spcBef>
                <a:spcPts val="0"/>
              </a:spcBef>
              <a:spcAft>
                <a:spcPts val="0"/>
              </a:spcAft>
              <a:buClr>
                <a:schemeClr val="dk1"/>
              </a:buClr>
              <a:buSzPts val="1100"/>
              <a:buNone/>
            </a:pPr>
            <a:r>
              <a:rPr lang="en-US" b="1">
                <a:solidFill>
                  <a:schemeClr val="dk1"/>
                </a:solidFill>
              </a:rPr>
              <a:t>Sample Script:</a:t>
            </a:r>
            <a:endParaRPr b="1">
              <a:solidFill>
                <a:schemeClr val="dk1"/>
              </a:solidFill>
            </a:endParaRPr>
          </a:p>
          <a:p>
            <a:pPr marL="0" lvl="0" indent="0" algn="l" rtl="0">
              <a:lnSpc>
                <a:spcPct val="115000"/>
              </a:lnSpc>
              <a:spcBef>
                <a:spcPts val="0"/>
              </a:spcBef>
              <a:spcAft>
                <a:spcPts val="0"/>
              </a:spcAft>
              <a:buClr>
                <a:schemeClr val="dk1"/>
              </a:buClr>
              <a:buSzPts val="1100"/>
              <a:buNone/>
            </a:pPr>
            <a:r>
              <a:rPr lang="en-US">
                <a:solidFill>
                  <a:schemeClr val="dk1"/>
                </a:solidFill>
              </a:rPr>
              <a:t>Thank you for participating and learning! To learn more and get answers to your questions, you can connect with me one-on-one, visit SOGIeducation.org, contact the SOGI School/District Leads, or email your Provincial SOGI Education Lead at </a:t>
            </a:r>
            <a:r>
              <a:rPr lang="en-US" u="sng">
                <a:solidFill>
                  <a:schemeClr val="dk1"/>
                </a:solidFill>
              </a:rPr>
              <a:t>info@sogieducation.org.</a:t>
            </a:r>
            <a:endParaRPr>
              <a:solidFill>
                <a:schemeClr val="dk1"/>
              </a:solidFill>
            </a:endParaRPr>
          </a:p>
        </p:txBody>
      </p:sp>
      <p:sp>
        <p:nvSpPr>
          <p:cNvPr id="386" name="Google Shape;386;g2ef4ae0f03a_8_1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32</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8d062388a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 name="Google Shape;73;g28d062388a6_0_5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200"/>
              <a:buNone/>
            </a:pPr>
            <a:r>
              <a:rPr lang="en-US">
                <a:solidFill>
                  <a:schemeClr val="dk1"/>
                </a:solidFill>
              </a:rPr>
              <a:t>Today’s Conversation 2 minutes</a:t>
            </a:r>
            <a:endParaRPr>
              <a:solidFill>
                <a:schemeClr val="dk1"/>
              </a:solidFill>
            </a:endParaRPr>
          </a:p>
          <a:p>
            <a:pPr marL="0" lvl="0" indent="0" algn="l" rtl="0">
              <a:lnSpc>
                <a:spcPct val="110000"/>
              </a:lnSpc>
              <a:spcBef>
                <a:spcPts val="0"/>
              </a:spcBef>
              <a:spcAft>
                <a:spcPts val="0"/>
              </a:spcAft>
              <a:buSzPts val="1200"/>
              <a:buNone/>
            </a:pPr>
            <a:endParaRPr>
              <a:solidFill>
                <a:schemeClr val="dk1"/>
              </a:solidFill>
            </a:endParaRPr>
          </a:p>
          <a:p>
            <a:pPr marL="0" lvl="0" indent="0" algn="l" rtl="0">
              <a:lnSpc>
                <a:spcPct val="115000"/>
              </a:lnSpc>
              <a:spcBef>
                <a:spcPts val="0"/>
              </a:spcBef>
              <a:spcAft>
                <a:spcPts val="0"/>
              </a:spcAft>
              <a:buSzPts val="1100"/>
              <a:buNone/>
            </a:pPr>
            <a:r>
              <a:rPr lang="en-US" b="1">
                <a:solidFill>
                  <a:schemeClr val="dk1"/>
                </a:solidFill>
              </a:rPr>
              <a:t>Sample Script:</a:t>
            </a:r>
            <a:endParaRPr b="1">
              <a:solidFill>
                <a:schemeClr val="dk1"/>
              </a:solidFill>
            </a:endParaRPr>
          </a:p>
          <a:p>
            <a:pPr marL="0" lvl="0" indent="0" algn="l" rtl="0">
              <a:lnSpc>
                <a:spcPct val="115000"/>
              </a:lnSpc>
              <a:spcBef>
                <a:spcPts val="0"/>
              </a:spcBef>
              <a:spcAft>
                <a:spcPts val="0"/>
              </a:spcAft>
              <a:buSzPts val="1100"/>
              <a:buNone/>
            </a:pPr>
            <a:r>
              <a:rPr lang="en-US">
                <a:solidFill>
                  <a:schemeClr val="dk1"/>
                </a:solidFill>
              </a:rPr>
              <a:t>Today, we’ll start with some key terms and people then we’ll lead into an introduction to Two-Spirit and Indigiqueer identities, we’ll discuss how this topic intersects with Indigeneity as it is important for us to consider as educators to be more inclusive to Two-Spirit and Indigiqueer students. The last area of focus today is to learn tangible ways that we can use an Indigenous lens in our SOGI-inclusive teaching practice. </a:t>
            </a:r>
            <a:endParaRPr b="1" i="1">
              <a:solidFill>
                <a:schemeClr val="dk1"/>
              </a:solidFill>
              <a:latin typeface="Helvetica Neue"/>
              <a:ea typeface="Helvetica Neue"/>
              <a:cs typeface="Helvetica Neue"/>
              <a:sym typeface="Helvetica Neue"/>
            </a:endParaRPr>
          </a:p>
        </p:txBody>
      </p:sp>
      <p:sp>
        <p:nvSpPr>
          <p:cNvPr id="74" name="Google Shape;74;g28d062388a6_0_5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4</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8d062388a6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 name="Google Shape;91;g28d062388a6_0_9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a:solidFill>
                  <a:schemeClr val="dk1"/>
                </a:solidFill>
              </a:rPr>
              <a:t>Key Terms 2 minutes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US" b="1">
                <a:solidFill>
                  <a:schemeClr val="dk1"/>
                </a:solidFill>
              </a:rPr>
              <a:t>Sample Script:</a:t>
            </a:r>
            <a:endParaRPr b="1">
              <a:solidFill>
                <a:schemeClr val="dk1"/>
              </a:solidFill>
            </a:endParaRPr>
          </a:p>
          <a:p>
            <a:pPr marL="0" lvl="0" indent="0" algn="l" rtl="0">
              <a:lnSpc>
                <a:spcPct val="115000"/>
              </a:lnSpc>
              <a:spcBef>
                <a:spcPts val="0"/>
              </a:spcBef>
              <a:spcAft>
                <a:spcPts val="0"/>
              </a:spcAft>
              <a:buSzPts val="1100"/>
              <a:buNone/>
            </a:pPr>
            <a:r>
              <a:rPr lang="en-US">
                <a:solidFill>
                  <a:schemeClr val="dk1"/>
                </a:solidFill>
              </a:rPr>
              <a:t>In order for us to understand Indigeneity and its connection to SOGI, we first have to start with some key terms that relate to Two-Spirit Indigiqueer people. The key terms we’ll be looking at today are UNDRIP, Indigeneity, Two-Spirit, Indigiqueer, Gender Fluid, Winkte, Nádleehé, and Berdache. Which of these key terms are familiar to you? Which ones are less so?</a:t>
            </a:r>
            <a:endParaRPr>
              <a:solidFill>
                <a:schemeClr val="dk1"/>
              </a:solidFill>
            </a:endParaRPr>
          </a:p>
        </p:txBody>
      </p:sp>
      <p:sp>
        <p:nvSpPr>
          <p:cNvPr id="92" name="Google Shape;92;g28d062388a6_0_9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5</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8d062388a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3" name="Google Shape;123;g28d062388a6_0_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a:solidFill>
                  <a:schemeClr val="dk1"/>
                </a:solidFill>
              </a:rPr>
              <a:t>UNDRIP 2 minutes</a:t>
            </a:r>
            <a:endParaRPr>
              <a:solidFill>
                <a:schemeClr val="dk1"/>
              </a:solidFill>
            </a:endParaRPr>
          </a:p>
          <a:p>
            <a:pPr marL="0" lvl="0" indent="0" algn="l" rtl="0">
              <a:lnSpc>
                <a:spcPct val="114999"/>
              </a:lnSpc>
              <a:spcBef>
                <a:spcPts val="0"/>
              </a:spcBef>
              <a:spcAft>
                <a:spcPts val="0"/>
              </a:spcAft>
              <a:buSzPts val="1100"/>
              <a:buFont typeface="Arial"/>
              <a:buNone/>
            </a:pPr>
            <a:endParaRPr>
              <a:solidFill>
                <a:schemeClr val="dk1"/>
              </a:solidFill>
            </a:endParaRPr>
          </a:p>
          <a:p>
            <a:pPr marL="0" lvl="0" indent="0" algn="l" rtl="0">
              <a:lnSpc>
                <a:spcPct val="114999"/>
              </a:lnSpc>
              <a:spcBef>
                <a:spcPts val="0"/>
              </a:spcBef>
              <a:spcAft>
                <a:spcPts val="0"/>
              </a:spcAft>
              <a:buSzPts val="1100"/>
              <a:buNone/>
            </a:pPr>
            <a:r>
              <a:rPr lang="en-US" b="1">
                <a:solidFill>
                  <a:schemeClr val="dk1"/>
                </a:solidFill>
              </a:rPr>
              <a:t>Note: </a:t>
            </a:r>
            <a:endParaRPr/>
          </a:p>
          <a:p>
            <a:pPr marL="0" lvl="0" indent="0" algn="l" rtl="0">
              <a:lnSpc>
                <a:spcPct val="114999"/>
              </a:lnSpc>
              <a:spcBef>
                <a:spcPts val="0"/>
              </a:spcBef>
              <a:spcAft>
                <a:spcPts val="0"/>
              </a:spcAft>
              <a:buSzPts val="1100"/>
              <a:buNone/>
            </a:pPr>
            <a:r>
              <a:rPr lang="en-US">
                <a:solidFill>
                  <a:schemeClr val="dk1"/>
                </a:solidFill>
              </a:rPr>
              <a:t>Emphasis the final sentence and mention that Canada has adopted UNDRIP as an inclusive framework. </a:t>
            </a:r>
            <a:endParaRPr/>
          </a:p>
          <a:p>
            <a:pPr marL="0" lvl="0" indent="0" algn="l" rtl="0">
              <a:lnSpc>
                <a:spcPct val="115000"/>
              </a:lnSpc>
              <a:spcBef>
                <a:spcPts val="0"/>
              </a:spcBef>
              <a:spcAft>
                <a:spcPts val="0"/>
              </a:spcAft>
              <a:buClr>
                <a:schemeClr val="dk1"/>
              </a:buClr>
              <a:buSzPts val="1100"/>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b="1">
              <a:solidFill>
                <a:schemeClr val="dk1"/>
              </a:solidFill>
            </a:endParaRPr>
          </a:p>
          <a:p>
            <a:pPr marL="0" lvl="0" indent="0" algn="l" rtl="0">
              <a:lnSpc>
                <a:spcPct val="115000"/>
              </a:lnSpc>
              <a:spcBef>
                <a:spcPts val="0"/>
              </a:spcBef>
              <a:spcAft>
                <a:spcPts val="0"/>
              </a:spcAft>
              <a:buSzPts val="1100"/>
              <a:buNone/>
            </a:pPr>
            <a:r>
              <a:rPr lang="en-US">
                <a:solidFill>
                  <a:schemeClr val="dk1"/>
                </a:solidFill>
              </a:rPr>
              <a:t>UNDRIP is the acronym for the United Nations’ Declaration on the Rights of Indigenous Peoples’. By learning about SOGI + Indigeneity and becoming more inclusive to Two-Spirit and Indigiqueer students you are being an active ally by acknowledging Article 31 Section 1. from UNDRIP: Indigenous peoples have the right to maintain, control, protect and develop their cultural heritage, traditional knowledge and traditional cultural expressions, as well as the manifestations of their sciences, technologies and cultures, including human and genetic resources, seeds, medicines, oral traditions, literatures, designs, sports and traditional games and visual and performing arts. They also have the right to maintain, control, protect and develop their intellectual property over such cultural heritage, traditional knowledge, and traditional cultural expressions.</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ef4ae0f03a_7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1" name="Google Shape;131;g2ef4ae0f03a_7_9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Indigeneity 2 minutes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Indigeneity is a quality of a person’s and a group’s identity that links them to specific places with knowledge of and respect for original ways.</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ef4ae0f03a_7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8" name="Google Shape;138;g2ef4ae0f03a_7_10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a:solidFill>
                  <a:schemeClr val="dk1"/>
                </a:solidFill>
              </a:rPr>
              <a:t>Two-Spirit 2 minutes / 7 minutes with YouTube Video</a:t>
            </a:r>
            <a:endParaRPr>
              <a:solidFill>
                <a:schemeClr val="dk1"/>
              </a:solidFill>
            </a:endParaRPr>
          </a:p>
          <a:p>
            <a:pPr marL="0" lvl="0" indent="0" algn="l" rtl="0">
              <a:lnSpc>
                <a:spcPct val="114999"/>
              </a:lnSpc>
              <a:spcBef>
                <a:spcPts val="0"/>
              </a:spcBef>
              <a:spcAft>
                <a:spcPts val="0"/>
              </a:spcAft>
              <a:buSzPts val="1100"/>
              <a:buNone/>
            </a:pPr>
            <a:endParaRPr>
              <a:solidFill>
                <a:schemeClr val="dk1"/>
              </a:solidFill>
            </a:endParaRPr>
          </a:p>
          <a:p>
            <a:pPr marL="0" lvl="0" indent="0" algn="l" rtl="0">
              <a:lnSpc>
                <a:spcPct val="114999"/>
              </a:lnSpc>
              <a:spcBef>
                <a:spcPts val="0"/>
              </a:spcBef>
              <a:spcAft>
                <a:spcPts val="0"/>
              </a:spcAft>
              <a:buClr>
                <a:schemeClr val="dk1"/>
              </a:buClr>
              <a:buSzPts val="1400"/>
              <a:buFont typeface="Arial"/>
              <a:buNone/>
            </a:pPr>
            <a:r>
              <a:rPr lang="en-US" b="1">
                <a:solidFill>
                  <a:schemeClr val="dk1"/>
                </a:solidFill>
              </a:rPr>
              <a:t>Note:</a:t>
            </a:r>
            <a:r>
              <a:rPr lang="en-US">
                <a:solidFill>
                  <a:schemeClr val="dk1"/>
                </a:solidFill>
              </a:rPr>
              <a:t> </a:t>
            </a:r>
            <a:endParaRPr>
              <a:solidFill>
                <a:schemeClr val="dk1"/>
              </a:solidFill>
            </a:endParaRPr>
          </a:p>
          <a:p>
            <a:pPr marL="0" lvl="0" indent="0" algn="l" rtl="0">
              <a:lnSpc>
                <a:spcPct val="114999"/>
              </a:lnSpc>
              <a:spcBef>
                <a:spcPts val="0"/>
              </a:spcBef>
              <a:spcAft>
                <a:spcPts val="0"/>
              </a:spcAft>
              <a:buClr>
                <a:schemeClr val="dk1"/>
              </a:buClr>
              <a:buSzPts val="1400"/>
              <a:buFont typeface="Arial"/>
              <a:buNone/>
            </a:pPr>
            <a:r>
              <a:rPr lang="en-US">
                <a:solidFill>
                  <a:schemeClr val="dk1"/>
                </a:solidFill>
              </a:rPr>
              <a:t>To learn more about Two-Spirit please refer to Geo Neptune’s YouTube </a:t>
            </a:r>
            <a:r>
              <a:rPr lang="en-US" u="sng">
                <a:solidFill>
                  <a:schemeClr val="dk1"/>
                </a:solidFill>
                <a:hlinkClick r:id="rId3">
                  <a:extLst>
                    <a:ext uri="{A12FA001-AC4F-418D-AE19-62706E023703}">
                      <ahyp:hlinkClr xmlns:ahyp="http://schemas.microsoft.com/office/drawing/2018/hyperlinkcolor" val="tx"/>
                    </a:ext>
                  </a:extLst>
                </a:hlinkClick>
              </a:rPr>
              <a:t>video</a:t>
            </a:r>
            <a:r>
              <a:rPr lang="en-US">
                <a:solidFill>
                  <a:schemeClr val="dk1"/>
                </a:solidFill>
              </a:rPr>
              <a:t> on what Two-Spirit means.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b="1">
              <a:solidFill>
                <a:schemeClr val="dk1"/>
              </a:solidFill>
            </a:endParaRPr>
          </a:p>
          <a:p>
            <a:pPr marL="0" lvl="0" indent="0" algn="l" rtl="0">
              <a:lnSpc>
                <a:spcPct val="115000"/>
              </a:lnSpc>
              <a:spcBef>
                <a:spcPts val="0"/>
              </a:spcBef>
              <a:spcAft>
                <a:spcPts val="0"/>
              </a:spcAft>
              <a:buSzPts val="1100"/>
              <a:buNone/>
            </a:pPr>
            <a:r>
              <a:rPr lang="en-US">
                <a:solidFill>
                  <a:schemeClr val="dk1"/>
                </a:solidFill>
              </a:rPr>
              <a:t>Two-Spirit is a modern, pan Indigenous term used to describe Indigenous people who fulfill a traditional third-gender ceremonial and social role in their cultures. The term was coined in 1990 at the third annual Intertribal Lesbian and Gay Conference in Winnipeg, Manitoba. </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f0e7a63b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6" name="Google Shape;146;g2f0e7a63beb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Indigiqueer 2 minutes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4999"/>
              </a:lnSpc>
              <a:spcBef>
                <a:spcPts val="0"/>
              </a:spcBef>
              <a:spcAft>
                <a:spcPts val="0"/>
              </a:spcAft>
              <a:buClr>
                <a:schemeClr val="dk1"/>
              </a:buClr>
              <a:buSzPts val="1400"/>
              <a:buFont typeface="Arial"/>
              <a:buNone/>
            </a:pPr>
            <a:r>
              <a:rPr lang="en-US" b="1">
                <a:solidFill>
                  <a:schemeClr val="dk1"/>
                </a:solidFill>
              </a:rPr>
              <a:t>Note:</a:t>
            </a:r>
            <a:endParaRPr>
              <a:solidFill>
                <a:schemeClr val="dk1"/>
              </a:solidFill>
            </a:endParaRPr>
          </a:p>
          <a:p>
            <a:pPr marL="0" lvl="0" indent="0" algn="l" rtl="0">
              <a:lnSpc>
                <a:spcPct val="114999"/>
              </a:lnSpc>
              <a:spcBef>
                <a:spcPts val="0"/>
              </a:spcBef>
              <a:spcAft>
                <a:spcPts val="0"/>
              </a:spcAft>
              <a:buClr>
                <a:schemeClr val="dk1"/>
              </a:buClr>
              <a:buSzPts val="1400"/>
              <a:buFont typeface="Arial"/>
              <a:buNone/>
            </a:pPr>
            <a:r>
              <a:rPr lang="en-US">
                <a:solidFill>
                  <a:schemeClr val="dk1"/>
                </a:solidFill>
              </a:rPr>
              <a:t>This term is often conflated with Two-Spirit, when in fact, the two are separate ways to identify a gender expression.</a:t>
            </a:r>
            <a:endParaRPr>
              <a:solidFill>
                <a:schemeClr val="dk1"/>
              </a:solidFill>
            </a:endParaRPr>
          </a:p>
          <a:p>
            <a:pPr marL="0" lvl="0" indent="0" algn="l" rtl="0">
              <a:lnSpc>
                <a:spcPct val="114999"/>
              </a:lnSpc>
              <a:spcBef>
                <a:spcPts val="0"/>
              </a:spcBef>
              <a:spcAft>
                <a:spcPts val="0"/>
              </a:spcAft>
              <a:buClr>
                <a:schemeClr val="dk1"/>
              </a:buClr>
              <a:buSzPts val="14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b="1">
              <a:solidFill>
                <a:schemeClr val="dk1"/>
              </a:solidFill>
            </a:endParaRPr>
          </a:p>
          <a:p>
            <a:pPr marL="0" lvl="0" indent="0" algn="l" rtl="0">
              <a:lnSpc>
                <a:spcPct val="115000"/>
              </a:lnSpc>
              <a:spcBef>
                <a:spcPts val="0"/>
              </a:spcBef>
              <a:spcAft>
                <a:spcPts val="0"/>
              </a:spcAft>
              <a:buSzPts val="1100"/>
              <a:buNone/>
            </a:pPr>
            <a:r>
              <a:rPr lang="en-US">
                <a:solidFill>
                  <a:schemeClr val="dk1"/>
                </a:solidFill>
              </a:rPr>
              <a:t>Indigiqueer is another term sometimes used alongside or to refer to Two-Spirit identity, more often it is a term used by some LGBTQ+ Indigenous people who do not self-identify as Two-Spirit, or by those who identify with both.</a:t>
            </a:r>
            <a:endParaRPr>
              <a:solidFill>
                <a:schemeClr val="dk1"/>
              </a:solidFill>
            </a:endParaRPr>
          </a:p>
          <a:p>
            <a:pPr marL="0" lvl="0" indent="0" algn="l" rtl="0">
              <a:lnSpc>
                <a:spcPct val="114999"/>
              </a:lnSpc>
              <a:spcBef>
                <a:spcPts val="0"/>
              </a:spcBef>
              <a:spcAft>
                <a:spcPts val="0"/>
              </a:spcAft>
              <a:buSzPts val="1100"/>
              <a:buNone/>
            </a:pPr>
            <a:endParaRPr>
              <a:solidFill>
                <a:schemeClr val="dk1"/>
              </a:solidFill>
            </a:endParaRPr>
          </a:p>
          <a:p>
            <a:pPr marL="0" lvl="0" indent="0" algn="l" rtl="0">
              <a:lnSpc>
                <a:spcPct val="114999"/>
              </a:lnSpc>
              <a:spcBef>
                <a:spcPts val="0"/>
              </a:spcBef>
              <a:spcAft>
                <a:spcPts val="0"/>
              </a:spcAft>
              <a:buClr>
                <a:schemeClr val="dk1"/>
              </a:buClr>
              <a:buSzPts val="1400"/>
              <a:buFont typeface="Arial"/>
              <a:buNone/>
            </a:pPr>
            <a:r>
              <a:rPr lang="en-US" b="1">
                <a:solidFill>
                  <a:schemeClr val="dk1"/>
                </a:solidFill>
              </a:rPr>
              <a:t>Note:</a:t>
            </a:r>
            <a:r>
              <a:rPr lang="en-US">
                <a:solidFill>
                  <a:schemeClr val="dk1"/>
                </a:solidFill>
              </a:rPr>
              <a:t> </a:t>
            </a:r>
            <a:endParaRPr>
              <a:solidFill>
                <a:schemeClr val="dk1"/>
              </a:solidFill>
            </a:endParaRPr>
          </a:p>
          <a:p>
            <a:pPr marL="0" lvl="0" indent="0" algn="l" rtl="0">
              <a:lnSpc>
                <a:spcPct val="114999"/>
              </a:lnSpc>
              <a:spcBef>
                <a:spcPts val="0"/>
              </a:spcBef>
              <a:spcAft>
                <a:spcPts val="0"/>
              </a:spcAft>
              <a:buClr>
                <a:schemeClr val="dk1"/>
              </a:buClr>
              <a:buSzPts val="1400"/>
              <a:buFont typeface="Arial"/>
              <a:buNone/>
            </a:pPr>
            <a:r>
              <a:rPr lang="en-US">
                <a:solidFill>
                  <a:schemeClr val="dk1"/>
                </a:solidFill>
              </a:rPr>
              <a:t>To learn more about Two-Spirit please refer to Geo Neptune’s YouTube </a:t>
            </a:r>
            <a:r>
              <a:rPr lang="en-US" u="sng">
                <a:solidFill>
                  <a:schemeClr val="dk1"/>
                </a:solidFill>
                <a:hlinkClick r:id="rId3">
                  <a:extLst>
                    <a:ext uri="{A12FA001-AC4F-418D-AE19-62706E023703}">
                      <ahyp:hlinkClr xmlns:ahyp="http://schemas.microsoft.com/office/drawing/2018/hyperlinkcolor" val="tx"/>
                    </a:ext>
                  </a:extLst>
                </a:hlinkClick>
              </a:rPr>
              <a:t>video</a:t>
            </a:r>
            <a:r>
              <a:rPr lang="en-US">
                <a:solidFill>
                  <a:schemeClr val="dk1"/>
                </a:solidFill>
              </a:rPr>
              <a:t> on what Two-Spirit means.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Sample Script:</a:t>
            </a:r>
            <a:endParaRPr b="1">
              <a:solidFill>
                <a:schemeClr val="dk1"/>
              </a:solidFill>
            </a:endParaRPr>
          </a:p>
          <a:p>
            <a:pPr marL="0" lvl="0" indent="0" algn="l" rtl="0">
              <a:lnSpc>
                <a:spcPct val="115000"/>
              </a:lnSpc>
              <a:spcBef>
                <a:spcPts val="0"/>
              </a:spcBef>
              <a:spcAft>
                <a:spcPts val="0"/>
              </a:spcAft>
              <a:buSzPts val="1100"/>
              <a:buNone/>
            </a:pPr>
            <a:r>
              <a:rPr lang="en-US">
                <a:solidFill>
                  <a:schemeClr val="dk1"/>
                </a:solidFill>
              </a:rPr>
              <a:t>Two-Spirit is a modern, pan Indigenous term used to describe Indigenous people who fulfill a traditional third-gender ceremonial and social role in their cultures. The term was coined in 1990 at the third annual Intertribal Lesbian and Gay Conference in Winnipeg, Manitoba. </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8"/>
        <p:cNvGrpSpPr/>
        <p:nvPr/>
      </p:nvGrpSpPr>
      <p:grpSpPr>
        <a:xfrm>
          <a:off x="0" y="0"/>
          <a:ext cx="0" cy="0"/>
          <a:chOff x="0" y="0"/>
          <a:chExt cx="0" cy="0"/>
        </a:xfrm>
      </p:grpSpPr>
      <p:pic>
        <p:nvPicPr>
          <p:cNvPr id="9" name="Google Shape;9;p30"/>
          <p:cNvPicPr preferRelativeResize="0"/>
          <p:nvPr/>
        </p:nvPicPr>
        <p:blipFill rotWithShape="1">
          <a:blip r:embed="rId2">
            <a:alphaModFix/>
          </a:blip>
          <a:srcRect/>
          <a:stretch/>
        </p:blipFill>
        <p:spPr>
          <a:xfrm>
            <a:off x="30" y="0"/>
            <a:ext cx="15239997" cy="8572559"/>
          </a:xfrm>
          <a:prstGeom prst="rect">
            <a:avLst/>
          </a:prstGeom>
          <a:noFill/>
          <a:ln>
            <a:noFill/>
          </a:ln>
        </p:spPr>
      </p:pic>
      <p:pic>
        <p:nvPicPr>
          <p:cNvPr id="10" name="Google Shape;10;p30"/>
          <p:cNvPicPr preferRelativeResize="0"/>
          <p:nvPr/>
        </p:nvPicPr>
        <p:blipFill rotWithShape="1">
          <a:blip r:embed="rId3">
            <a:alphaModFix/>
          </a:blip>
          <a:srcRect/>
          <a:stretch/>
        </p:blipFill>
        <p:spPr>
          <a:xfrm>
            <a:off x="13208514" y="7653528"/>
            <a:ext cx="1348736" cy="228600"/>
          </a:xfrm>
          <a:prstGeom prst="rect">
            <a:avLst/>
          </a:prstGeom>
          <a:noFill/>
          <a:ln>
            <a:noFill/>
          </a:ln>
        </p:spPr>
      </p:pic>
      <p:pic>
        <p:nvPicPr>
          <p:cNvPr id="11" name="Google Shape;11;p30"/>
          <p:cNvPicPr preferRelativeResize="0"/>
          <p:nvPr/>
        </p:nvPicPr>
        <p:blipFill rotWithShape="1">
          <a:blip r:embed="rId4">
            <a:alphaModFix/>
          </a:blip>
          <a:srcRect/>
          <a:stretch/>
        </p:blipFill>
        <p:spPr>
          <a:xfrm>
            <a:off x="13538275" y="6291167"/>
            <a:ext cx="1018976" cy="10460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p:cSld name="Section Header">
    <p:spTree>
      <p:nvGrpSpPr>
        <p:cNvPr id="1" name="Shape 12"/>
        <p:cNvGrpSpPr/>
        <p:nvPr/>
      </p:nvGrpSpPr>
      <p:grpSpPr>
        <a:xfrm>
          <a:off x="0" y="0"/>
          <a:ext cx="0" cy="0"/>
          <a:chOff x="0" y="0"/>
          <a:chExt cx="0" cy="0"/>
        </a:xfrm>
      </p:grpSpPr>
      <p:pic>
        <p:nvPicPr>
          <p:cNvPr id="13" name="Google Shape;13;p33"/>
          <p:cNvPicPr preferRelativeResize="0"/>
          <p:nvPr/>
        </p:nvPicPr>
        <p:blipFill rotWithShape="1">
          <a:blip r:embed="rId2">
            <a:alphaModFix/>
          </a:blip>
          <a:srcRect/>
          <a:stretch/>
        </p:blipFill>
        <p:spPr>
          <a:xfrm>
            <a:off x="30" y="0"/>
            <a:ext cx="15239997" cy="8572559"/>
          </a:xfrm>
          <a:prstGeom prst="rect">
            <a:avLst/>
          </a:prstGeom>
          <a:noFill/>
          <a:ln>
            <a:noFill/>
          </a:ln>
        </p:spPr>
      </p:pic>
      <p:sp>
        <p:nvSpPr>
          <p:cNvPr id="14" name="Google Shape;14;p33"/>
          <p:cNvSpPr txBox="1">
            <a:spLocks noGrp="1"/>
          </p:cNvSpPr>
          <p:nvPr>
            <p:ph type="title"/>
          </p:nvPr>
        </p:nvSpPr>
        <p:spPr>
          <a:xfrm>
            <a:off x="685800" y="2011680"/>
            <a:ext cx="13871400" cy="4974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sz="5000">
                <a:solidFill>
                  <a:schemeClr val="lt1"/>
                </a:solidFill>
              </a:defRPr>
            </a:lvl1pPr>
            <a:lvl2pPr lvl="1" algn="l">
              <a:lnSpc>
                <a:spcPct val="90000"/>
              </a:lnSpc>
              <a:spcBef>
                <a:spcPts val="0"/>
              </a:spcBef>
              <a:spcAft>
                <a:spcPts val="0"/>
              </a:spcAft>
              <a:buClr>
                <a:srgbClr val="000000"/>
              </a:buClr>
              <a:buSzPts val="2300"/>
              <a:buNone/>
              <a:defRPr/>
            </a:lvl2pPr>
            <a:lvl3pPr lvl="2" algn="l">
              <a:lnSpc>
                <a:spcPct val="90000"/>
              </a:lnSpc>
              <a:spcBef>
                <a:spcPts val="0"/>
              </a:spcBef>
              <a:spcAft>
                <a:spcPts val="0"/>
              </a:spcAft>
              <a:buClr>
                <a:srgbClr val="000000"/>
              </a:buClr>
              <a:buSzPts val="2300"/>
              <a:buNone/>
              <a:defRPr/>
            </a:lvl3pPr>
            <a:lvl4pPr lvl="3" algn="l">
              <a:lnSpc>
                <a:spcPct val="90000"/>
              </a:lnSpc>
              <a:spcBef>
                <a:spcPts val="0"/>
              </a:spcBef>
              <a:spcAft>
                <a:spcPts val="0"/>
              </a:spcAft>
              <a:buClr>
                <a:srgbClr val="000000"/>
              </a:buClr>
              <a:buSzPts val="2300"/>
              <a:buNone/>
              <a:defRPr/>
            </a:lvl4pPr>
            <a:lvl5pPr lvl="4" algn="l">
              <a:lnSpc>
                <a:spcPct val="90000"/>
              </a:lnSpc>
              <a:spcBef>
                <a:spcPts val="0"/>
              </a:spcBef>
              <a:spcAft>
                <a:spcPts val="0"/>
              </a:spcAft>
              <a:buClr>
                <a:srgbClr val="000000"/>
              </a:buClr>
              <a:buSzPts val="2300"/>
              <a:buNone/>
              <a:defRPr/>
            </a:lvl5pPr>
            <a:lvl6pPr lvl="5" algn="l">
              <a:lnSpc>
                <a:spcPct val="90000"/>
              </a:lnSpc>
              <a:spcBef>
                <a:spcPts val="0"/>
              </a:spcBef>
              <a:spcAft>
                <a:spcPts val="0"/>
              </a:spcAft>
              <a:buClr>
                <a:srgbClr val="000000"/>
              </a:buClr>
              <a:buSzPts val="2300"/>
              <a:buNone/>
              <a:defRPr/>
            </a:lvl6pPr>
            <a:lvl7pPr lvl="6" algn="l">
              <a:lnSpc>
                <a:spcPct val="90000"/>
              </a:lnSpc>
              <a:spcBef>
                <a:spcPts val="0"/>
              </a:spcBef>
              <a:spcAft>
                <a:spcPts val="0"/>
              </a:spcAft>
              <a:buClr>
                <a:srgbClr val="000000"/>
              </a:buClr>
              <a:buSzPts val="2300"/>
              <a:buNone/>
              <a:defRPr/>
            </a:lvl7pPr>
            <a:lvl8pPr lvl="7" algn="l">
              <a:lnSpc>
                <a:spcPct val="90000"/>
              </a:lnSpc>
              <a:spcBef>
                <a:spcPts val="0"/>
              </a:spcBef>
              <a:spcAft>
                <a:spcPts val="0"/>
              </a:spcAft>
              <a:buClr>
                <a:srgbClr val="000000"/>
              </a:buClr>
              <a:buSzPts val="2300"/>
              <a:buNone/>
              <a:defRPr/>
            </a:lvl8pPr>
            <a:lvl9pPr lvl="8" algn="l">
              <a:lnSpc>
                <a:spcPct val="90000"/>
              </a:lnSpc>
              <a:spcBef>
                <a:spcPts val="0"/>
              </a:spcBef>
              <a:spcAft>
                <a:spcPts val="0"/>
              </a:spcAft>
              <a:buClr>
                <a:srgbClr val="000000"/>
              </a:buClr>
              <a:buSzPts val="2300"/>
              <a:buNone/>
              <a:defRPr/>
            </a:lvl9pPr>
          </a:lstStyle>
          <a:p>
            <a:endParaRPr/>
          </a:p>
        </p:txBody>
      </p:sp>
      <p:cxnSp>
        <p:nvCxnSpPr>
          <p:cNvPr id="15" name="Google Shape;15;p33"/>
          <p:cNvCxnSpPr/>
          <p:nvPr/>
        </p:nvCxnSpPr>
        <p:spPr>
          <a:xfrm>
            <a:off x="685800" y="2988425"/>
            <a:ext cx="138744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orient="horz" pos="2700">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with Divider">
  <p:cSld name="Blank">
    <p:spTree>
      <p:nvGrpSpPr>
        <p:cNvPr id="1" name="Shape 16"/>
        <p:cNvGrpSpPr/>
        <p:nvPr/>
      </p:nvGrpSpPr>
      <p:grpSpPr>
        <a:xfrm>
          <a:off x="0" y="0"/>
          <a:ext cx="0" cy="0"/>
          <a:chOff x="0" y="0"/>
          <a:chExt cx="0" cy="0"/>
        </a:xfrm>
      </p:grpSpPr>
      <p:pic>
        <p:nvPicPr>
          <p:cNvPr id="17" name="Google Shape;17;p32"/>
          <p:cNvPicPr preferRelativeResize="0"/>
          <p:nvPr/>
        </p:nvPicPr>
        <p:blipFill rotWithShape="1">
          <a:blip r:embed="rId2">
            <a:alphaModFix/>
          </a:blip>
          <a:srcRect/>
          <a:stretch/>
        </p:blipFill>
        <p:spPr>
          <a:xfrm>
            <a:off x="30" y="0"/>
            <a:ext cx="15239997" cy="8572559"/>
          </a:xfrm>
          <a:prstGeom prst="rect">
            <a:avLst/>
          </a:prstGeom>
          <a:noFill/>
          <a:ln>
            <a:noFill/>
          </a:ln>
        </p:spPr>
      </p:pic>
      <p:sp>
        <p:nvSpPr>
          <p:cNvPr id="18" name="Google Shape;18;p32"/>
          <p:cNvSpPr txBox="1"/>
          <p:nvPr/>
        </p:nvSpPr>
        <p:spPr>
          <a:xfrm>
            <a:off x="685800" y="411480"/>
            <a:ext cx="6798600" cy="585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lt1"/>
                </a:solidFill>
                <a:latin typeface="Poppins"/>
                <a:ea typeface="Poppins"/>
                <a:cs typeface="Poppins"/>
                <a:sym typeface="Poppins"/>
              </a:rPr>
              <a:t>Learning Module</a:t>
            </a:r>
            <a:endParaRPr sz="1300" b="0" i="0" u="none" strike="noStrike" cap="none">
              <a:solidFill>
                <a:schemeClr val="lt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chemeClr val="lt1"/>
                </a:solidFill>
                <a:latin typeface="Poppins"/>
                <a:ea typeface="Poppins"/>
                <a:cs typeface="Poppins"/>
                <a:sym typeface="Poppins"/>
              </a:rPr>
              <a:t>SOGI + Indigeneity</a:t>
            </a:r>
            <a:endParaRPr sz="700" b="0" i="0" u="none" strike="noStrike" cap="none">
              <a:solidFill>
                <a:schemeClr val="lt1"/>
              </a:solidFill>
              <a:latin typeface="Calibri"/>
              <a:ea typeface="Calibri"/>
              <a:cs typeface="Calibri"/>
              <a:sym typeface="Calibri"/>
            </a:endParaRPr>
          </a:p>
        </p:txBody>
      </p:sp>
      <p:sp>
        <p:nvSpPr>
          <p:cNvPr id="19" name="Google Shape;19;p32"/>
          <p:cNvSpPr txBox="1"/>
          <p:nvPr/>
        </p:nvSpPr>
        <p:spPr>
          <a:xfrm>
            <a:off x="10447255" y="411480"/>
            <a:ext cx="4110000" cy="2001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US" sz="1300" b="1" i="0" u="none" strike="noStrike" cap="none">
                <a:solidFill>
                  <a:schemeClr val="lt1"/>
                </a:solidFill>
                <a:latin typeface="Poppins"/>
                <a:ea typeface="Poppins"/>
                <a:cs typeface="Poppins"/>
                <a:sym typeface="Poppins"/>
              </a:rPr>
              <a:t>SOGIeducation.org</a:t>
            </a:r>
            <a:endParaRPr sz="1300" b="1" i="0" u="none" strike="noStrike" cap="none">
              <a:solidFill>
                <a:schemeClr val="lt1"/>
              </a:solidFill>
              <a:latin typeface="Poppins"/>
              <a:ea typeface="Poppins"/>
              <a:cs typeface="Poppins"/>
              <a:sym typeface="Poppins"/>
            </a:endParaRPr>
          </a:p>
        </p:txBody>
      </p:sp>
      <p:cxnSp>
        <p:nvCxnSpPr>
          <p:cNvPr id="20" name="Google Shape;20;p32"/>
          <p:cNvCxnSpPr/>
          <p:nvPr/>
        </p:nvCxnSpPr>
        <p:spPr>
          <a:xfrm>
            <a:off x="685800" y="2988425"/>
            <a:ext cx="13874400" cy="0"/>
          </a:xfrm>
          <a:prstGeom prst="straightConnector1">
            <a:avLst/>
          </a:prstGeom>
          <a:noFill/>
          <a:ln w="9525" cap="flat" cmpd="sng">
            <a:solidFill>
              <a:srgbClr val="333333"/>
            </a:solidFill>
            <a:prstDash val="solid"/>
            <a:round/>
            <a:headEnd type="none" w="sm" len="sm"/>
            <a:tailEnd type="none" w="sm" len="sm"/>
          </a:ln>
        </p:spPr>
      </p:cxnSp>
      <p:sp>
        <p:nvSpPr>
          <p:cNvPr id="21" name="Google Shape;21;p32"/>
          <p:cNvSpPr txBox="1">
            <a:spLocks noGrp="1"/>
          </p:cNvSpPr>
          <p:nvPr>
            <p:ph type="title"/>
          </p:nvPr>
        </p:nvSpPr>
        <p:spPr>
          <a:xfrm>
            <a:off x="685800" y="2011680"/>
            <a:ext cx="13871400" cy="4974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rgbClr val="333333"/>
              </a:buClr>
              <a:buSzPts val="1800"/>
              <a:buNone/>
              <a:defRPr sz="5000">
                <a:solidFill>
                  <a:srgbClr val="333333"/>
                </a:solidFill>
              </a:defRPr>
            </a:lvl1pPr>
            <a:lvl2pPr lvl="1" algn="l">
              <a:lnSpc>
                <a:spcPct val="90000"/>
              </a:lnSpc>
              <a:spcBef>
                <a:spcPts val="0"/>
              </a:spcBef>
              <a:spcAft>
                <a:spcPts val="0"/>
              </a:spcAft>
              <a:buClr>
                <a:srgbClr val="000000"/>
              </a:buClr>
              <a:buSzPts val="2300"/>
              <a:buNone/>
              <a:defRPr/>
            </a:lvl2pPr>
            <a:lvl3pPr lvl="2" algn="l">
              <a:lnSpc>
                <a:spcPct val="90000"/>
              </a:lnSpc>
              <a:spcBef>
                <a:spcPts val="0"/>
              </a:spcBef>
              <a:spcAft>
                <a:spcPts val="0"/>
              </a:spcAft>
              <a:buClr>
                <a:srgbClr val="000000"/>
              </a:buClr>
              <a:buSzPts val="2300"/>
              <a:buNone/>
              <a:defRPr/>
            </a:lvl3pPr>
            <a:lvl4pPr lvl="3" algn="l">
              <a:lnSpc>
                <a:spcPct val="90000"/>
              </a:lnSpc>
              <a:spcBef>
                <a:spcPts val="0"/>
              </a:spcBef>
              <a:spcAft>
                <a:spcPts val="0"/>
              </a:spcAft>
              <a:buClr>
                <a:srgbClr val="000000"/>
              </a:buClr>
              <a:buSzPts val="2300"/>
              <a:buNone/>
              <a:defRPr/>
            </a:lvl4pPr>
            <a:lvl5pPr lvl="4" algn="l">
              <a:lnSpc>
                <a:spcPct val="90000"/>
              </a:lnSpc>
              <a:spcBef>
                <a:spcPts val="0"/>
              </a:spcBef>
              <a:spcAft>
                <a:spcPts val="0"/>
              </a:spcAft>
              <a:buClr>
                <a:srgbClr val="000000"/>
              </a:buClr>
              <a:buSzPts val="2300"/>
              <a:buNone/>
              <a:defRPr/>
            </a:lvl5pPr>
            <a:lvl6pPr lvl="5" algn="l">
              <a:lnSpc>
                <a:spcPct val="90000"/>
              </a:lnSpc>
              <a:spcBef>
                <a:spcPts val="0"/>
              </a:spcBef>
              <a:spcAft>
                <a:spcPts val="0"/>
              </a:spcAft>
              <a:buClr>
                <a:srgbClr val="000000"/>
              </a:buClr>
              <a:buSzPts val="2300"/>
              <a:buNone/>
              <a:defRPr/>
            </a:lvl6pPr>
            <a:lvl7pPr lvl="6" algn="l">
              <a:lnSpc>
                <a:spcPct val="90000"/>
              </a:lnSpc>
              <a:spcBef>
                <a:spcPts val="0"/>
              </a:spcBef>
              <a:spcAft>
                <a:spcPts val="0"/>
              </a:spcAft>
              <a:buClr>
                <a:srgbClr val="000000"/>
              </a:buClr>
              <a:buSzPts val="2300"/>
              <a:buNone/>
              <a:defRPr/>
            </a:lvl7pPr>
            <a:lvl8pPr lvl="7" algn="l">
              <a:lnSpc>
                <a:spcPct val="90000"/>
              </a:lnSpc>
              <a:spcBef>
                <a:spcPts val="0"/>
              </a:spcBef>
              <a:spcAft>
                <a:spcPts val="0"/>
              </a:spcAft>
              <a:buClr>
                <a:srgbClr val="000000"/>
              </a:buClr>
              <a:buSzPts val="2300"/>
              <a:buNone/>
              <a:defRPr/>
            </a:lvl8pPr>
            <a:lvl9pPr lvl="8" algn="l">
              <a:lnSpc>
                <a:spcPct val="90000"/>
              </a:lnSpc>
              <a:spcBef>
                <a:spcPts val="0"/>
              </a:spcBef>
              <a:spcAft>
                <a:spcPts val="0"/>
              </a:spcAft>
              <a:buClr>
                <a:srgbClr val="000000"/>
              </a:buClr>
              <a:buSzPts val="23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p:cSld name="Blank_3">
    <p:spTree>
      <p:nvGrpSpPr>
        <p:cNvPr id="1" name="Shape 22"/>
        <p:cNvGrpSpPr/>
        <p:nvPr/>
      </p:nvGrpSpPr>
      <p:grpSpPr>
        <a:xfrm>
          <a:off x="0" y="0"/>
          <a:ext cx="0" cy="0"/>
          <a:chOff x="0" y="0"/>
          <a:chExt cx="0" cy="0"/>
        </a:xfrm>
      </p:grpSpPr>
      <p:pic>
        <p:nvPicPr>
          <p:cNvPr id="23" name="Google Shape;23;g2f0e7a63beb_0_98"/>
          <p:cNvPicPr preferRelativeResize="0"/>
          <p:nvPr/>
        </p:nvPicPr>
        <p:blipFill rotWithShape="1">
          <a:blip r:embed="rId2">
            <a:alphaModFix/>
          </a:blip>
          <a:srcRect/>
          <a:stretch/>
        </p:blipFill>
        <p:spPr>
          <a:xfrm>
            <a:off x="30" y="0"/>
            <a:ext cx="15239997" cy="8572559"/>
          </a:xfrm>
          <a:prstGeom prst="rect">
            <a:avLst/>
          </a:prstGeom>
          <a:noFill/>
          <a:ln>
            <a:noFill/>
          </a:ln>
        </p:spPr>
      </p:pic>
      <p:sp>
        <p:nvSpPr>
          <p:cNvPr id="24" name="Google Shape;24;g2f0e7a63beb_0_98"/>
          <p:cNvSpPr txBox="1"/>
          <p:nvPr/>
        </p:nvSpPr>
        <p:spPr>
          <a:xfrm>
            <a:off x="685800" y="411480"/>
            <a:ext cx="6798600" cy="585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lt1"/>
                </a:solidFill>
                <a:latin typeface="Poppins"/>
                <a:ea typeface="Poppins"/>
                <a:cs typeface="Poppins"/>
                <a:sym typeface="Poppins"/>
              </a:rPr>
              <a:t>Learning Module</a:t>
            </a:r>
            <a:endParaRPr sz="1300" b="0" i="0" u="none" strike="noStrike" cap="none">
              <a:solidFill>
                <a:schemeClr val="lt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chemeClr val="lt1"/>
                </a:solidFill>
                <a:latin typeface="Poppins"/>
                <a:ea typeface="Poppins"/>
                <a:cs typeface="Poppins"/>
                <a:sym typeface="Poppins"/>
              </a:rPr>
              <a:t>SOGI + Indigeneity</a:t>
            </a:r>
            <a:endParaRPr sz="700" b="0" i="0" u="none" strike="noStrike" cap="none">
              <a:solidFill>
                <a:schemeClr val="lt1"/>
              </a:solidFill>
              <a:latin typeface="Calibri"/>
              <a:ea typeface="Calibri"/>
              <a:cs typeface="Calibri"/>
              <a:sym typeface="Calibri"/>
            </a:endParaRPr>
          </a:p>
        </p:txBody>
      </p:sp>
      <p:sp>
        <p:nvSpPr>
          <p:cNvPr id="25" name="Google Shape;25;g2f0e7a63beb_0_98"/>
          <p:cNvSpPr txBox="1"/>
          <p:nvPr/>
        </p:nvSpPr>
        <p:spPr>
          <a:xfrm>
            <a:off x="10447255" y="411480"/>
            <a:ext cx="4110000" cy="2001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US" sz="1300" b="1" i="0" u="none" strike="noStrike" cap="none">
                <a:solidFill>
                  <a:schemeClr val="lt1"/>
                </a:solidFill>
                <a:latin typeface="Poppins"/>
                <a:ea typeface="Poppins"/>
                <a:cs typeface="Poppins"/>
                <a:sym typeface="Poppins"/>
              </a:rPr>
              <a:t>SOGIeducation.org</a:t>
            </a:r>
            <a:endParaRPr sz="1300" b="1" i="0" u="none" strike="noStrike" cap="none">
              <a:solidFill>
                <a:schemeClr val="lt1"/>
              </a:solidFill>
              <a:latin typeface="Poppins"/>
              <a:ea typeface="Poppins"/>
              <a:cs typeface="Poppins"/>
              <a:sym typeface="Poppins"/>
            </a:endParaRPr>
          </a:p>
        </p:txBody>
      </p:sp>
      <p:sp>
        <p:nvSpPr>
          <p:cNvPr id="26" name="Google Shape;26;g2f0e7a63beb_0_98"/>
          <p:cNvSpPr txBox="1">
            <a:spLocks noGrp="1"/>
          </p:cNvSpPr>
          <p:nvPr>
            <p:ph type="title"/>
          </p:nvPr>
        </p:nvSpPr>
        <p:spPr>
          <a:xfrm>
            <a:off x="685800" y="2011680"/>
            <a:ext cx="13871400" cy="497400"/>
          </a:xfrm>
          <a:prstGeom prst="rect">
            <a:avLst/>
          </a:prstGeom>
          <a:noFill/>
          <a:ln>
            <a:noFill/>
          </a:ln>
        </p:spPr>
        <p:txBody>
          <a:bodyPr spcFirstLastPara="1" wrap="square" lIns="0" tIns="0" rIns="0" bIns="0" anchor="ctr" anchorCtr="0">
            <a:spAutoFit/>
          </a:bodyPr>
          <a:lstStyle>
            <a:lvl1pPr lvl="0" algn="l" rtl="0">
              <a:lnSpc>
                <a:spcPct val="90000"/>
              </a:lnSpc>
              <a:spcBef>
                <a:spcPts val="0"/>
              </a:spcBef>
              <a:spcAft>
                <a:spcPts val="0"/>
              </a:spcAft>
              <a:buClr>
                <a:srgbClr val="333333"/>
              </a:buClr>
              <a:buSzPts val="1800"/>
              <a:buNone/>
              <a:defRPr sz="5000">
                <a:solidFill>
                  <a:srgbClr val="333333"/>
                </a:solidFill>
              </a:defRPr>
            </a:lvl1pPr>
            <a:lvl2pPr lvl="1" algn="l" rtl="0">
              <a:lnSpc>
                <a:spcPct val="90000"/>
              </a:lnSpc>
              <a:spcBef>
                <a:spcPts val="0"/>
              </a:spcBef>
              <a:spcAft>
                <a:spcPts val="0"/>
              </a:spcAft>
              <a:buClr>
                <a:srgbClr val="000000"/>
              </a:buClr>
              <a:buSzPts val="2300"/>
              <a:buNone/>
              <a:defRPr/>
            </a:lvl2pPr>
            <a:lvl3pPr lvl="2" algn="l" rtl="0">
              <a:lnSpc>
                <a:spcPct val="90000"/>
              </a:lnSpc>
              <a:spcBef>
                <a:spcPts val="0"/>
              </a:spcBef>
              <a:spcAft>
                <a:spcPts val="0"/>
              </a:spcAft>
              <a:buClr>
                <a:srgbClr val="000000"/>
              </a:buClr>
              <a:buSzPts val="2300"/>
              <a:buNone/>
              <a:defRPr/>
            </a:lvl3pPr>
            <a:lvl4pPr lvl="3" algn="l" rtl="0">
              <a:lnSpc>
                <a:spcPct val="90000"/>
              </a:lnSpc>
              <a:spcBef>
                <a:spcPts val="0"/>
              </a:spcBef>
              <a:spcAft>
                <a:spcPts val="0"/>
              </a:spcAft>
              <a:buClr>
                <a:srgbClr val="000000"/>
              </a:buClr>
              <a:buSzPts val="2300"/>
              <a:buNone/>
              <a:defRPr/>
            </a:lvl4pPr>
            <a:lvl5pPr lvl="4" algn="l" rtl="0">
              <a:lnSpc>
                <a:spcPct val="90000"/>
              </a:lnSpc>
              <a:spcBef>
                <a:spcPts val="0"/>
              </a:spcBef>
              <a:spcAft>
                <a:spcPts val="0"/>
              </a:spcAft>
              <a:buClr>
                <a:srgbClr val="000000"/>
              </a:buClr>
              <a:buSzPts val="2300"/>
              <a:buNone/>
              <a:defRPr/>
            </a:lvl5pPr>
            <a:lvl6pPr lvl="5" algn="l" rtl="0">
              <a:lnSpc>
                <a:spcPct val="90000"/>
              </a:lnSpc>
              <a:spcBef>
                <a:spcPts val="0"/>
              </a:spcBef>
              <a:spcAft>
                <a:spcPts val="0"/>
              </a:spcAft>
              <a:buClr>
                <a:srgbClr val="000000"/>
              </a:buClr>
              <a:buSzPts val="2300"/>
              <a:buNone/>
              <a:defRPr/>
            </a:lvl6pPr>
            <a:lvl7pPr lvl="6" algn="l" rtl="0">
              <a:lnSpc>
                <a:spcPct val="90000"/>
              </a:lnSpc>
              <a:spcBef>
                <a:spcPts val="0"/>
              </a:spcBef>
              <a:spcAft>
                <a:spcPts val="0"/>
              </a:spcAft>
              <a:buClr>
                <a:srgbClr val="000000"/>
              </a:buClr>
              <a:buSzPts val="2300"/>
              <a:buNone/>
              <a:defRPr/>
            </a:lvl7pPr>
            <a:lvl8pPr lvl="7" algn="l" rtl="0">
              <a:lnSpc>
                <a:spcPct val="90000"/>
              </a:lnSpc>
              <a:spcBef>
                <a:spcPts val="0"/>
              </a:spcBef>
              <a:spcAft>
                <a:spcPts val="0"/>
              </a:spcAft>
              <a:buClr>
                <a:srgbClr val="000000"/>
              </a:buClr>
              <a:buSzPts val="2300"/>
              <a:buNone/>
              <a:defRPr/>
            </a:lvl8pPr>
            <a:lvl9pPr lvl="8" algn="l" rtl="0">
              <a:lnSpc>
                <a:spcPct val="90000"/>
              </a:lnSpc>
              <a:spcBef>
                <a:spcPts val="0"/>
              </a:spcBef>
              <a:spcAft>
                <a:spcPts val="0"/>
              </a:spcAft>
              <a:buClr>
                <a:srgbClr val="000000"/>
              </a:buClr>
              <a:buSzPts val="23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trait">
  <p:cSld name="Blank_1">
    <p:spTree>
      <p:nvGrpSpPr>
        <p:cNvPr id="1" name="Shape 27"/>
        <p:cNvGrpSpPr/>
        <p:nvPr/>
      </p:nvGrpSpPr>
      <p:grpSpPr>
        <a:xfrm>
          <a:off x="0" y="0"/>
          <a:ext cx="0" cy="0"/>
          <a:chOff x="0" y="0"/>
          <a:chExt cx="0" cy="0"/>
        </a:xfrm>
      </p:grpSpPr>
      <p:pic>
        <p:nvPicPr>
          <p:cNvPr id="28" name="Google Shape;28;g2ef4ae0f03a_8_33"/>
          <p:cNvPicPr preferRelativeResize="0"/>
          <p:nvPr/>
        </p:nvPicPr>
        <p:blipFill rotWithShape="1">
          <a:blip r:embed="rId2">
            <a:alphaModFix/>
          </a:blip>
          <a:srcRect/>
          <a:stretch/>
        </p:blipFill>
        <p:spPr>
          <a:xfrm>
            <a:off x="30" y="0"/>
            <a:ext cx="15239997" cy="8572559"/>
          </a:xfrm>
          <a:prstGeom prst="rect">
            <a:avLst/>
          </a:prstGeom>
          <a:noFill/>
          <a:ln>
            <a:noFill/>
          </a:ln>
        </p:spPr>
      </p:pic>
      <p:sp>
        <p:nvSpPr>
          <p:cNvPr id="29" name="Google Shape;29;g2ef4ae0f03a_8_33"/>
          <p:cNvSpPr txBox="1"/>
          <p:nvPr/>
        </p:nvSpPr>
        <p:spPr>
          <a:xfrm>
            <a:off x="685800" y="411480"/>
            <a:ext cx="6798600" cy="585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lt1"/>
                </a:solidFill>
                <a:latin typeface="Poppins"/>
                <a:ea typeface="Poppins"/>
                <a:cs typeface="Poppins"/>
                <a:sym typeface="Poppins"/>
              </a:rPr>
              <a:t>Learning Module</a:t>
            </a:r>
            <a:endParaRPr sz="1300" b="0" i="0" u="none" strike="noStrike" cap="none">
              <a:solidFill>
                <a:schemeClr val="lt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chemeClr val="lt1"/>
                </a:solidFill>
                <a:latin typeface="Poppins"/>
                <a:ea typeface="Poppins"/>
                <a:cs typeface="Poppins"/>
                <a:sym typeface="Poppins"/>
              </a:rPr>
              <a:t>SOGI + Indigeneity</a:t>
            </a:r>
            <a:endParaRPr sz="700" b="0" i="0" u="none" strike="noStrike" cap="none">
              <a:solidFill>
                <a:schemeClr val="lt1"/>
              </a:solidFill>
              <a:latin typeface="Calibri"/>
              <a:ea typeface="Calibri"/>
              <a:cs typeface="Calibri"/>
              <a:sym typeface="Calibri"/>
            </a:endParaRPr>
          </a:p>
        </p:txBody>
      </p:sp>
      <p:sp>
        <p:nvSpPr>
          <p:cNvPr id="30" name="Google Shape;30;g2ef4ae0f03a_8_33"/>
          <p:cNvSpPr txBox="1"/>
          <p:nvPr/>
        </p:nvSpPr>
        <p:spPr>
          <a:xfrm>
            <a:off x="10447255" y="411480"/>
            <a:ext cx="4110000" cy="2001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US" sz="1300" b="1" i="0" u="none" strike="noStrike" cap="none">
                <a:solidFill>
                  <a:schemeClr val="lt1"/>
                </a:solidFill>
                <a:latin typeface="Poppins"/>
                <a:ea typeface="Poppins"/>
                <a:cs typeface="Poppins"/>
                <a:sym typeface="Poppins"/>
              </a:rPr>
              <a:t>SOGIeducation.org</a:t>
            </a:r>
            <a:endParaRPr sz="1300" b="1" i="0" u="none" strike="noStrike" cap="none">
              <a:solidFill>
                <a:schemeClr val="lt1"/>
              </a:solidFill>
              <a:latin typeface="Poppins"/>
              <a:ea typeface="Poppins"/>
              <a:cs typeface="Poppins"/>
              <a:sym typeface="Poppins"/>
            </a:endParaRPr>
          </a:p>
        </p:txBody>
      </p:sp>
      <p:cxnSp>
        <p:nvCxnSpPr>
          <p:cNvPr id="31" name="Google Shape;31;g2ef4ae0f03a_8_33"/>
          <p:cNvCxnSpPr/>
          <p:nvPr/>
        </p:nvCxnSpPr>
        <p:spPr>
          <a:xfrm>
            <a:off x="685800" y="2988425"/>
            <a:ext cx="13874400" cy="0"/>
          </a:xfrm>
          <a:prstGeom prst="straightConnector1">
            <a:avLst/>
          </a:prstGeom>
          <a:noFill/>
          <a:ln w="9525" cap="flat" cmpd="sng">
            <a:solidFill>
              <a:srgbClr val="333333"/>
            </a:solidFill>
            <a:prstDash val="solid"/>
            <a:round/>
            <a:headEnd type="none" w="sm" len="sm"/>
            <a:tailEnd type="none" w="sm" len="sm"/>
          </a:ln>
        </p:spPr>
      </p:cxnSp>
      <p:sp>
        <p:nvSpPr>
          <p:cNvPr id="32" name="Google Shape;32;g2ef4ae0f03a_8_33"/>
          <p:cNvSpPr txBox="1">
            <a:spLocks noGrp="1"/>
          </p:cNvSpPr>
          <p:nvPr>
            <p:ph type="title"/>
          </p:nvPr>
        </p:nvSpPr>
        <p:spPr>
          <a:xfrm>
            <a:off x="685800" y="2011680"/>
            <a:ext cx="13871400" cy="4974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rgbClr val="333333"/>
              </a:buClr>
              <a:buSzPts val="1800"/>
              <a:buNone/>
              <a:defRPr sz="5000">
                <a:solidFill>
                  <a:srgbClr val="333333"/>
                </a:solidFill>
              </a:defRPr>
            </a:lvl1pPr>
            <a:lvl2pPr lvl="1" algn="l">
              <a:lnSpc>
                <a:spcPct val="90000"/>
              </a:lnSpc>
              <a:spcBef>
                <a:spcPts val="0"/>
              </a:spcBef>
              <a:spcAft>
                <a:spcPts val="0"/>
              </a:spcAft>
              <a:buClr>
                <a:srgbClr val="000000"/>
              </a:buClr>
              <a:buSzPts val="2300"/>
              <a:buNone/>
              <a:defRPr/>
            </a:lvl2pPr>
            <a:lvl3pPr lvl="2" algn="l">
              <a:lnSpc>
                <a:spcPct val="90000"/>
              </a:lnSpc>
              <a:spcBef>
                <a:spcPts val="0"/>
              </a:spcBef>
              <a:spcAft>
                <a:spcPts val="0"/>
              </a:spcAft>
              <a:buClr>
                <a:srgbClr val="000000"/>
              </a:buClr>
              <a:buSzPts val="2300"/>
              <a:buNone/>
              <a:defRPr/>
            </a:lvl3pPr>
            <a:lvl4pPr lvl="3" algn="l">
              <a:lnSpc>
                <a:spcPct val="90000"/>
              </a:lnSpc>
              <a:spcBef>
                <a:spcPts val="0"/>
              </a:spcBef>
              <a:spcAft>
                <a:spcPts val="0"/>
              </a:spcAft>
              <a:buClr>
                <a:srgbClr val="000000"/>
              </a:buClr>
              <a:buSzPts val="2300"/>
              <a:buNone/>
              <a:defRPr/>
            </a:lvl4pPr>
            <a:lvl5pPr lvl="4" algn="l">
              <a:lnSpc>
                <a:spcPct val="90000"/>
              </a:lnSpc>
              <a:spcBef>
                <a:spcPts val="0"/>
              </a:spcBef>
              <a:spcAft>
                <a:spcPts val="0"/>
              </a:spcAft>
              <a:buClr>
                <a:srgbClr val="000000"/>
              </a:buClr>
              <a:buSzPts val="2300"/>
              <a:buNone/>
              <a:defRPr/>
            </a:lvl5pPr>
            <a:lvl6pPr lvl="5" algn="l">
              <a:lnSpc>
                <a:spcPct val="90000"/>
              </a:lnSpc>
              <a:spcBef>
                <a:spcPts val="0"/>
              </a:spcBef>
              <a:spcAft>
                <a:spcPts val="0"/>
              </a:spcAft>
              <a:buClr>
                <a:srgbClr val="000000"/>
              </a:buClr>
              <a:buSzPts val="2300"/>
              <a:buNone/>
              <a:defRPr/>
            </a:lvl6pPr>
            <a:lvl7pPr lvl="6" algn="l">
              <a:lnSpc>
                <a:spcPct val="90000"/>
              </a:lnSpc>
              <a:spcBef>
                <a:spcPts val="0"/>
              </a:spcBef>
              <a:spcAft>
                <a:spcPts val="0"/>
              </a:spcAft>
              <a:buClr>
                <a:srgbClr val="000000"/>
              </a:buClr>
              <a:buSzPts val="2300"/>
              <a:buNone/>
              <a:defRPr/>
            </a:lvl7pPr>
            <a:lvl8pPr lvl="7" algn="l">
              <a:lnSpc>
                <a:spcPct val="90000"/>
              </a:lnSpc>
              <a:spcBef>
                <a:spcPts val="0"/>
              </a:spcBef>
              <a:spcAft>
                <a:spcPts val="0"/>
              </a:spcAft>
              <a:buClr>
                <a:srgbClr val="000000"/>
              </a:buClr>
              <a:buSzPts val="2300"/>
              <a:buNone/>
              <a:defRPr/>
            </a:lvl8pPr>
            <a:lvl9pPr lvl="8" algn="l">
              <a:lnSpc>
                <a:spcPct val="90000"/>
              </a:lnSpc>
              <a:spcBef>
                <a:spcPts val="0"/>
              </a:spcBef>
              <a:spcAft>
                <a:spcPts val="0"/>
              </a:spcAft>
              <a:buClr>
                <a:srgbClr val="000000"/>
              </a:buClr>
              <a:buSzPts val="2300"/>
              <a:buNone/>
              <a:defRPr/>
            </a:lvl9pPr>
          </a:lstStyle>
          <a:p>
            <a:endParaRPr/>
          </a:p>
        </p:txBody>
      </p:sp>
      <p:sp>
        <p:nvSpPr>
          <p:cNvPr id="33" name="Google Shape;33;g2ef4ae0f03a_8_33"/>
          <p:cNvSpPr>
            <a:spLocks noGrp="1"/>
          </p:cNvSpPr>
          <p:nvPr>
            <p:ph type="pic" idx="2"/>
          </p:nvPr>
        </p:nvSpPr>
        <p:spPr>
          <a:xfrm>
            <a:off x="685800" y="3630168"/>
            <a:ext cx="3125100" cy="3125100"/>
          </a:xfrm>
          <a:prstGeom prst="ellipse">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ctivity">
  <p:cSld name="Blank_2">
    <p:spTree>
      <p:nvGrpSpPr>
        <p:cNvPr id="1" name="Shape 34"/>
        <p:cNvGrpSpPr/>
        <p:nvPr/>
      </p:nvGrpSpPr>
      <p:grpSpPr>
        <a:xfrm>
          <a:off x="0" y="0"/>
          <a:ext cx="0" cy="0"/>
          <a:chOff x="0" y="0"/>
          <a:chExt cx="0" cy="0"/>
        </a:xfrm>
      </p:grpSpPr>
      <p:pic>
        <p:nvPicPr>
          <p:cNvPr id="35" name="Google Shape;35;g2ef4ae0f03a_8_65"/>
          <p:cNvPicPr preferRelativeResize="0"/>
          <p:nvPr/>
        </p:nvPicPr>
        <p:blipFill rotWithShape="1">
          <a:blip r:embed="rId2">
            <a:alphaModFix/>
          </a:blip>
          <a:srcRect/>
          <a:stretch/>
        </p:blipFill>
        <p:spPr>
          <a:xfrm>
            <a:off x="30" y="0"/>
            <a:ext cx="15239997" cy="8572559"/>
          </a:xfrm>
          <a:prstGeom prst="rect">
            <a:avLst/>
          </a:prstGeom>
          <a:noFill/>
          <a:ln>
            <a:noFill/>
          </a:ln>
        </p:spPr>
      </p:pic>
      <p:sp>
        <p:nvSpPr>
          <p:cNvPr id="36" name="Google Shape;36;g2ef4ae0f03a_8_65"/>
          <p:cNvSpPr txBox="1"/>
          <p:nvPr/>
        </p:nvSpPr>
        <p:spPr>
          <a:xfrm>
            <a:off x="685800" y="411480"/>
            <a:ext cx="6798600" cy="585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lt1"/>
                </a:solidFill>
                <a:latin typeface="Poppins"/>
                <a:ea typeface="Poppins"/>
                <a:cs typeface="Poppins"/>
                <a:sym typeface="Poppins"/>
              </a:rPr>
              <a:t>Learning Module</a:t>
            </a:r>
            <a:endParaRPr sz="1300" b="0" i="0" u="none" strike="noStrike" cap="none">
              <a:solidFill>
                <a:schemeClr val="lt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chemeClr val="lt1"/>
                </a:solidFill>
                <a:latin typeface="Poppins"/>
                <a:ea typeface="Poppins"/>
                <a:cs typeface="Poppins"/>
                <a:sym typeface="Poppins"/>
              </a:rPr>
              <a:t>SOGI + Indigeneity</a:t>
            </a:r>
            <a:endParaRPr sz="700" b="0" i="0" u="none" strike="noStrike" cap="none">
              <a:solidFill>
                <a:schemeClr val="lt1"/>
              </a:solidFill>
              <a:latin typeface="Calibri"/>
              <a:ea typeface="Calibri"/>
              <a:cs typeface="Calibri"/>
              <a:sym typeface="Calibri"/>
            </a:endParaRPr>
          </a:p>
        </p:txBody>
      </p:sp>
      <p:sp>
        <p:nvSpPr>
          <p:cNvPr id="37" name="Google Shape;37;g2ef4ae0f03a_8_65"/>
          <p:cNvSpPr txBox="1"/>
          <p:nvPr/>
        </p:nvSpPr>
        <p:spPr>
          <a:xfrm>
            <a:off x="10447255" y="411480"/>
            <a:ext cx="4110000" cy="2001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US" sz="1300" b="1" i="0" u="none" strike="noStrike" cap="none">
                <a:solidFill>
                  <a:schemeClr val="lt1"/>
                </a:solidFill>
                <a:latin typeface="Poppins"/>
                <a:ea typeface="Poppins"/>
                <a:cs typeface="Poppins"/>
                <a:sym typeface="Poppins"/>
              </a:rPr>
              <a:t>SOGIeducation.org</a:t>
            </a:r>
            <a:endParaRPr sz="1300" b="1" i="0" u="none" strike="noStrike" cap="none">
              <a:solidFill>
                <a:schemeClr val="lt1"/>
              </a:solidFill>
              <a:latin typeface="Poppins"/>
              <a:ea typeface="Poppins"/>
              <a:cs typeface="Poppins"/>
              <a:sym typeface="Poppins"/>
            </a:endParaRPr>
          </a:p>
        </p:txBody>
      </p:sp>
      <p:sp>
        <p:nvSpPr>
          <p:cNvPr id="38" name="Google Shape;38;g2ef4ae0f03a_8_65"/>
          <p:cNvSpPr txBox="1">
            <a:spLocks noGrp="1"/>
          </p:cNvSpPr>
          <p:nvPr>
            <p:ph type="title"/>
          </p:nvPr>
        </p:nvSpPr>
        <p:spPr>
          <a:xfrm>
            <a:off x="685800" y="2011678"/>
            <a:ext cx="13871400" cy="2001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rgbClr val="4054E1"/>
              </a:buClr>
              <a:buSzPts val="1500"/>
              <a:buNone/>
              <a:defRPr sz="1500">
                <a:solidFill>
                  <a:srgbClr val="4054E1"/>
                </a:solidFill>
              </a:defRPr>
            </a:lvl1pPr>
            <a:lvl2pPr lvl="1" algn="l">
              <a:lnSpc>
                <a:spcPct val="90000"/>
              </a:lnSpc>
              <a:spcBef>
                <a:spcPts val="0"/>
              </a:spcBef>
              <a:spcAft>
                <a:spcPts val="0"/>
              </a:spcAft>
              <a:buClr>
                <a:srgbClr val="000000"/>
              </a:buClr>
              <a:buSzPts val="2300"/>
              <a:buNone/>
              <a:defRPr/>
            </a:lvl2pPr>
            <a:lvl3pPr lvl="2" algn="l">
              <a:lnSpc>
                <a:spcPct val="90000"/>
              </a:lnSpc>
              <a:spcBef>
                <a:spcPts val="0"/>
              </a:spcBef>
              <a:spcAft>
                <a:spcPts val="0"/>
              </a:spcAft>
              <a:buClr>
                <a:srgbClr val="000000"/>
              </a:buClr>
              <a:buSzPts val="2300"/>
              <a:buNone/>
              <a:defRPr/>
            </a:lvl3pPr>
            <a:lvl4pPr lvl="3" algn="l">
              <a:lnSpc>
                <a:spcPct val="90000"/>
              </a:lnSpc>
              <a:spcBef>
                <a:spcPts val="0"/>
              </a:spcBef>
              <a:spcAft>
                <a:spcPts val="0"/>
              </a:spcAft>
              <a:buClr>
                <a:srgbClr val="000000"/>
              </a:buClr>
              <a:buSzPts val="2300"/>
              <a:buNone/>
              <a:defRPr/>
            </a:lvl4pPr>
            <a:lvl5pPr lvl="4" algn="l">
              <a:lnSpc>
                <a:spcPct val="90000"/>
              </a:lnSpc>
              <a:spcBef>
                <a:spcPts val="0"/>
              </a:spcBef>
              <a:spcAft>
                <a:spcPts val="0"/>
              </a:spcAft>
              <a:buClr>
                <a:srgbClr val="000000"/>
              </a:buClr>
              <a:buSzPts val="2300"/>
              <a:buNone/>
              <a:defRPr/>
            </a:lvl5pPr>
            <a:lvl6pPr lvl="5" algn="l">
              <a:lnSpc>
                <a:spcPct val="90000"/>
              </a:lnSpc>
              <a:spcBef>
                <a:spcPts val="0"/>
              </a:spcBef>
              <a:spcAft>
                <a:spcPts val="0"/>
              </a:spcAft>
              <a:buClr>
                <a:srgbClr val="000000"/>
              </a:buClr>
              <a:buSzPts val="2300"/>
              <a:buNone/>
              <a:defRPr/>
            </a:lvl6pPr>
            <a:lvl7pPr lvl="6" algn="l">
              <a:lnSpc>
                <a:spcPct val="90000"/>
              </a:lnSpc>
              <a:spcBef>
                <a:spcPts val="0"/>
              </a:spcBef>
              <a:spcAft>
                <a:spcPts val="0"/>
              </a:spcAft>
              <a:buClr>
                <a:srgbClr val="000000"/>
              </a:buClr>
              <a:buSzPts val="2300"/>
              <a:buNone/>
              <a:defRPr/>
            </a:lvl7pPr>
            <a:lvl8pPr lvl="7" algn="l">
              <a:lnSpc>
                <a:spcPct val="90000"/>
              </a:lnSpc>
              <a:spcBef>
                <a:spcPts val="0"/>
              </a:spcBef>
              <a:spcAft>
                <a:spcPts val="0"/>
              </a:spcAft>
              <a:buClr>
                <a:srgbClr val="000000"/>
              </a:buClr>
              <a:buSzPts val="2300"/>
              <a:buNone/>
              <a:defRPr/>
            </a:lvl8pPr>
            <a:lvl9pPr lvl="8" algn="l">
              <a:lnSpc>
                <a:spcPct val="90000"/>
              </a:lnSpc>
              <a:spcBef>
                <a:spcPts val="0"/>
              </a:spcBef>
              <a:spcAft>
                <a:spcPts val="0"/>
              </a:spcAft>
              <a:buClr>
                <a:srgbClr val="000000"/>
              </a:buClr>
              <a:buSzPts val="2300"/>
              <a:buNone/>
              <a:defRPr/>
            </a:lvl9pPr>
          </a:lstStyle>
          <a:p>
            <a:endParaRPr/>
          </a:p>
        </p:txBody>
      </p:sp>
      <p:cxnSp>
        <p:nvCxnSpPr>
          <p:cNvPr id="39" name="Google Shape;39;g2ef4ae0f03a_8_65"/>
          <p:cNvCxnSpPr/>
          <p:nvPr/>
        </p:nvCxnSpPr>
        <p:spPr>
          <a:xfrm>
            <a:off x="685800" y="3292075"/>
            <a:ext cx="13874400" cy="0"/>
          </a:xfrm>
          <a:prstGeom prst="straightConnector1">
            <a:avLst/>
          </a:prstGeom>
          <a:noFill/>
          <a:ln w="9525" cap="flat" cmpd="sng">
            <a:solidFill>
              <a:srgbClr val="333333"/>
            </a:solidFill>
            <a:prstDash val="solid"/>
            <a:round/>
            <a:headEnd type="none" w="sm" len="sm"/>
            <a:tailEnd type="none" w="sm" len="sm"/>
          </a:ln>
        </p:spPr>
      </p:cxnSp>
      <p:sp>
        <p:nvSpPr>
          <p:cNvPr id="40" name="Google Shape;40;g2ef4ae0f03a_8_65"/>
          <p:cNvSpPr txBox="1">
            <a:spLocks noGrp="1"/>
          </p:cNvSpPr>
          <p:nvPr>
            <p:ph type="title" idx="2"/>
          </p:nvPr>
        </p:nvSpPr>
        <p:spPr>
          <a:xfrm>
            <a:off x="685800" y="2315330"/>
            <a:ext cx="13871400" cy="4974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rgbClr val="333333"/>
              </a:buClr>
              <a:buSzPts val="1800"/>
              <a:buNone/>
              <a:defRPr sz="5000">
                <a:solidFill>
                  <a:srgbClr val="333333"/>
                </a:solidFill>
              </a:defRPr>
            </a:lvl1pPr>
            <a:lvl2pPr lvl="1" algn="l">
              <a:lnSpc>
                <a:spcPct val="90000"/>
              </a:lnSpc>
              <a:spcBef>
                <a:spcPts val="0"/>
              </a:spcBef>
              <a:spcAft>
                <a:spcPts val="0"/>
              </a:spcAft>
              <a:buClr>
                <a:srgbClr val="000000"/>
              </a:buClr>
              <a:buSzPts val="2300"/>
              <a:buNone/>
              <a:defRPr/>
            </a:lvl2pPr>
            <a:lvl3pPr lvl="2" algn="l">
              <a:lnSpc>
                <a:spcPct val="90000"/>
              </a:lnSpc>
              <a:spcBef>
                <a:spcPts val="0"/>
              </a:spcBef>
              <a:spcAft>
                <a:spcPts val="0"/>
              </a:spcAft>
              <a:buClr>
                <a:srgbClr val="000000"/>
              </a:buClr>
              <a:buSzPts val="2300"/>
              <a:buNone/>
              <a:defRPr/>
            </a:lvl3pPr>
            <a:lvl4pPr lvl="3" algn="l">
              <a:lnSpc>
                <a:spcPct val="90000"/>
              </a:lnSpc>
              <a:spcBef>
                <a:spcPts val="0"/>
              </a:spcBef>
              <a:spcAft>
                <a:spcPts val="0"/>
              </a:spcAft>
              <a:buClr>
                <a:srgbClr val="000000"/>
              </a:buClr>
              <a:buSzPts val="2300"/>
              <a:buNone/>
              <a:defRPr/>
            </a:lvl4pPr>
            <a:lvl5pPr lvl="4" algn="l">
              <a:lnSpc>
                <a:spcPct val="90000"/>
              </a:lnSpc>
              <a:spcBef>
                <a:spcPts val="0"/>
              </a:spcBef>
              <a:spcAft>
                <a:spcPts val="0"/>
              </a:spcAft>
              <a:buClr>
                <a:srgbClr val="000000"/>
              </a:buClr>
              <a:buSzPts val="2300"/>
              <a:buNone/>
              <a:defRPr/>
            </a:lvl5pPr>
            <a:lvl6pPr lvl="5" algn="l">
              <a:lnSpc>
                <a:spcPct val="90000"/>
              </a:lnSpc>
              <a:spcBef>
                <a:spcPts val="0"/>
              </a:spcBef>
              <a:spcAft>
                <a:spcPts val="0"/>
              </a:spcAft>
              <a:buClr>
                <a:srgbClr val="000000"/>
              </a:buClr>
              <a:buSzPts val="2300"/>
              <a:buNone/>
              <a:defRPr/>
            </a:lvl6pPr>
            <a:lvl7pPr lvl="6" algn="l">
              <a:lnSpc>
                <a:spcPct val="90000"/>
              </a:lnSpc>
              <a:spcBef>
                <a:spcPts val="0"/>
              </a:spcBef>
              <a:spcAft>
                <a:spcPts val="0"/>
              </a:spcAft>
              <a:buClr>
                <a:srgbClr val="000000"/>
              </a:buClr>
              <a:buSzPts val="2300"/>
              <a:buNone/>
              <a:defRPr/>
            </a:lvl7pPr>
            <a:lvl8pPr lvl="7" algn="l">
              <a:lnSpc>
                <a:spcPct val="90000"/>
              </a:lnSpc>
              <a:spcBef>
                <a:spcPts val="0"/>
              </a:spcBef>
              <a:spcAft>
                <a:spcPts val="0"/>
              </a:spcAft>
              <a:buClr>
                <a:srgbClr val="000000"/>
              </a:buClr>
              <a:buSzPts val="2300"/>
              <a:buNone/>
              <a:defRPr/>
            </a:lvl8pPr>
            <a:lvl9pPr lvl="8" algn="l">
              <a:lnSpc>
                <a:spcPct val="90000"/>
              </a:lnSpc>
              <a:spcBef>
                <a:spcPts val="0"/>
              </a:spcBef>
              <a:spcAft>
                <a:spcPts val="0"/>
              </a:spcAft>
              <a:buClr>
                <a:srgbClr val="000000"/>
              </a:buClr>
              <a:buSzPts val="23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 Image">
  <p:cSld name="Picture with Caption">
    <p:spTree>
      <p:nvGrpSpPr>
        <p:cNvPr id="1" name="Shape 41"/>
        <p:cNvGrpSpPr/>
        <p:nvPr/>
      </p:nvGrpSpPr>
      <p:grpSpPr>
        <a:xfrm>
          <a:off x="0" y="0"/>
          <a:ext cx="0" cy="0"/>
          <a:chOff x="0" y="0"/>
          <a:chExt cx="0" cy="0"/>
        </a:xfrm>
      </p:grpSpPr>
      <p:pic>
        <p:nvPicPr>
          <p:cNvPr id="42" name="Google Shape;42;p38"/>
          <p:cNvPicPr preferRelativeResize="0"/>
          <p:nvPr/>
        </p:nvPicPr>
        <p:blipFill rotWithShape="1">
          <a:blip r:embed="rId2">
            <a:alphaModFix/>
          </a:blip>
          <a:srcRect/>
          <a:stretch/>
        </p:blipFill>
        <p:spPr>
          <a:xfrm>
            <a:off x="30" y="0"/>
            <a:ext cx="15239997" cy="8572559"/>
          </a:xfrm>
          <a:prstGeom prst="rect">
            <a:avLst/>
          </a:prstGeom>
          <a:noFill/>
          <a:ln>
            <a:noFill/>
          </a:ln>
        </p:spPr>
      </p:pic>
      <p:sp>
        <p:nvSpPr>
          <p:cNvPr id="43" name="Google Shape;43;p38"/>
          <p:cNvSpPr txBox="1"/>
          <p:nvPr/>
        </p:nvSpPr>
        <p:spPr>
          <a:xfrm>
            <a:off x="685800" y="411480"/>
            <a:ext cx="6798600" cy="585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lt1"/>
                </a:solidFill>
                <a:latin typeface="Poppins"/>
                <a:ea typeface="Poppins"/>
                <a:cs typeface="Poppins"/>
                <a:sym typeface="Poppins"/>
              </a:rPr>
              <a:t>Learning Module</a:t>
            </a:r>
            <a:endParaRPr sz="1300" b="0" i="0" u="none" strike="noStrike" cap="none">
              <a:solidFill>
                <a:schemeClr val="lt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chemeClr val="lt1"/>
                </a:solidFill>
                <a:latin typeface="Poppins"/>
                <a:ea typeface="Poppins"/>
                <a:cs typeface="Poppins"/>
                <a:sym typeface="Poppins"/>
              </a:rPr>
              <a:t>SOGI + Indigeneity</a:t>
            </a:r>
            <a:endParaRPr sz="700" b="0" i="0" u="none" strike="noStrike" cap="none">
              <a:solidFill>
                <a:schemeClr val="lt1"/>
              </a:solidFill>
              <a:latin typeface="Calibri"/>
              <a:ea typeface="Calibri"/>
              <a:cs typeface="Calibri"/>
              <a:sym typeface="Calibri"/>
            </a:endParaRPr>
          </a:p>
        </p:txBody>
      </p:sp>
      <p:sp>
        <p:nvSpPr>
          <p:cNvPr id="44" name="Google Shape;44;p38"/>
          <p:cNvSpPr txBox="1"/>
          <p:nvPr/>
        </p:nvSpPr>
        <p:spPr>
          <a:xfrm>
            <a:off x="10447255" y="411480"/>
            <a:ext cx="4110000" cy="2001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US" sz="1300" b="1" i="0" u="none" strike="noStrike" cap="none">
                <a:solidFill>
                  <a:schemeClr val="lt1"/>
                </a:solidFill>
                <a:latin typeface="Poppins"/>
                <a:ea typeface="Poppins"/>
                <a:cs typeface="Poppins"/>
                <a:sym typeface="Poppins"/>
              </a:rPr>
              <a:t>SOGIeducation.org</a:t>
            </a:r>
            <a:endParaRPr sz="1300" b="1" i="0" u="none" strike="noStrike" cap="none">
              <a:solidFill>
                <a:schemeClr val="lt1"/>
              </a:solidFill>
              <a:latin typeface="Poppins"/>
              <a:ea typeface="Poppins"/>
              <a:cs typeface="Poppins"/>
              <a:sym typeface="Poppins"/>
            </a:endParaRPr>
          </a:p>
        </p:txBody>
      </p:sp>
      <p:cxnSp>
        <p:nvCxnSpPr>
          <p:cNvPr id="45" name="Google Shape;45;p38"/>
          <p:cNvCxnSpPr/>
          <p:nvPr/>
        </p:nvCxnSpPr>
        <p:spPr>
          <a:xfrm>
            <a:off x="685800" y="2988425"/>
            <a:ext cx="13874400" cy="0"/>
          </a:xfrm>
          <a:prstGeom prst="straightConnector1">
            <a:avLst/>
          </a:prstGeom>
          <a:noFill/>
          <a:ln w="9525" cap="flat" cmpd="sng">
            <a:solidFill>
              <a:srgbClr val="333333"/>
            </a:solidFill>
            <a:prstDash val="solid"/>
            <a:round/>
            <a:headEnd type="none" w="sm" len="sm"/>
            <a:tailEnd type="none" w="sm" len="sm"/>
          </a:ln>
        </p:spPr>
      </p:cxnSp>
      <p:sp>
        <p:nvSpPr>
          <p:cNvPr id="46" name="Google Shape;46;p38"/>
          <p:cNvSpPr txBox="1">
            <a:spLocks noGrp="1"/>
          </p:cNvSpPr>
          <p:nvPr>
            <p:ph type="title"/>
          </p:nvPr>
        </p:nvSpPr>
        <p:spPr>
          <a:xfrm>
            <a:off x="685800" y="2011680"/>
            <a:ext cx="13871400" cy="4974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rgbClr val="333333"/>
              </a:buClr>
              <a:buSzPts val="1800"/>
              <a:buNone/>
              <a:defRPr sz="5000">
                <a:solidFill>
                  <a:srgbClr val="333333"/>
                </a:solidFill>
              </a:defRPr>
            </a:lvl1pPr>
            <a:lvl2pPr lvl="1" algn="l">
              <a:lnSpc>
                <a:spcPct val="90000"/>
              </a:lnSpc>
              <a:spcBef>
                <a:spcPts val="0"/>
              </a:spcBef>
              <a:spcAft>
                <a:spcPts val="0"/>
              </a:spcAft>
              <a:buClr>
                <a:srgbClr val="000000"/>
              </a:buClr>
              <a:buSzPts val="2300"/>
              <a:buNone/>
              <a:defRPr/>
            </a:lvl2pPr>
            <a:lvl3pPr lvl="2" algn="l">
              <a:lnSpc>
                <a:spcPct val="90000"/>
              </a:lnSpc>
              <a:spcBef>
                <a:spcPts val="0"/>
              </a:spcBef>
              <a:spcAft>
                <a:spcPts val="0"/>
              </a:spcAft>
              <a:buClr>
                <a:srgbClr val="000000"/>
              </a:buClr>
              <a:buSzPts val="2300"/>
              <a:buNone/>
              <a:defRPr/>
            </a:lvl3pPr>
            <a:lvl4pPr lvl="3" algn="l">
              <a:lnSpc>
                <a:spcPct val="90000"/>
              </a:lnSpc>
              <a:spcBef>
                <a:spcPts val="0"/>
              </a:spcBef>
              <a:spcAft>
                <a:spcPts val="0"/>
              </a:spcAft>
              <a:buClr>
                <a:srgbClr val="000000"/>
              </a:buClr>
              <a:buSzPts val="2300"/>
              <a:buNone/>
              <a:defRPr/>
            </a:lvl4pPr>
            <a:lvl5pPr lvl="4" algn="l">
              <a:lnSpc>
                <a:spcPct val="90000"/>
              </a:lnSpc>
              <a:spcBef>
                <a:spcPts val="0"/>
              </a:spcBef>
              <a:spcAft>
                <a:spcPts val="0"/>
              </a:spcAft>
              <a:buClr>
                <a:srgbClr val="000000"/>
              </a:buClr>
              <a:buSzPts val="2300"/>
              <a:buNone/>
              <a:defRPr/>
            </a:lvl5pPr>
            <a:lvl6pPr lvl="5" algn="l">
              <a:lnSpc>
                <a:spcPct val="90000"/>
              </a:lnSpc>
              <a:spcBef>
                <a:spcPts val="0"/>
              </a:spcBef>
              <a:spcAft>
                <a:spcPts val="0"/>
              </a:spcAft>
              <a:buClr>
                <a:srgbClr val="000000"/>
              </a:buClr>
              <a:buSzPts val="2300"/>
              <a:buNone/>
              <a:defRPr/>
            </a:lvl6pPr>
            <a:lvl7pPr lvl="6" algn="l">
              <a:lnSpc>
                <a:spcPct val="90000"/>
              </a:lnSpc>
              <a:spcBef>
                <a:spcPts val="0"/>
              </a:spcBef>
              <a:spcAft>
                <a:spcPts val="0"/>
              </a:spcAft>
              <a:buClr>
                <a:srgbClr val="000000"/>
              </a:buClr>
              <a:buSzPts val="2300"/>
              <a:buNone/>
              <a:defRPr/>
            </a:lvl7pPr>
            <a:lvl8pPr lvl="7" algn="l">
              <a:lnSpc>
                <a:spcPct val="90000"/>
              </a:lnSpc>
              <a:spcBef>
                <a:spcPts val="0"/>
              </a:spcBef>
              <a:spcAft>
                <a:spcPts val="0"/>
              </a:spcAft>
              <a:buClr>
                <a:srgbClr val="000000"/>
              </a:buClr>
              <a:buSzPts val="2300"/>
              <a:buNone/>
              <a:defRPr/>
            </a:lvl8pPr>
            <a:lvl9pPr lvl="8" algn="l">
              <a:lnSpc>
                <a:spcPct val="90000"/>
              </a:lnSpc>
              <a:spcBef>
                <a:spcPts val="0"/>
              </a:spcBef>
              <a:spcAft>
                <a:spcPts val="0"/>
              </a:spcAft>
              <a:buClr>
                <a:srgbClr val="000000"/>
              </a:buClr>
              <a:buSzPts val="2300"/>
              <a:buNone/>
              <a:defRPr/>
            </a:lvl9pPr>
          </a:lstStyle>
          <a:p>
            <a:endParaRPr/>
          </a:p>
        </p:txBody>
      </p:sp>
      <p:sp>
        <p:nvSpPr>
          <p:cNvPr id="47" name="Google Shape;47;p38"/>
          <p:cNvSpPr>
            <a:spLocks noGrp="1"/>
          </p:cNvSpPr>
          <p:nvPr>
            <p:ph type="pic" idx="2"/>
          </p:nvPr>
        </p:nvSpPr>
        <p:spPr>
          <a:xfrm>
            <a:off x="7854700" y="3474725"/>
            <a:ext cx="6709500" cy="44166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1047750" y="456407"/>
            <a:ext cx="13144500" cy="1656900"/>
          </a:xfrm>
          <a:prstGeom prst="rect">
            <a:avLst/>
          </a:prstGeom>
          <a:noFill/>
          <a:ln>
            <a:noFill/>
          </a:ln>
        </p:spPr>
        <p:txBody>
          <a:bodyPr spcFirstLastPara="1" wrap="square" lIns="57125" tIns="57125" rIns="57125" bIns="57125" anchor="ctr" anchorCtr="0">
            <a:normAutofit/>
          </a:bodyPr>
          <a:lstStyle>
            <a:lvl1pPr marR="0" lvl="0" algn="l" rtl="0">
              <a:lnSpc>
                <a:spcPct val="90000"/>
              </a:lnSpc>
              <a:spcBef>
                <a:spcPts val="0"/>
              </a:spcBef>
              <a:spcAft>
                <a:spcPts val="0"/>
              </a:spcAft>
              <a:buClr>
                <a:srgbClr val="000000"/>
              </a:buClr>
              <a:buSzPts val="5500"/>
              <a:buFont typeface="Poppins"/>
              <a:buNone/>
              <a:defRPr sz="5500" b="1" i="0" u="none" strike="noStrike" cap="none">
                <a:solidFill>
                  <a:srgbClr val="000000"/>
                </a:solidFill>
                <a:latin typeface="Poppins"/>
                <a:ea typeface="Poppins"/>
                <a:cs typeface="Poppins"/>
                <a:sym typeface="Poppins"/>
              </a:defRPr>
            </a:lvl1pPr>
            <a:lvl2pPr marR="0" lvl="1"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9pPr>
          </a:lstStyle>
          <a:p>
            <a:endParaRPr/>
          </a:p>
        </p:txBody>
      </p:sp>
      <p:sp>
        <p:nvSpPr>
          <p:cNvPr id="7" name="Google Shape;7;p29"/>
          <p:cNvSpPr txBox="1">
            <a:spLocks noGrp="1"/>
          </p:cNvSpPr>
          <p:nvPr>
            <p:ph type="body" idx="1"/>
          </p:nvPr>
        </p:nvSpPr>
        <p:spPr>
          <a:xfrm>
            <a:off x="1047750" y="2282032"/>
            <a:ext cx="13144500" cy="5439000"/>
          </a:xfrm>
          <a:prstGeom prst="rect">
            <a:avLst/>
          </a:prstGeom>
          <a:noFill/>
          <a:ln>
            <a:noFill/>
          </a:ln>
        </p:spPr>
        <p:txBody>
          <a:bodyPr spcFirstLastPara="1" wrap="square" lIns="57125" tIns="57125" rIns="57125" bIns="57125" anchor="t" anchorCtr="0">
            <a:normAutofit/>
          </a:bodyPr>
          <a:lstStyle>
            <a:lvl1pPr marL="457200" marR="0" lvl="0" indent="-450850" algn="l" rtl="0">
              <a:lnSpc>
                <a:spcPct val="90000"/>
              </a:lnSpc>
              <a:spcBef>
                <a:spcPts val="1300"/>
              </a:spcBef>
              <a:spcAft>
                <a:spcPts val="0"/>
              </a:spcAft>
              <a:buClr>
                <a:srgbClr val="000000"/>
              </a:buClr>
              <a:buSzPts val="3500"/>
              <a:buFont typeface="Poppins Medium"/>
              <a:buChar char="•"/>
              <a:defRPr sz="3500" b="0" i="0" u="none" strike="noStrike" cap="none">
                <a:solidFill>
                  <a:srgbClr val="000000"/>
                </a:solidFill>
                <a:latin typeface="Poppins Medium"/>
                <a:ea typeface="Poppins Medium"/>
                <a:cs typeface="Poppins Medium"/>
                <a:sym typeface="Poppins Medium"/>
              </a:defRPr>
            </a:lvl1pPr>
            <a:lvl2pPr marL="914400" marR="0" lvl="1" indent="-450850" algn="l" rtl="0">
              <a:lnSpc>
                <a:spcPct val="90000"/>
              </a:lnSpc>
              <a:spcBef>
                <a:spcPts val="1300"/>
              </a:spcBef>
              <a:spcAft>
                <a:spcPts val="0"/>
              </a:spcAft>
              <a:buClr>
                <a:srgbClr val="000000"/>
              </a:buClr>
              <a:buSzPts val="3500"/>
              <a:buFont typeface="Poppins Medium"/>
              <a:buChar char="•"/>
              <a:defRPr sz="3500" b="0" i="0" u="none" strike="noStrike" cap="none">
                <a:solidFill>
                  <a:srgbClr val="000000"/>
                </a:solidFill>
                <a:latin typeface="Poppins Medium"/>
                <a:ea typeface="Poppins Medium"/>
                <a:cs typeface="Poppins Medium"/>
                <a:sym typeface="Poppins Medium"/>
              </a:defRPr>
            </a:lvl2pPr>
            <a:lvl3pPr marL="1371600" marR="0" lvl="2" indent="-450850" algn="l" rtl="0">
              <a:lnSpc>
                <a:spcPct val="90000"/>
              </a:lnSpc>
              <a:spcBef>
                <a:spcPts val="1300"/>
              </a:spcBef>
              <a:spcAft>
                <a:spcPts val="0"/>
              </a:spcAft>
              <a:buClr>
                <a:srgbClr val="000000"/>
              </a:buClr>
              <a:buSzPts val="3500"/>
              <a:buFont typeface="Poppins Medium"/>
              <a:buChar char="•"/>
              <a:defRPr sz="3500" b="0" i="0" u="none" strike="noStrike" cap="none">
                <a:solidFill>
                  <a:srgbClr val="000000"/>
                </a:solidFill>
                <a:latin typeface="Poppins Medium"/>
                <a:ea typeface="Poppins Medium"/>
                <a:cs typeface="Poppins Medium"/>
                <a:sym typeface="Poppins Medium"/>
              </a:defRPr>
            </a:lvl3pPr>
            <a:lvl4pPr marL="1828800" marR="0" lvl="3" indent="-450850" algn="l" rtl="0">
              <a:lnSpc>
                <a:spcPct val="90000"/>
              </a:lnSpc>
              <a:spcBef>
                <a:spcPts val="1300"/>
              </a:spcBef>
              <a:spcAft>
                <a:spcPts val="0"/>
              </a:spcAft>
              <a:buClr>
                <a:srgbClr val="000000"/>
              </a:buClr>
              <a:buSzPts val="3500"/>
              <a:buFont typeface="Poppins Medium"/>
              <a:buChar char="•"/>
              <a:defRPr sz="3500" b="0" i="0" u="none" strike="noStrike" cap="none">
                <a:solidFill>
                  <a:srgbClr val="000000"/>
                </a:solidFill>
                <a:latin typeface="Poppins Medium"/>
                <a:ea typeface="Poppins Medium"/>
                <a:cs typeface="Poppins Medium"/>
                <a:sym typeface="Poppins Medium"/>
              </a:defRPr>
            </a:lvl4pPr>
            <a:lvl5pPr marL="2286000" marR="0" lvl="4" indent="-450850" algn="l" rtl="0">
              <a:lnSpc>
                <a:spcPct val="90000"/>
              </a:lnSpc>
              <a:spcBef>
                <a:spcPts val="1300"/>
              </a:spcBef>
              <a:spcAft>
                <a:spcPts val="0"/>
              </a:spcAft>
              <a:buClr>
                <a:srgbClr val="000000"/>
              </a:buClr>
              <a:buSzPts val="3500"/>
              <a:buFont typeface="Poppins Medium"/>
              <a:buChar char="•"/>
              <a:defRPr sz="3500" b="0" i="0" u="none" strike="noStrike" cap="none">
                <a:solidFill>
                  <a:srgbClr val="000000"/>
                </a:solidFill>
                <a:latin typeface="Poppins Medium"/>
                <a:ea typeface="Poppins Medium"/>
                <a:cs typeface="Poppins Medium"/>
                <a:sym typeface="Poppins Medium"/>
              </a:defRPr>
            </a:lvl5pPr>
            <a:lvl6pPr marL="2743200" marR="0" lvl="5" indent="-450850" algn="l" rtl="0">
              <a:lnSpc>
                <a:spcPct val="90000"/>
              </a:lnSpc>
              <a:spcBef>
                <a:spcPts val="1300"/>
              </a:spcBef>
              <a:spcAft>
                <a:spcPts val="0"/>
              </a:spcAft>
              <a:buClr>
                <a:srgbClr val="000000"/>
              </a:buClr>
              <a:buSzPts val="3500"/>
              <a:buFont typeface="Poppins Medium"/>
              <a:buChar char="•"/>
              <a:defRPr sz="3500" b="0" i="0" u="none" strike="noStrike" cap="none">
                <a:solidFill>
                  <a:srgbClr val="000000"/>
                </a:solidFill>
                <a:latin typeface="Poppins Medium"/>
                <a:ea typeface="Poppins Medium"/>
                <a:cs typeface="Poppins Medium"/>
                <a:sym typeface="Poppins Medium"/>
              </a:defRPr>
            </a:lvl6pPr>
            <a:lvl7pPr marL="3200400" marR="0" lvl="6" indent="-450850" algn="l" rtl="0">
              <a:lnSpc>
                <a:spcPct val="90000"/>
              </a:lnSpc>
              <a:spcBef>
                <a:spcPts val="1300"/>
              </a:spcBef>
              <a:spcAft>
                <a:spcPts val="0"/>
              </a:spcAft>
              <a:buClr>
                <a:srgbClr val="000000"/>
              </a:buClr>
              <a:buSzPts val="3500"/>
              <a:buFont typeface="Poppins Medium"/>
              <a:buChar char="•"/>
              <a:defRPr sz="3500" b="0" i="0" u="none" strike="noStrike" cap="none">
                <a:solidFill>
                  <a:srgbClr val="000000"/>
                </a:solidFill>
                <a:latin typeface="Poppins Medium"/>
                <a:ea typeface="Poppins Medium"/>
                <a:cs typeface="Poppins Medium"/>
                <a:sym typeface="Poppins Medium"/>
              </a:defRPr>
            </a:lvl7pPr>
            <a:lvl8pPr marL="3657600" marR="0" lvl="7" indent="-450850" algn="l" rtl="0">
              <a:lnSpc>
                <a:spcPct val="90000"/>
              </a:lnSpc>
              <a:spcBef>
                <a:spcPts val="1300"/>
              </a:spcBef>
              <a:spcAft>
                <a:spcPts val="0"/>
              </a:spcAft>
              <a:buClr>
                <a:srgbClr val="000000"/>
              </a:buClr>
              <a:buSzPts val="3500"/>
              <a:buFont typeface="Poppins Medium"/>
              <a:buChar char="•"/>
              <a:defRPr sz="3500" b="0" i="0" u="none" strike="noStrike" cap="none">
                <a:solidFill>
                  <a:srgbClr val="000000"/>
                </a:solidFill>
                <a:latin typeface="Poppins Medium"/>
                <a:ea typeface="Poppins Medium"/>
                <a:cs typeface="Poppins Medium"/>
                <a:sym typeface="Poppins Medium"/>
              </a:defRPr>
            </a:lvl8pPr>
            <a:lvl9pPr marL="4114800" marR="0" lvl="8" indent="-450850" algn="l" rtl="0">
              <a:lnSpc>
                <a:spcPct val="90000"/>
              </a:lnSpc>
              <a:spcBef>
                <a:spcPts val="1300"/>
              </a:spcBef>
              <a:spcAft>
                <a:spcPts val="0"/>
              </a:spcAft>
              <a:buClr>
                <a:srgbClr val="000000"/>
              </a:buClr>
              <a:buSzPts val="3500"/>
              <a:buFont typeface="Poppins Medium"/>
              <a:buChar char="•"/>
              <a:defRPr sz="3500" b="0" i="0" u="none" strike="noStrike" cap="none">
                <a:solidFill>
                  <a:srgbClr val="000000"/>
                </a:solidFill>
                <a:latin typeface="Poppins Medium"/>
                <a:ea typeface="Poppins Medium"/>
                <a:cs typeface="Poppins Medium"/>
                <a:sym typeface="Poppins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804">
          <p15:clr>
            <a:srgbClr val="E46962"/>
          </p15:clr>
        </p15:guide>
        <p15:guide id="2" pos="4660">
          <p15:clr>
            <a:srgbClr val="E46962"/>
          </p15:clr>
        </p15:guide>
        <p15:guide id="3" pos="4948">
          <p15:clr>
            <a:srgbClr val="E46962"/>
          </p15:clr>
        </p15:guide>
        <p15:guide id="4" pos="432">
          <p15:clr>
            <a:srgbClr val="E46962"/>
          </p15:clr>
        </p15:guide>
        <p15:guide id="5" pos="9170">
          <p15:clr>
            <a:srgbClr val="E46962"/>
          </p15:clr>
        </p15:guide>
        <p15:guide id="6" pos="2400">
          <p15:clr>
            <a:srgbClr val="E46962"/>
          </p15:clr>
        </p15:guide>
        <p15:guide id="7" pos="2688">
          <p15:clr>
            <a:srgbClr val="E46962"/>
          </p15:clr>
        </p15:guide>
        <p15:guide id="8" pos="6918">
          <p15:clr>
            <a:srgbClr val="E46962"/>
          </p15:clr>
        </p15:guide>
        <p15:guide id="9" pos="7206">
          <p15:clr>
            <a:srgbClr val="E46962"/>
          </p15:clr>
        </p15:guide>
        <p15:guide id="10" orient="horz" pos="432">
          <p15:clr>
            <a:srgbClr val="E46962"/>
          </p15:clr>
        </p15:guide>
        <p15:guide id="11" orient="horz" pos="4971">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FAwpFCnAgh4"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https://www.flamingorampant.com/books/47000-beads-by-koja-and-angel-adeyoha-illustrated-by-holly-mcgillis" TargetMode="External"/><Relationship Id="rId7" Type="http://schemas.openxmlformats.org/officeDocument/2006/relationships/hyperlink" Target="https://www.portageandmainpress.com/Books/W/We-Are-the-Medicine"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www.portageandmainpress.com/Books/F/From-the-Roots-Up" TargetMode="External"/><Relationship Id="rId11" Type="http://schemas.openxmlformats.org/officeDocument/2006/relationships/image" Target="../media/image17.jpg"/><Relationship Id="rId5" Type="http://schemas.openxmlformats.org/officeDocument/2006/relationships/hyperlink" Target="https://www.portageandmainpress.com/Books/S/Surviving-the-City" TargetMode="External"/><Relationship Id="rId10" Type="http://schemas.openxmlformats.org/officeDocument/2006/relationships/image" Target="../media/image16.jpg"/><Relationship Id="rId4" Type="http://schemas.openxmlformats.org/officeDocument/2006/relationships/hyperlink" Target="https://www.annickpress.com/Books/F/Fire-Song" TargetMode="External"/><Relationship Id="rId9" Type="http://schemas.openxmlformats.org/officeDocument/2006/relationships/image" Target="../media/image15.jpg"/></Relationships>
</file>

<file path=ppt/slides/_rels/slide29.xml.rels><?xml version="1.0" encoding="UTF-8" standalone="yes"?>
<Relationships xmlns="http://schemas.openxmlformats.org/package/2006/relationships"><Relationship Id="rId8" Type="http://schemas.openxmlformats.org/officeDocument/2006/relationships/hyperlink" Target="https://www.youtube.com/watch?v=A4lBibGzUnE" TargetMode="External"/><Relationship Id="rId3" Type="http://schemas.openxmlformats.org/officeDocument/2006/relationships/hyperlink" Target="https://www.youtube.com/watch?v=LLmrBGrUy-w&amp;list=PL9Yd9eNA2MOF1ni7RCepqqEuab2TBtoYW" TargetMode="External"/><Relationship Id="rId7" Type="http://schemas.openxmlformats.org/officeDocument/2006/relationships/hyperlink" Target="https://www.youtube.com/watch?v=Xra5Z2ajI4M"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s://www.youtube.com/watch?v=q1HmhkGoFfc" TargetMode="External"/><Relationship Id="rId5" Type="http://schemas.openxmlformats.org/officeDocument/2006/relationships/hyperlink" Target="https://www.youtube.com/watch?v=Eu4xNUq2hGE" TargetMode="External"/><Relationship Id="rId4" Type="http://schemas.openxmlformats.org/officeDocument/2006/relationships/hyperlink" Target="https://www.youtube.com/watch?v=mfjHgG7IPCI" TargetMode="External"/><Relationship Id="rId9"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search?q=geo+neptune+two+spirit+youtube&amp;rlz=1C5CHFA_enCA1071CA1071&amp;oq=geo+neptune+two+spirit+youtube&amp;gs_lcrp=EgZjaHJvbWUyBggAEEUYOTIHCAEQIRigATIHCAIQIRiPAjIHCAMQIRiPAtIBCDM4NjVqMGo3qAIAsAIA&amp;sourceid=chrome&amp;ie=UTF-8#fpstate=ive&amp;vld=cid:471d359c,vid:A4lBibGzUnE,st: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p:nvPr/>
        </p:nvSpPr>
        <p:spPr>
          <a:xfrm>
            <a:off x="708005" y="7671816"/>
            <a:ext cx="4110000" cy="261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1700" b="1" i="0" u="none" strike="noStrike" cap="none">
                <a:solidFill>
                  <a:srgbClr val="4054E1"/>
                </a:solidFill>
                <a:latin typeface="Poppins"/>
                <a:ea typeface="Poppins"/>
                <a:cs typeface="Poppins"/>
                <a:sym typeface="Poppins"/>
              </a:rPr>
              <a:t>SOGIeducation.org</a:t>
            </a:r>
            <a:endParaRPr sz="1700" b="1" i="0" u="none" strike="noStrike" cap="none">
              <a:solidFill>
                <a:srgbClr val="4054E1"/>
              </a:solidFill>
              <a:latin typeface="Poppins"/>
              <a:ea typeface="Poppins"/>
              <a:cs typeface="Poppins"/>
              <a:sym typeface="Poppins"/>
            </a:endParaRPr>
          </a:p>
        </p:txBody>
      </p:sp>
      <p:sp>
        <p:nvSpPr>
          <p:cNvPr id="54" name="Google Shape;54;p1"/>
          <p:cNvSpPr txBox="1"/>
          <p:nvPr/>
        </p:nvSpPr>
        <p:spPr>
          <a:xfrm>
            <a:off x="708000" y="6291175"/>
            <a:ext cx="6798600" cy="1169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D966"/>
              </a:buClr>
              <a:buSzPts val="4500"/>
              <a:buFont typeface="Century Gothic"/>
              <a:buNone/>
            </a:pPr>
            <a:r>
              <a:rPr lang="en-US" sz="2300" b="0" i="0" u="none" strike="noStrike" cap="none">
                <a:solidFill>
                  <a:srgbClr val="333333"/>
                </a:solidFill>
                <a:latin typeface="Poppins"/>
                <a:ea typeface="Poppins"/>
                <a:cs typeface="Poppins"/>
                <a:sym typeface="Poppins"/>
              </a:rPr>
              <a:t>Learning Module</a:t>
            </a:r>
            <a:endParaRPr sz="2300" b="0" i="0" u="none" strike="noStrike" cap="none">
              <a:solidFill>
                <a:srgbClr val="333333"/>
              </a:solidFill>
              <a:latin typeface="Poppins"/>
              <a:ea typeface="Poppins"/>
              <a:cs typeface="Poppins"/>
              <a:sym typeface="Poppins"/>
            </a:endParaRPr>
          </a:p>
          <a:p>
            <a:pPr marL="0" marR="0" lvl="0" indent="0" algn="l" rtl="0">
              <a:lnSpc>
                <a:spcPct val="100000"/>
              </a:lnSpc>
              <a:spcBef>
                <a:spcPts val="0"/>
              </a:spcBef>
              <a:spcAft>
                <a:spcPts val="0"/>
              </a:spcAft>
              <a:buClr>
                <a:srgbClr val="FFD966"/>
              </a:buClr>
              <a:buSzPts val="4500"/>
              <a:buFont typeface="Century Gothic"/>
              <a:buNone/>
            </a:pPr>
            <a:r>
              <a:rPr lang="en-US" sz="5300" b="1" i="0" u="none" strike="noStrike" cap="none">
                <a:solidFill>
                  <a:srgbClr val="333333"/>
                </a:solidFill>
                <a:latin typeface="Poppins"/>
                <a:ea typeface="Poppins"/>
                <a:cs typeface="Poppins"/>
                <a:sym typeface="Poppins"/>
              </a:rPr>
              <a:t>SOGI + Indigeneity</a:t>
            </a:r>
            <a:endParaRPr sz="3500" b="0" i="0" u="none" strike="noStrike" cap="none">
              <a:solidFill>
                <a:srgbClr val="333333"/>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f0e7a63beb_0_7"/>
          <p:cNvSpPr txBox="1"/>
          <p:nvPr/>
        </p:nvSpPr>
        <p:spPr>
          <a:xfrm>
            <a:off x="2224768" y="2918733"/>
            <a:ext cx="115500" cy="808200"/>
          </a:xfrm>
          <a:prstGeom prst="rect">
            <a:avLst/>
          </a:prstGeom>
          <a:noFill/>
          <a:ln>
            <a:noFill/>
          </a:ln>
        </p:spPr>
        <p:txBody>
          <a:bodyPr spcFirstLastPara="1" wrap="square" lIns="57125" tIns="57125" rIns="57125" bIns="57125" anchor="t" anchorCtr="0">
            <a:spAutoFit/>
          </a:bodyPr>
          <a:lstStyle/>
          <a:p>
            <a:pPr marL="0" marR="0" lvl="0" indent="0" algn="l" rtl="0">
              <a:lnSpc>
                <a:spcPct val="100000"/>
              </a:lnSpc>
              <a:spcBef>
                <a:spcPts val="0"/>
              </a:spcBef>
              <a:spcAft>
                <a:spcPts val="0"/>
              </a:spcAft>
              <a:buClr>
                <a:srgbClr val="404040"/>
              </a:buClr>
              <a:buSzPts val="4500"/>
              <a:buFont typeface="Arial"/>
              <a:buNone/>
            </a:pPr>
            <a:endParaRPr sz="4500" b="0" i="0" u="none" strike="noStrike" cap="none">
              <a:solidFill>
                <a:srgbClr val="404040"/>
              </a:solidFill>
              <a:latin typeface="Arial"/>
              <a:ea typeface="Arial"/>
              <a:cs typeface="Arial"/>
              <a:sym typeface="Arial"/>
            </a:endParaRPr>
          </a:p>
        </p:txBody>
      </p:sp>
      <p:sp>
        <p:nvSpPr>
          <p:cNvPr id="157" name="Google Shape;157;g2f0e7a63beb_0_7"/>
          <p:cNvSpPr txBox="1">
            <a:spLocks noGrp="1"/>
          </p:cNvSpPr>
          <p:nvPr>
            <p:ph type="title"/>
          </p:nvPr>
        </p:nvSpPr>
        <p:spPr>
          <a:xfrm>
            <a:off x="685800" y="201168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Key Terms</a:t>
            </a:r>
            <a:endParaRPr/>
          </a:p>
        </p:txBody>
      </p:sp>
      <p:sp>
        <p:nvSpPr>
          <p:cNvPr id="158" name="Google Shape;158;g2f0e7a63beb_0_7"/>
          <p:cNvSpPr txBox="1"/>
          <p:nvPr/>
        </p:nvSpPr>
        <p:spPr>
          <a:xfrm>
            <a:off x="4267950" y="3474720"/>
            <a:ext cx="10289400" cy="2616600"/>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Font typeface="Arial"/>
              <a:buNone/>
            </a:pPr>
            <a:r>
              <a:rPr lang="en-US" sz="2000">
                <a:solidFill>
                  <a:srgbClr val="333333"/>
                </a:solidFill>
                <a:latin typeface="Poppins"/>
                <a:ea typeface="Poppins"/>
                <a:cs typeface="Poppins"/>
                <a:sym typeface="Poppins"/>
              </a:rPr>
              <a:t>Someone who is fluid — also called gender fluid — is a person whose gender identity (the gender they identify with most) is not fixed. It can change over time or from day-to-day. Fluid is a form of gender identity or gender expression, rather than a sexual orientation.</a:t>
            </a:r>
            <a:endParaRPr sz="2000">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endParaRPr sz="2000">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r>
              <a:rPr lang="en-US" sz="2000">
                <a:solidFill>
                  <a:srgbClr val="333333"/>
                </a:solidFill>
                <a:latin typeface="Poppins"/>
                <a:ea typeface="Poppins"/>
                <a:cs typeface="Poppins"/>
                <a:sym typeface="Poppins"/>
              </a:rPr>
              <a:t>Note: This term is often conflated with Two-Spirit and Indigiqueer when in fact, the three are separate ways to identify a gender expression.</a:t>
            </a:r>
            <a:endParaRPr sz="2000">
              <a:solidFill>
                <a:srgbClr val="333333"/>
              </a:solidFill>
              <a:latin typeface="Poppins"/>
              <a:ea typeface="Poppins"/>
              <a:cs typeface="Poppins"/>
              <a:sym typeface="Poppins"/>
            </a:endParaRPr>
          </a:p>
        </p:txBody>
      </p:sp>
      <p:sp>
        <p:nvSpPr>
          <p:cNvPr id="159" name="Google Shape;159;g2f0e7a63beb_0_7"/>
          <p:cNvSpPr txBox="1"/>
          <p:nvPr/>
        </p:nvSpPr>
        <p:spPr>
          <a:xfrm>
            <a:off x="685800" y="3474720"/>
            <a:ext cx="3124800" cy="4617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1500"/>
              <a:buFont typeface="Arial"/>
              <a:buNone/>
            </a:pPr>
            <a:r>
              <a:rPr lang="en-US" sz="3000" b="1">
                <a:solidFill>
                  <a:srgbClr val="4054E1"/>
                </a:solidFill>
                <a:latin typeface="Poppins"/>
                <a:ea typeface="Poppins"/>
                <a:cs typeface="Poppins"/>
                <a:sym typeface="Poppins"/>
              </a:rPr>
              <a:t>Gender Fluid</a:t>
            </a:r>
            <a:endParaRPr sz="3500" b="1" i="0" u="none" strike="noStrike" cap="none">
              <a:solidFill>
                <a:srgbClr val="4054E1"/>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f0e7a63beb_0_16"/>
          <p:cNvSpPr txBox="1"/>
          <p:nvPr/>
        </p:nvSpPr>
        <p:spPr>
          <a:xfrm>
            <a:off x="2224768" y="2918733"/>
            <a:ext cx="115500" cy="808200"/>
          </a:xfrm>
          <a:prstGeom prst="rect">
            <a:avLst/>
          </a:prstGeom>
          <a:noFill/>
          <a:ln>
            <a:noFill/>
          </a:ln>
        </p:spPr>
        <p:txBody>
          <a:bodyPr spcFirstLastPara="1" wrap="square" lIns="57125" tIns="57125" rIns="57125" bIns="57125" anchor="t" anchorCtr="0">
            <a:spAutoFit/>
          </a:bodyPr>
          <a:lstStyle/>
          <a:p>
            <a:pPr marL="0" marR="0" lvl="0" indent="0" algn="l" rtl="0">
              <a:lnSpc>
                <a:spcPct val="100000"/>
              </a:lnSpc>
              <a:spcBef>
                <a:spcPts val="0"/>
              </a:spcBef>
              <a:spcAft>
                <a:spcPts val="0"/>
              </a:spcAft>
              <a:buClr>
                <a:srgbClr val="404040"/>
              </a:buClr>
              <a:buSzPts val="4500"/>
              <a:buFont typeface="Arial"/>
              <a:buNone/>
            </a:pPr>
            <a:endParaRPr sz="4500" b="0" i="0" u="none" strike="noStrike" cap="none">
              <a:solidFill>
                <a:srgbClr val="404040"/>
              </a:solidFill>
              <a:latin typeface="Arial"/>
              <a:ea typeface="Arial"/>
              <a:cs typeface="Arial"/>
              <a:sym typeface="Arial"/>
            </a:endParaRPr>
          </a:p>
        </p:txBody>
      </p:sp>
      <p:sp>
        <p:nvSpPr>
          <p:cNvPr id="165" name="Google Shape;165;g2f0e7a63beb_0_16"/>
          <p:cNvSpPr txBox="1">
            <a:spLocks noGrp="1"/>
          </p:cNvSpPr>
          <p:nvPr>
            <p:ph type="title"/>
          </p:nvPr>
        </p:nvSpPr>
        <p:spPr>
          <a:xfrm>
            <a:off x="685800" y="201168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Key Terms</a:t>
            </a:r>
            <a:endParaRPr/>
          </a:p>
        </p:txBody>
      </p:sp>
      <p:sp>
        <p:nvSpPr>
          <p:cNvPr id="166" name="Google Shape;166;g2f0e7a63beb_0_16"/>
          <p:cNvSpPr txBox="1"/>
          <p:nvPr/>
        </p:nvSpPr>
        <p:spPr>
          <a:xfrm>
            <a:off x="4267950" y="3474720"/>
            <a:ext cx="10289400" cy="1462200"/>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1500"/>
              <a:buFont typeface="Arial"/>
              <a:buNone/>
            </a:pPr>
            <a:r>
              <a:rPr lang="en-US" sz="2000">
                <a:solidFill>
                  <a:srgbClr val="333333"/>
                </a:solidFill>
                <a:latin typeface="Poppins"/>
                <a:ea typeface="Poppins"/>
                <a:cs typeface="Poppins"/>
                <a:sym typeface="Poppins"/>
              </a:rPr>
              <a:t>In Lakota, the word Winkte means “to be as a woman”.</a:t>
            </a:r>
            <a:endParaRPr sz="2000" i="1">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SzPts val="1500"/>
              <a:buFont typeface="Arial"/>
              <a:buNone/>
            </a:pPr>
            <a:endParaRPr sz="2000">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r>
              <a:rPr lang="en-US" sz="2000">
                <a:solidFill>
                  <a:srgbClr val="333333"/>
                </a:solidFill>
                <a:latin typeface="Poppins"/>
                <a:ea typeface="Poppins"/>
                <a:cs typeface="Poppins"/>
                <a:sym typeface="Poppins"/>
              </a:rPr>
              <a:t>Note: Winkte is a term that encompasses many different gender expressions in the Lakota language.</a:t>
            </a:r>
            <a:endParaRPr sz="2000">
              <a:solidFill>
                <a:srgbClr val="333333"/>
              </a:solidFill>
              <a:latin typeface="Poppins"/>
              <a:ea typeface="Poppins"/>
              <a:cs typeface="Poppins"/>
              <a:sym typeface="Poppins"/>
            </a:endParaRPr>
          </a:p>
        </p:txBody>
      </p:sp>
      <p:sp>
        <p:nvSpPr>
          <p:cNvPr id="167" name="Google Shape;167;g2f0e7a63beb_0_16"/>
          <p:cNvSpPr txBox="1"/>
          <p:nvPr/>
        </p:nvSpPr>
        <p:spPr>
          <a:xfrm>
            <a:off x="685800" y="3474720"/>
            <a:ext cx="3124800" cy="4617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1500"/>
              <a:buFont typeface="Arial"/>
              <a:buNone/>
            </a:pPr>
            <a:r>
              <a:rPr lang="en-US" sz="3000" b="1">
                <a:solidFill>
                  <a:srgbClr val="4054E1"/>
                </a:solidFill>
                <a:latin typeface="Poppins"/>
                <a:ea typeface="Poppins"/>
                <a:cs typeface="Poppins"/>
                <a:sym typeface="Poppins"/>
              </a:rPr>
              <a:t>Winkte</a:t>
            </a:r>
            <a:endParaRPr sz="3500" b="1" i="0" u="none" strike="noStrike" cap="none">
              <a:solidFill>
                <a:srgbClr val="4054E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f0e7a63beb_0_23"/>
          <p:cNvSpPr txBox="1"/>
          <p:nvPr/>
        </p:nvSpPr>
        <p:spPr>
          <a:xfrm>
            <a:off x="2224768" y="2918733"/>
            <a:ext cx="115500" cy="808200"/>
          </a:xfrm>
          <a:prstGeom prst="rect">
            <a:avLst/>
          </a:prstGeom>
          <a:noFill/>
          <a:ln>
            <a:noFill/>
          </a:ln>
        </p:spPr>
        <p:txBody>
          <a:bodyPr spcFirstLastPara="1" wrap="square" lIns="57125" tIns="57125" rIns="57125" bIns="57125" anchor="t" anchorCtr="0">
            <a:spAutoFit/>
          </a:bodyPr>
          <a:lstStyle/>
          <a:p>
            <a:pPr marL="0" marR="0" lvl="0" indent="0" algn="l" rtl="0">
              <a:lnSpc>
                <a:spcPct val="100000"/>
              </a:lnSpc>
              <a:spcBef>
                <a:spcPts val="0"/>
              </a:spcBef>
              <a:spcAft>
                <a:spcPts val="0"/>
              </a:spcAft>
              <a:buClr>
                <a:srgbClr val="404040"/>
              </a:buClr>
              <a:buSzPts val="4500"/>
              <a:buFont typeface="Arial"/>
              <a:buNone/>
            </a:pPr>
            <a:endParaRPr sz="4500" b="0" i="0" u="none" strike="noStrike" cap="none">
              <a:solidFill>
                <a:srgbClr val="404040"/>
              </a:solidFill>
              <a:latin typeface="Arial"/>
              <a:ea typeface="Arial"/>
              <a:cs typeface="Arial"/>
              <a:sym typeface="Arial"/>
            </a:endParaRPr>
          </a:p>
        </p:txBody>
      </p:sp>
      <p:sp>
        <p:nvSpPr>
          <p:cNvPr id="173" name="Google Shape;173;g2f0e7a63beb_0_23"/>
          <p:cNvSpPr txBox="1">
            <a:spLocks noGrp="1"/>
          </p:cNvSpPr>
          <p:nvPr>
            <p:ph type="title"/>
          </p:nvPr>
        </p:nvSpPr>
        <p:spPr>
          <a:xfrm>
            <a:off x="685800" y="201168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Key Terms</a:t>
            </a:r>
            <a:endParaRPr/>
          </a:p>
        </p:txBody>
      </p:sp>
      <p:sp>
        <p:nvSpPr>
          <p:cNvPr id="174" name="Google Shape;174;g2f0e7a63beb_0_23"/>
          <p:cNvSpPr txBox="1"/>
          <p:nvPr/>
        </p:nvSpPr>
        <p:spPr>
          <a:xfrm>
            <a:off x="4267950" y="3474720"/>
            <a:ext cx="10289400" cy="2616600"/>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Font typeface="Arial"/>
              <a:buNone/>
            </a:pPr>
            <a:r>
              <a:rPr lang="en-US" sz="2000">
                <a:solidFill>
                  <a:srgbClr val="333333"/>
                </a:solidFill>
                <a:latin typeface="Poppins"/>
                <a:ea typeface="Poppins"/>
                <a:cs typeface="Poppins"/>
                <a:sym typeface="Poppins"/>
              </a:rPr>
              <a:t>In Dine, the word Nàdleehé means “those who transform”. Some Dine Two-Spirits and Indigiqueers are gifted with having either “feminine feminine”, “masculine masculine”, “masculine feminine”, and other variants of diverse gender expressions. </a:t>
            </a:r>
            <a:endParaRPr sz="2000" i="1">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SzPts val="1500"/>
              <a:buFont typeface="Arial"/>
              <a:buNone/>
            </a:pPr>
            <a:endParaRPr sz="2000">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r>
              <a:rPr lang="en-US" sz="2000">
                <a:solidFill>
                  <a:srgbClr val="333333"/>
                </a:solidFill>
                <a:latin typeface="Poppins"/>
                <a:ea typeface="Poppins"/>
                <a:cs typeface="Poppins"/>
                <a:sym typeface="Poppins"/>
              </a:rPr>
              <a:t>Note: Nàdleehé is a term that encompasses many different gender expressions in the Dine language.</a:t>
            </a:r>
            <a:endParaRPr sz="2000">
              <a:solidFill>
                <a:srgbClr val="333333"/>
              </a:solidFill>
              <a:latin typeface="Poppins"/>
              <a:ea typeface="Poppins"/>
              <a:cs typeface="Poppins"/>
              <a:sym typeface="Poppins"/>
            </a:endParaRPr>
          </a:p>
        </p:txBody>
      </p:sp>
      <p:sp>
        <p:nvSpPr>
          <p:cNvPr id="175" name="Google Shape;175;g2f0e7a63beb_0_23"/>
          <p:cNvSpPr txBox="1"/>
          <p:nvPr/>
        </p:nvSpPr>
        <p:spPr>
          <a:xfrm>
            <a:off x="685800" y="3474720"/>
            <a:ext cx="3124800" cy="461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rgbClr val="000000"/>
              </a:buClr>
              <a:buSzPts val="2300"/>
              <a:buFont typeface="Arial"/>
              <a:buNone/>
            </a:pPr>
            <a:r>
              <a:rPr lang="en-US" sz="3000" b="1">
                <a:solidFill>
                  <a:srgbClr val="4054E1"/>
                </a:solidFill>
                <a:latin typeface="Poppins"/>
                <a:ea typeface="Poppins"/>
                <a:cs typeface="Poppins"/>
                <a:sym typeface="Poppins"/>
              </a:rPr>
              <a:t>Nàdleehé</a:t>
            </a:r>
            <a:endParaRPr sz="3000" b="1" i="0" u="none" strike="noStrike" cap="none">
              <a:solidFill>
                <a:srgbClr val="4054E1"/>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f0e7a63beb_0_30"/>
          <p:cNvSpPr txBox="1"/>
          <p:nvPr/>
        </p:nvSpPr>
        <p:spPr>
          <a:xfrm>
            <a:off x="2224768" y="2918733"/>
            <a:ext cx="115500" cy="808200"/>
          </a:xfrm>
          <a:prstGeom prst="rect">
            <a:avLst/>
          </a:prstGeom>
          <a:noFill/>
          <a:ln>
            <a:noFill/>
          </a:ln>
        </p:spPr>
        <p:txBody>
          <a:bodyPr spcFirstLastPara="1" wrap="square" lIns="57125" tIns="57125" rIns="57125" bIns="57125" anchor="t" anchorCtr="0">
            <a:spAutoFit/>
          </a:bodyPr>
          <a:lstStyle/>
          <a:p>
            <a:pPr marL="0" marR="0" lvl="0" indent="0" algn="l" rtl="0">
              <a:lnSpc>
                <a:spcPct val="100000"/>
              </a:lnSpc>
              <a:spcBef>
                <a:spcPts val="0"/>
              </a:spcBef>
              <a:spcAft>
                <a:spcPts val="0"/>
              </a:spcAft>
              <a:buClr>
                <a:srgbClr val="404040"/>
              </a:buClr>
              <a:buSzPts val="4500"/>
              <a:buFont typeface="Arial"/>
              <a:buNone/>
            </a:pPr>
            <a:endParaRPr sz="4500" b="0" i="0" u="none" strike="noStrike" cap="none">
              <a:solidFill>
                <a:srgbClr val="404040"/>
              </a:solidFill>
              <a:latin typeface="Arial"/>
              <a:ea typeface="Arial"/>
              <a:cs typeface="Arial"/>
              <a:sym typeface="Arial"/>
            </a:endParaRPr>
          </a:p>
        </p:txBody>
      </p:sp>
      <p:sp>
        <p:nvSpPr>
          <p:cNvPr id="181" name="Google Shape;181;g2f0e7a63beb_0_30"/>
          <p:cNvSpPr txBox="1">
            <a:spLocks noGrp="1"/>
          </p:cNvSpPr>
          <p:nvPr>
            <p:ph type="title"/>
          </p:nvPr>
        </p:nvSpPr>
        <p:spPr>
          <a:xfrm>
            <a:off x="685800" y="201168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Key Terms</a:t>
            </a:r>
            <a:endParaRPr/>
          </a:p>
        </p:txBody>
      </p:sp>
      <p:sp>
        <p:nvSpPr>
          <p:cNvPr id="182" name="Google Shape;182;g2f0e7a63beb_0_30"/>
          <p:cNvSpPr txBox="1"/>
          <p:nvPr/>
        </p:nvSpPr>
        <p:spPr>
          <a:xfrm>
            <a:off x="4267950" y="3474720"/>
            <a:ext cx="10289400" cy="4155900"/>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Font typeface="Arial"/>
              <a:buNone/>
            </a:pPr>
            <a:r>
              <a:rPr lang="en-US" sz="2000">
                <a:solidFill>
                  <a:srgbClr val="333333"/>
                </a:solidFill>
                <a:latin typeface="Poppins"/>
                <a:ea typeface="Poppins"/>
                <a:cs typeface="Poppins"/>
                <a:sym typeface="Poppins"/>
              </a:rPr>
              <a:t>In French, the word berdache refers to a “kept boy”. This word is considered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to be derogatory towards Indigenous communities as it’s the word that French and British colonists used to refer to Two-Spirit and Indigiqueer people during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the colonization and settlement of the Americas. However, it is an important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term to note as it relates to the birth of the term Two-Spirit. In 1990 Dr. Myra Laramee and other Indigenous LGBTQIA+ people adopted the term Two-Spirit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in effort to establish self-determination over their gender diverse identities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and communities. </a:t>
            </a:r>
            <a:endParaRPr sz="2000">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endParaRPr sz="2000">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r>
              <a:rPr lang="en-US" sz="2000">
                <a:solidFill>
                  <a:srgbClr val="333333"/>
                </a:solidFill>
                <a:latin typeface="Poppins"/>
                <a:ea typeface="Poppins"/>
                <a:cs typeface="Poppins"/>
                <a:sym typeface="Poppins"/>
              </a:rPr>
              <a:t>Note: Since Two-Spirit's inception, Berdache is now referenced in modern academia as a trait of settler-colonialism. </a:t>
            </a:r>
            <a:endParaRPr sz="2000">
              <a:solidFill>
                <a:srgbClr val="333333"/>
              </a:solidFill>
              <a:latin typeface="Poppins"/>
              <a:ea typeface="Poppins"/>
              <a:cs typeface="Poppins"/>
              <a:sym typeface="Poppins"/>
            </a:endParaRPr>
          </a:p>
        </p:txBody>
      </p:sp>
      <p:sp>
        <p:nvSpPr>
          <p:cNvPr id="183" name="Google Shape;183;g2f0e7a63beb_0_30"/>
          <p:cNvSpPr txBox="1"/>
          <p:nvPr/>
        </p:nvSpPr>
        <p:spPr>
          <a:xfrm>
            <a:off x="685800" y="3474720"/>
            <a:ext cx="3124800" cy="461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rgbClr val="000000"/>
              </a:buClr>
              <a:buSzPts val="2300"/>
              <a:buFont typeface="Arial"/>
              <a:buNone/>
            </a:pPr>
            <a:r>
              <a:rPr lang="en-US" sz="3000" b="1">
                <a:solidFill>
                  <a:srgbClr val="4054E1"/>
                </a:solidFill>
                <a:latin typeface="Poppins"/>
                <a:ea typeface="Poppins"/>
                <a:cs typeface="Poppins"/>
                <a:sym typeface="Poppins"/>
              </a:rPr>
              <a:t>Berdache</a:t>
            </a:r>
            <a:endParaRPr sz="3000" b="1" i="0" u="none" strike="noStrike" cap="none">
              <a:solidFill>
                <a:srgbClr val="4054E1"/>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ef4ae0f03a_7_113"/>
          <p:cNvSpPr txBox="1">
            <a:spLocks noGrp="1"/>
          </p:cNvSpPr>
          <p:nvPr>
            <p:ph type="title"/>
          </p:nvPr>
        </p:nvSpPr>
        <p:spPr>
          <a:xfrm>
            <a:off x="685800" y="2011680"/>
            <a:ext cx="131445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Key People</a:t>
            </a:r>
            <a:endParaRPr/>
          </a:p>
        </p:txBody>
      </p:sp>
      <p:grpSp>
        <p:nvGrpSpPr>
          <p:cNvPr id="190" name="Google Shape;190;g2ef4ae0f03a_7_113"/>
          <p:cNvGrpSpPr/>
          <p:nvPr/>
        </p:nvGrpSpPr>
        <p:grpSpPr>
          <a:xfrm>
            <a:off x="685800" y="4922597"/>
            <a:ext cx="490500" cy="490500"/>
            <a:chOff x="685800" y="4231472"/>
            <a:chExt cx="490500" cy="490500"/>
          </a:xfrm>
        </p:grpSpPr>
        <p:sp>
          <p:nvSpPr>
            <p:cNvPr id="191" name="Google Shape;191;g2ef4ae0f03a_7_113"/>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192" name="Google Shape;192;g2ef4ae0f03a_7_113"/>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800"/>
                <a:buFont typeface="Arial"/>
                <a:buNone/>
              </a:pPr>
              <a:r>
                <a:rPr lang="en-US" sz="1800" b="1" i="0" u="none" strike="noStrike" cap="none">
                  <a:solidFill>
                    <a:schemeClr val="lt1"/>
                  </a:solidFill>
                  <a:latin typeface="Poppins"/>
                  <a:ea typeface="Poppins"/>
                  <a:cs typeface="Poppins"/>
                  <a:sym typeface="Poppins"/>
                </a:rPr>
                <a:t>2</a:t>
              </a:r>
              <a:endParaRPr sz="1800" b="1" i="0" u="none" strike="noStrike" cap="none">
                <a:solidFill>
                  <a:schemeClr val="lt1"/>
                </a:solidFill>
                <a:latin typeface="Calibri"/>
                <a:ea typeface="Calibri"/>
                <a:cs typeface="Calibri"/>
                <a:sym typeface="Calibri"/>
              </a:endParaRPr>
            </a:p>
          </p:txBody>
        </p:sp>
      </p:grpSp>
      <p:grpSp>
        <p:nvGrpSpPr>
          <p:cNvPr id="193" name="Google Shape;193;g2ef4ae0f03a_7_113"/>
          <p:cNvGrpSpPr/>
          <p:nvPr/>
        </p:nvGrpSpPr>
        <p:grpSpPr>
          <a:xfrm>
            <a:off x="685800" y="4286247"/>
            <a:ext cx="490500" cy="490500"/>
            <a:chOff x="685800" y="3595122"/>
            <a:chExt cx="490500" cy="490500"/>
          </a:xfrm>
        </p:grpSpPr>
        <p:sp>
          <p:nvSpPr>
            <p:cNvPr id="194" name="Google Shape;194;g2ef4ae0f03a_7_113"/>
            <p:cNvSpPr/>
            <p:nvPr/>
          </p:nvSpPr>
          <p:spPr>
            <a:xfrm>
              <a:off x="685800" y="359512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195" name="Google Shape;195;g2ef4ae0f03a_7_113"/>
            <p:cNvSpPr txBox="1"/>
            <p:nvPr/>
          </p:nvSpPr>
          <p:spPr>
            <a:xfrm>
              <a:off x="741000" y="3701767"/>
              <a:ext cx="380100" cy="2772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800"/>
                <a:buFont typeface="Arial"/>
                <a:buNone/>
              </a:pPr>
              <a:r>
                <a:rPr lang="en-US" sz="1800" b="1" i="0" u="none" strike="noStrike" cap="none">
                  <a:solidFill>
                    <a:schemeClr val="lt1"/>
                  </a:solidFill>
                  <a:latin typeface="Poppins"/>
                  <a:ea typeface="Poppins"/>
                  <a:cs typeface="Poppins"/>
                  <a:sym typeface="Poppins"/>
                </a:rPr>
                <a:t>1</a:t>
              </a:r>
              <a:endParaRPr sz="1800" b="1" i="0" u="none" strike="noStrike" cap="none">
                <a:solidFill>
                  <a:schemeClr val="lt1"/>
                </a:solidFill>
                <a:latin typeface="Calibri"/>
                <a:ea typeface="Calibri"/>
                <a:cs typeface="Calibri"/>
                <a:sym typeface="Calibri"/>
              </a:endParaRPr>
            </a:p>
          </p:txBody>
        </p:sp>
      </p:grpSp>
      <p:sp>
        <p:nvSpPr>
          <p:cNvPr id="196" name="Google Shape;196;g2ef4ae0f03a_7_113"/>
          <p:cNvSpPr txBox="1"/>
          <p:nvPr/>
        </p:nvSpPr>
        <p:spPr>
          <a:xfrm>
            <a:off x="1371725" y="4286250"/>
            <a:ext cx="4257300" cy="2401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500"/>
              <a:buFont typeface="Arial"/>
              <a:buNone/>
            </a:pPr>
            <a:r>
              <a:rPr lang="en-US" sz="3000" b="0" i="0" u="none" strike="noStrike" cap="none">
                <a:solidFill>
                  <a:schemeClr val="lt1"/>
                </a:solidFill>
                <a:latin typeface="Poppins"/>
                <a:ea typeface="Poppins"/>
                <a:cs typeface="Poppins"/>
                <a:sym typeface="Poppins"/>
              </a:rPr>
              <a:t>Dr. Myra Laramee</a:t>
            </a:r>
            <a:endParaRPr sz="3000" b="0" i="0" u="none" strike="noStrike" cap="none">
              <a:solidFill>
                <a:schemeClr val="lt1"/>
              </a:solidFill>
              <a:latin typeface="Poppins"/>
              <a:ea typeface="Poppins"/>
              <a:cs typeface="Poppins"/>
              <a:sym typeface="Poppins"/>
            </a:endParaRPr>
          </a:p>
          <a:p>
            <a:pPr marL="0" marR="0" lvl="0" indent="0" algn="l" rtl="0">
              <a:lnSpc>
                <a:spcPct val="140000"/>
              </a:lnSpc>
              <a:spcBef>
                <a:spcPts val="0"/>
              </a:spcBef>
              <a:spcAft>
                <a:spcPts val="0"/>
              </a:spcAft>
              <a:buClr>
                <a:srgbClr val="000000"/>
              </a:buClr>
              <a:buSzPts val="1500"/>
              <a:buFont typeface="Arial"/>
              <a:buNone/>
            </a:pPr>
            <a:r>
              <a:rPr lang="en-US" sz="3000" b="0" i="0" u="none" strike="noStrike" cap="none">
                <a:solidFill>
                  <a:schemeClr val="lt1"/>
                </a:solidFill>
                <a:latin typeface="Poppins"/>
                <a:ea typeface="Poppins"/>
                <a:cs typeface="Poppins"/>
                <a:sym typeface="Poppins"/>
              </a:rPr>
              <a:t>TJ Cuthand</a:t>
            </a:r>
            <a:endParaRPr sz="3000" b="0" i="0" u="none" strike="noStrike" cap="none">
              <a:solidFill>
                <a:schemeClr val="lt1"/>
              </a:solidFill>
              <a:latin typeface="Poppins"/>
              <a:ea typeface="Poppins"/>
              <a:cs typeface="Poppins"/>
              <a:sym typeface="Poppins"/>
            </a:endParaRPr>
          </a:p>
          <a:p>
            <a:pPr marL="0" marR="0" lvl="0" indent="0" algn="l" rtl="0">
              <a:lnSpc>
                <a:spcPct val="140000"/>
              </a:lnSpc>
              <a:spcBef>
                <a:spcPts val="0"/>
              </a:spcBef>
              <a:spcAft>
                <a:spcPts val="0"/>
              </a:spcAft>
              <a:buClr>
                <a:srgbClr val="000000"/>
              </a:buClr>
              <a:buSzPts val="1500"/>
              <a:buFont typeface="Arial"/>
              <a:buNone/>
            </a:pPr>
            <a:r>
              <a:rPr lang="en-US" sz="3000">
                <a:solidFill>
                  <a:schemeClr val="lt1"/>
                </a:solidFill>
                <a:latin typeface="Poppins"/>
                <a:ea typeface="Poppins"/>
                <a:cs typeface="Poppins"/>
                <a:sym typeface="Poppins"/>
              </a:rPr>
              <a:t>Osh-Tisch</a:t>
            </a:r>
            <a:endParaRPr sz="3000">
              <a:solidFill>
                <a:schemeClr val="lt1"/>
              </a:solidFill>
              <a:latin typeface="Poppins"/>
              <a:ea typeface="Poppins"/>
              <a:cs typeface="Poppins"/>
              <a:sym typeface="Poppins"/>
            </a:endParaRPr>
          </a:p>
          <a:p>
            <a:pPr marL="0" marR="0" lvl="0" indent="0" algn="l" rtl="0">
              <a:lnSpc>
                <a:spcPct val="140000"/>
              </a:lnSpc>
              <a:spcBef>
                <a:spcPts val="0"/>
              </a:spcBef>
              <a:spcAft>
                <a:spcPts val="0"/>
              </a:spcAft>
              <a:buClr>
                <a:srgbClr val="000000"/>
              </a:buClr>
              <a:buSzPts val="1500"/>
              <a:buFont typeface="Arial"/>
              <a:buNone/>
            </a:pPr>
            <a:r>
              <a:rPr lang="en-US" sz="3000">
                <a:solidFill>
                  <a:schemeClr val="lt1"/>
                </a:solidFill>
                <a:latin typeface="Poppins"/>
                <a:ea typeface="Poppins"/>
                <a:cs typeface="Poppins"/>
                <a:sym typeface="Poppins"/>
              </a:rPr>
              <a:t>Barbara Bruce</a:t>
            </a:r>
            <a:endParaRPr sz="3000">
              <a:solidFill>
                <a:schemeClr val="lt1"/>
              </a:solidFill>
              <a:latin typeface="Poppins"/>
              <a:ea typeface="Poppins"/>
              <a:cs typeface="Poppins"/>
              <a:sym typeface="Poppins"/>
            </a:endParaRPr>
          </a:p>
        </p:txBody>
      </p:sp>
      <p:grpSp>
        <p:nvGrpSpPr>
          <p:cNvPr id="197" name="Google Shape;197;g2ef4ae0f03a_7_113"/>
          <p:cNvGrpSpPr/>
          <p:nvPr/>
        </p:nvGrpSpPr>
        <p:grpSpPr>
          <a:xfrm>
            <a:off x="685800" y="5558947"/>
            <a:ext cx="490500" cy="490500"/>
            <a:chOff x="685800" y="4231472"/>
            <a:chExt cx="490500" cy="490500"/>
          </a:xfrm>
        </p:grpSpPr>
        <p:sp>
          <p:nvSpPr>
            <p:cNvPr id="198" name="Google Shape;198;g2ef4ae0f03a_7_113"/>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199" name="Google Shape;199;g2ef4ae0f03a_7_113"/>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800"/>
                <a:buFont typeface="Arial"/>
                <a:buNone/>
              </a:pPr>
              <a:r>
                <a:rPr lang="en-US" sz="1800" b="1" i="0" u="none" strike="noStrike" cap="none">
                  <a:solidFill>
                    <a:schemeClr val="lt1"/>
                  </a:solidFill>
                  <a:latin typeface="Poppins"/>
                  <a:ea typeface="Poppins"/>
                  <a:cs typeface="Poppins"/>
                  <a:sym typeface="Poppins"/>
                </a:rPr>
                <a:t>3</a:t>
              </a:r>
              <a:endParaRPr sz="1800" b="1" i="0" u="none" strike="noStrike" cap="none">
                <a:solidFill>
                  <a:schemeClr val="lt1"/>
                </a:solidFill>
                <a:latin typeface="Calibri"/>
                <a:ea typeface="Calibri"/>
                <a:cs typeface="Calibri"/>
                <a:sym typeface="Calibri"/>
              </a:endParaRPr>
            </a:p>
          </p:txBody>
        </p:sp>
      </p:grpSp>
      <p:grpSp>
        <p:nvGrpSpPr>
          <p:cNvPr id="200" name="Google Shape;200;g2ef4ae0f03a_7_113"/>
          <p:cNvGrpSpPr/>
          <p:nvPr/>
        </p:nvGrpSpPr>
        <p:grpSpPr>
          <a:xfrm>
            <a:off x="685800" y="6195297"/>
            <a:ext cx="490500" cy="490500"/>
            <a:chOff x="685800" y="4231472"/>
            <a:chExt cx="490500" cy="490500"/>
          </a:xfrm>
        </p:grpSpPr>
        <p:sp>
          <p:nvSpPr>
            <p:cNvPr id="201" name="Google Shape;201;g2ef4ae0f03a_7_113"/>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202" name="Google Shape;202;g2ef4ae0f03a_7_113"/>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800"/>
                <a:buFont typeface="Arial"/>
                <a:buNone/>
              </a:pPr>
              <a:r>
                <a:rPr lang="en-US" sz="1800" b="1" i="0" u="none" strike="noStrike" cap="none">
                  <a:solidFill>
                    <a:schemeClr val="lt1"/>
                  </a:solidFill>
                  <a:latin typeface="Poppins"/>
                  <a:ea typeface="Poppins"/>
                  <a:cs typeface="Poppins"/>
                  <a:sym typeface="Poppins"/>
                </a:rPr>
                <a:t>4</a:t>
              </a:r>
              <a:endParaRPr sz="1800" b="1" i="0" u="none" strike="noStrike" cap="none">
                <a:solidFill>
                  <a:schemeClr val="lt1"/>
                </a:solidFill>
                <a:latin typeface="Calibri"/>
                <a:ea typeface="Calibri"/>
                <a:cs typeface="Calibri"/>
                <a:sym typeface="Calibri"/>
              </a:endParaRPr>
            </a:p>
          </p:txBody>
        </p:sp>
      </p:grpSp>
      <p:sp>
        <p:nvSpPr>
          <p:cNvPr id="203" name="Google Shape;203;g2ef4ae0f03a_7_113"/>
          <p:cNvSpPr txBox="1"/>
          <p:nvPr/>
        </p:nvSpPr>
        <p:spPr>
          <a:xfrm>
            <a:off x="7385200" y="4286250"/>
            <a:ext cx="5127000" cy="2401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500"/>
              <a:buFont typeface="Arial"/>
              <a:buNone/>
            </a:pPr>
            <a:r>
              <a:rPr lang="en-US" sz="3000">
                <a:solidFill>
                  <a:schemeClr val="lt1"/>
                </a:solidFill>
                <a:latin typeface="Poppins"/>
                <a:ea typeface="Poppins"/>
                <a:cs typeface="Poppins"/>
                <a:sym typeface="Poppins"/>
              </a:rPr>
              <a:t>James Makokis</a:t>
            </a:r>
            <a:endParaRPr sz="3000">
              <a:solidFill>
                <a:schemeClr val="lt1"/>
              </a:solidFill>
              <a:latin typeface="Poppins"/>
              <a:ea typeface="Poppins"/>
              <a:cs typeface="Poppins"/>
              <a:sym typeface="Poppins"/>
            </a:endParaRPr>
          </a:p>
          <a:p>
            <a:pPr marL="0" marR="0" lvl="0" indent="0" algn="l" rtl="0">
              <a:lnSpc>
                <a:spcPct val="140000"/>
              </a:lnSpc>
              <a:spcBef>
                <a:spcPts val="0"/>
              </a:spcBef>
              <a:spcAft>
                <a:spcPts val="0"/>
              </a:spcAft>
              <a:buClr>
                <a:srgbClr val="000000"/>
              </a:buClr>
              <a:buSzPts val="1500"/>
              <a:buFont typeface="Arial"/>
              <a:buNone/>
            </a:pPr>
            <a:r>
              <a:rPr lang="en-US" sz="3000">
                <a:solidFill>
                  <a:schemeClr val="lt1"/>
                </a:solidFill>
                <a:latin typeface="Poppins"/>
                <a:ea typeface="Poppins"/>
                <a:cs typeface="Poppins"/>
                <a:sym typeface="Poppins"/>
              </a:rPr>
              <a:t>Jen Ferguson</a:t>
            </a:r>
            <a:endParaRPr sz="3000">
              <a:solidFill>
                <a:schemeClr val="lt1"/>
              </a:solidFill>
              <a:latin typeface="Poppins"/>
              <a:ea typeface="Poppins"/>
              <a:cs typeface="Poppins"/>
              <a:sym typeface="Poppins"/>
            </a:endParaRPr>
          </a:p>
          <a:p>
            <a:pPr marL="0" marR="0" lvl="0" indent="0" algn="l" rtl="0">
              <a:lnSpc>
                <a:spcPct val="140000"/>
              </a:lnSpc>
              <a:spcBef>
                <a:spcPts val="0"/>
              </a:spcBef>
              <a:spcAft>
                <a:spcPts val="0"/>
              </a:spcAft>
              <a:buClr>
                <a:srgbClr val="000000"/>
              </a:buClr>
              <a:buSzPts val="1500"/>
              <a:buFont typeface="Arial"/>
              <a:buNone/>
            </a:pPr>
            <a:r>
              <a:rPr lang="en-US" sz="3000">
                <a:solidFill>
                  <a:schemeClr val="lt1"/>
                </a:solidFill>
                <a:latin typeface="Poppins"/>
                <a:ea typeface="Poppins"/>
                <a:cs typeface="Poppins"/>
                <a:sym typeface="Poppins"/>
              </a:rPr>
              <a:t>Joshua Whitehead</a:t>
            </a:r>
            <a:endParaRPr sz="3000">
              <a:solidFill>
                <a:schemeClr val="lt1"/>
              </a:solidFill>
              <a:latin typeface="Poppins"/>
              <a:ea typeface="Poppins"/>
              <a:cs typeface="Poppins"/>
              <a:sym typeface="Poppins"/>
            </a:endParaRPr>
          </a:p>
          <a:p>
            <a:pPr marL="0" marR="0" lvl="0" indent="0" algn="l" rtl="0">
              <a:lnSpc>
                <a:spcPct val="140000"/>
              </a:lnSpc>
              <a:spcBef>
                <a:spcPts val="0"/>
              </a:spcBef>
              <a:spcAft>
                <a:spcPts val="0"/>
              </a:spcAft>
              <a:buClr>
                <a:srgbClr val="000000"/>
              </a:buClr>
              <a:buSzPts val="1500"/>
              <a:buFont typeface="Arial"/>
              <a:buNone/>
            </a:pPr>
            <a:r>
              <a:rPr lang="en-US" sz="3000">
                <a:solidFill>
                  <a:schemeClr val="lt1"/>
                </a:solidFill>
                <a:latin typeface="Poppins"/>
                <a:ea typeface="Poppins"/>
                <a:cs typeface="Poppins"/>
                <a:sym typeface="Poppins"/>
              </a:rPr>
              <a:t>Chelazon Leroux</a:t>
            </a:r>
            <a:endParaRPr sz="3000">
              <a:solidFill>
                <a:schemeClr val="lt1"/>
              </a:solidFill>
              <a:latin typeface="Poppins"/>
              <a:ea typeface="Poppins"/>
              <a:cs typeface="Poppins"/>
              <a:sym typeface="Poppins"/>
            </a:endParaRPr>
          </a:p>
        </p:txBody>
      </p:sp>
      <p:grpSp>
        <p:nvGrpSpPr>
          <p:cNvPr id="204" name="Google Shape;204;g2ef4ae0f03a_7_113"/>
          <p:cNvGrpSpPr/>
          <p:nvPr/>
        </p:nvGrpSpPr>
        <p:grpSpPr>
          <a:xfrm>
            <a:off x="6631550" y="4922597"/>
            <a:ext cx="490500" cy="490500"/>
            <a:chOff x="685800" y="4231472"/>
            <a:chExt cx="490500" cy="490500"/>
          </a:xfrm>
        </p:grpSpPr>
        <p:sp>
          <p:nvSpPr>
            <p:cNvPr id="205" name="Google Shape;205;g2ef4ae0f03a_7_113"/>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206" name="Google Shape;206;g2ef4ae0f03a_7_113"/>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800"/>
                <a:buFont typeface="Arial"/>
                <a:buNone/>
              </a:pPr>
              <a:r>
                <a:rPr lang="en-US" sz="1800" b="1" i="0" u="none" strike="noStrike" cap="none">
                  <a:solidFill>
                    <a:schemeClr val="lt1"/>
                  </a:solidFill>
                  <a:latin typeface="Poppins"/>
                  <a:ea typeface="Poppins"/>
                  <a:cs typeface="Poppins"/>
                  <a:sym typeface="Poppins"/>
                </a:rPr>
                <a:t>6</a:t>
              </a:r>
              <a:endParaRPr sz="1800" b="1" i="0" u="none" strike="noStrike" cap="none">
                <a:solidFill>
                  <a:schemeClr val="lt1"/>
                </a:solidFill>
                <a:latin typeface="Calibri"/>
                <a:ea typeface="Calibri"/>
                <a:cs typeface="Calibri"/>
                <a:sym typeface="Calibri"/>
              </a:endParaRPr>
            </a:p>
          </p:txBody>
        </p:sp>
      </p:grpSp>
      <p:grpSp>
        <p:nvGrpSpPr>
          <p:cNvPr id="207" name="Google Shape;207;g2ef4ae0f03a_7_113"/>
          <p:cNvGrpSpPr/>
          <p:nvPr/>
        </p:nvGrpSpPr>
        <p:grpSpPr>
          <a:xfrm>
            <a:off x="6631550" y="4286247"/>
            <a:ext cx="490500" cy="490500"/>
            <a:chOff x="685800" y="3595122"/>
            <a:chExt cx="490500" cy="490500"/>
          </a:xfrm>
        </p:grpSpPr>
        <p:sp>
          <p:nvSpPr>
            <p:cNvPr id="208" name="Google Shape;208;g2ef4ae0f03a_7_113"/>
            <p:cNvSpPr/>
            <p:nvPr/>
          </p:nvSpPr>
          <p:spPr>
            <a:xfrm>
              <a:off x="685800" y="359512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209" name="Google Shape;209;g2ef4ae0f03a_7_113"/>
            <p:cNvSpPr txBox="1"/>
            <p:nvPr/>
          </p:nvSpPr>
          <p:spPr>
            <a:xfrm>
              <a:off x="741000" y="3701767"/>
              <a:ext cx="380100" cy="2772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800"/>
                <a:buFont typeface="Arial"/>
                <a:buNone/>
              </a:pPr>
              <a:r>
                <a:rPr lang="en-US" sz="1800" b="1" i="0" u="none" strike="noStrike" cap="none">
                  <a:solidFill>
                    <a:schemeClr val="lt1"/>
                  </a:solidFill>
                  <a:latin typeface="Poppins"/>
                  <a:ea typeface="Poppins"/>
                  <a:cs typeface="Poppins"/>
                  <a:sym typeface="Poppins"/>
                </a:rPr>
                <a:t>5</a:t>
              </a:r>
              <a:endParaRPr sz="1800" b="1" i="0" u="none" strike="noStrike" cap="none">
                <a:solidFill>
                  <a:schemeClr val="lt1"/>
                </a:solidFill>
                <a:latin typeface="Calibri"/>
                <a:ea typeface="Calibri"/>
                <a:cs typeface="Calibri"/>
                <a:sym typeface="Calibri"/>
              </a:endParaRPr>
            </a:p>
          </p:txBody>
        </p:sp>
      </p:grpSp>
      <p:grpSp>
        <p:nvGrpSpPr>
          <p:cNvPr id="210" name="Google Shape;210;g2ef4ae0f03a_7_113"/>
          <p:cNvGrpSpPr/>
          <p:nvPr/>
        </p:nvGrpSpPr>
        <p:grpSpPr>
          <a:xfrm>
            <a:off x="6631550" y="5558947"/>
            <a:ext cx="490500" cy="490500"/>
            <a:chOff x="685800" y="4231472"/>
            <a:chExt cx="490500" cy="490500"/>
          </a:xfrm>
        </p:grpSpPr>
        <p:sp>
          <p:nvSpPr>
            <p:cNvPr id="211" name="Google Shape;211;g2ef4ae0f03a_7_113"/>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212" name="Google Shape;212;g2ef4ae0f03a_7_113"/>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800"/>
                <a:buFont typeface="Arial"/>
                <a:buNone/>
              </a:pPr>
              <a:r>
                <a:rPr lang="en-US" sz="1800" b="1" i="0" u="none" strike="noStrike" cap="none">
                  <a:solidFill>
                    <a:schemeClr val="lt1"/>
                  </a:solidFill>
                  <a:latin typeface="Poppins"/>
                  <a:ea typeface="Poppins"/>
                  <a:cs typeface="Poppins"/>
                  <a:sym typeface="Poppins"/>
                </a:rPr>
                <a:t>7</a:t>
              </a:r>
              <a:endParaRPr sz="1800" b="1" i="0" u="none" strike="noStrike" cap="none">
                <a:solidFill>
                  <a:schemeClr val="lt1"/>
                </a:solidFill>
                <a:latin typeface="Calibri"/>
                <a:ea typeface="Calibri"/>
                <a:cs typeface="Calibri"/>
                <a:sym typeface="Calibri"/>
              </a:endParaRPr>
            </a:p>
          </p:txBody>
        </p:sp>
      </p:grpSp>
      <p:grpSp>
        <p:nvGrpSpPr>
          <p:cNvPr id="213" name="Google Shape;213;g2ef4ae0f03a_7_113"/>
          <p:cNvGrpSpPr/>
          <p:nvPr/>
        </p:nvGrpSpPr>
        <p:grpSpPr>
          <a:xfrm>
            <a:off x="6631550" y="6195297"/>
            <a:ext cx="490500" cy="490500"/>
            <a:chOff x="685800" y="4231472"/>
            <a:chExt cx="490500" cy="490500"/>
          </a:xfrm>
        </p:grpSpPr>
        <p:sp>
          <p:nvSpPr>
            <p:cNvPr id="214" name="Google Shape;214;g2ef4ae0f03a_7_113"/>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215" name="Google Shape;215;g2ef4ae0f03a_7_113"/>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800"/>
                <a:buFont typeface="Arial"/>
                <a:buNone/>
              </a:pPr>
              <a:r>
                <a:rPr lang="en-US" sz="1800" b="1" i="0" u="none" strike="noStrike" cap="none">
                  <a:solidFill>
                    <a:schemeClr val="lt1"/>
                  </a:solidFill>
                  <a:latin typeface="Poppins"/>
                  <a:ea typeface="Poppins"/>
                  <a:cs typeface="Poppins"/>
                  <a:sym typeface="Poppins"/>
                </a:rPr>
                <a:t>8</a:t>
              </a:r>
              <a:endParaRPr sz="1800" b="1" i="0" u="none" strike="noStrike" cap="none">
                <a:solidFill>
                  <a:schemeClr val="lt1"/>
                </a:solidFill>
                <a:latin typeface="Calibri"/>
                <a:ea typeface="Calibri"/>
                <a:cs typeface="Calibri"/>
                <a:sym typeface="Calibri"/>
              </a:endParaRPr>
            </a:p>
          </p:txBody>
        </p:sp>
      </p:grpSp>
      <p:sp>
        <p:nvSpPr>
          <p:cNvPr id="216" name="Google Shape;216;g2ef4ae0f03a_7_113"/>
          <p:cNvSpPr/>
          <p:nvPr/>
        </p:nvSpPr>
        <p:spPr>
          <a:xfrm>
            <a:off x="685800" y="3429000"/>
            <a:ext cx="8352000" cy="490500"/>
          </a:xfrm>
          <a:prstGeom prst="rect">
            <a:avLst/>
          </a:prstGeom>
          <a:solidFill>
            <a:srgbClr val="DA6FE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oppins Medium"/>
              <a:ea typeface="Poppins Medium"/>
              <a:cs typeface="Poppins Medium"/>
              <a:sym typeface="Poppins Medium"/>
            </a:endParaRPr>
          </a:p>
        </p:txBody>
      </p:sp>
      <p:sp>
        <p:nvSpPr>
          <p:cNvPr id="217" name="Google Shape;217;g2ef4ae0f03a_7_113"/>
          <p:cNvSpPr txBox="1"/>
          <p:nvPr/>
        </p:nvSpPr>
        <p:spPr>
          <a:xfrm>
            <a:off x="804275" y="3425600"/>
            <a:ext cx="10177800" cy="32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800"/>
              <a:buFont typeface="Arial"/>
              <a:buNone/>
            </a:pPr>
            <a:r>
              <a:rPr lang="en-US" sz="2000" b="1" i="0" u="none" strike="noStrike" cap="none">
                <a:solidFill>
                  <a:schemeClr val="lt1"/>
                </a:solidFill>
                <a:latin typeface="Poppins"/>
                <a:ea typeface="Poppins"/>
                <a:cs typeface="Poppins"/>
                <a:sym typeface="Poppins"/>
              </a:rPr>
              <a:t>Examples of well known Two-Spirit and Indigiqueer people</a:t>
            </a:r>
            <a:r>
              <a:rPr lang="en-US" sz="1500" b="1" i="0" u="none" strike="noStrike" cap="none">
                <a:solidFill>
                  <a:schemeClr val="lt1"/>
                </a:solidFill>
                <a:latin typeface="Poppins"/>
                <a:ea typeface="Poppins"/>
                <a:cs typeface="Poppins"/>
                <a:sym typeface="Poppins"/>
              </a:rPr>
              <a:t> </a:t>
            </a:r>
            <a:endParaRPr sz="1500" b="1" i="0" u="none" strike="noStrike" cap="none">
              <a:solidFill>
                <a:schemeClr val="lt1"/>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8d062388a6_0_192"/>
          <p:cNvSpPr txBox="1"/>
          <p:nvPr/>
        </p:nvSpPr>
        <p:spPr>
          <a:xfrm>
            <a:off x="4267951" y="3641525"/>
            <a:ext cx="10289400" cy="32580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800"/>
              <a:buFont typeface="Arial"/>
              <a:buNone/>
            </a:pPr>
            <a:r>
              <a:rPr lang="en-US" sz="3000" b="1" i="0" u="none" strike="noStrike" cap="none">
                <a:solidFill>
                  <a:srgbClr val="4054E1"/>
                </a:solidFill>
                <a:latin typeface="Poppins"/>
                <a:ea typeface="Poppins"/>
                <a:cs typeface="Poppins"/>
                <a:sym typeface="Poppins"/>
              </a:rPr>
              <a:t>Dr. Myra Laramee</a:t>
            </a:r>
            <a:endParaRPr sz="2000" b="0" i="1" u="none" strike="noStrike" cap="none">
              <a:solidFill>
                <a:srgbClr val="333333"/>
              </a:solidFill>
              <a:latin typeface="Poppins"/>
              <a:ea typeface="Poppins"/>
              <a:cs typeface="Poppins"/>
              <a:sym typeface="Poppins"/>
            </a:endParaRPr>
          </a:p>
          <a:p>
            <a:pPr marL="0" marR="0" lvl="0" indent="0" algn="l" rtl="0">
              <a:lnSpc>
                <a:spcPct val="125000"/>
              </a:lnSpc>
              <a:spcBef>
                <a:spcPts val="500"/>
              </a:spcBef>
              <a:spcAft>
                <a:spcPts val="500"/>
              </a:spcAft>
              <a:buClr>
                <a:srgbClr val="000000"/>
              </a:buClr>
              <a:buSzPts val="2500"/>
              <a:buFont typeface="Arial"/>
              <a:buNone/>
            </a:pPr>
            <a:r>
              <a:rPr lang="en-US" sz="2000" b="0" i="0" u="none" strike="noStrike" cap="none">
                <a:solidFill>
                  <a:srgbClr val="333333"/>
                </a:solidFill>
                <a:latin typeface="Poppins"/>
                <a:ea typeface="Poppins"/>
                <a:cs typeface="Poppins"/>
                <a:sym typeface="Poppins"/>
              </a:rPr>
              <a:t>Dr. Myra Laramee is a member of the Fisher River Cree Nation. Dr. Laramee </a:t>
            </a:r>
            <a:br>
              <a:rPr lang="en-US" sz="2000" b="0" i="0" u="none" strike="noStrike" cap="none">
                <a:solidFill>
                  <a:srgbClr val="333333"/>
                </a:solidFill>
                <a:latin typeface="Poppins"/>
                <a:ea typeface="Poppins"/>
                <a:cs typeface="Poppins"/>
                <a:sym typeface="Poppins"/>
              </a:rPr>
            </a:br>
            <a:r>
              <a:rPr lang="en-US" sz="2000" b="0" i="0" u="none" strike="noStrike" cap="none">
                <a:solidFill>
                  <a:srgbClr val="333333"/>
                </a:solidFill>
                <a:latin typeface="Poppins"/>
                <a:ea typeface="Poppins"/>
                <a:cs typeface="Poppins"/>
                <a:sym typeface="Poppins"/>
              </a:rPr>
              <a:t>is a grandmother, mother, sister and daughter. Dr. Larmee coined the term “Two-Spirit” in 1990 at the third annual Intertribal Gay and Lesbian Conference </a:t>
            </a:r>
            <a:br>
              <a:rPr lang="en-US" sz="2000" b="0" i="0" u="none" strike="noStrike" cap="none">
                <a:solidFill>
                  <a:srgbClr val="333333"/>
                </a:solidFill>
                <a:latin typeface="Poppins"/>
                <a:ea typeface="Poppins"/>
                <a:cs typeface="Poppins"/>
                <a:sym typeface="Poppins"/>
              </a:rPr>
            </a:br>
            <a:r>
              <a:rPr lang="en-US" sz="2000" b="0" i="0" u="none" strike="noStrike" cap="none">
                <a:solidFill>
                  <a:srgbClr val="333333"/>
                </a:solidFill>
                <a:latin typeface="Poppins"/>
                <a:ea typeface="Poppins"/>
                <a:cs typeface="Poppins"/>
                <a:sym typeface="Poppins"/>
              </a:rPr>
              <a:t>in Winnipeg, Manitoba. Dr. Laramee continues to work in the field of education. </a:t>
            </a:r>
            <a:br>
              <a:rPr lang="en-US" sz="2000" b="0" i="0" u="none" strike="noStrike" cap="none">
                <a:solidFill>
                  <a:srgbClr val="333333"/>
                </a:solidFill>
                <a:latin typeface="Poppins"/>
                <a:ea typeface="Poppins"/>
                <a:cs typeface="Poppins"/>
                <a:sym typeface="Poppins"/>
              </a:rPr>
            </a:br>
            <a:r>
              <a:rPr lang="en-US" sz="2000" b="0" i="0" u="none" strike="noStrike" cap="none">
                <a:solidFill>
                  <a:srgbClr val="333333"/>
                </a:solidFill>
                <a:latin typeface="Poppins"/>
                <a:ea typeface="Poppins"/>
                <a:cs typeface="Poppins"/>
                <a:sym typeface="Poppins"/>
              </a:rPr>
              <a:t>Now in 2023, the term “Two-Spirit” is being used as a container for conversation to help Indigenous nations to reclaim their traditional and ancestral sexual orientations and gender identities.</a:t>
            </a:r>
            <a:endParaRPr sz="2000" b="0" i="0" u="none" strike="noStrike" cap="none">
              <a:solidFill>
                <a:srgbClr val="333333"/>
              </a:solidFill>
              <a:latin typeface="Poppins"/>
              <a:ea typeface="Poppins"/>
              <a:cs typeface="Poppins"/>
              <a:sym typeface="Poppins"/>
            </a:endParaRPr>
          </a:p>
        </p:txBody>
      </p:sp>
      <p:pic>
        <p:nvPicPr>
          <p:cNvPr id="224" name="Google Shape;224;g28d062388a6_0_192"/>
          <p:cNvPicPr preferRelativeResize="0"/>
          <p:nvPr/>
        </p:nvPicPr>
        <p:blipFill rotWithShape="1">
          <a:blip r:embed="rId3">
            <a:alphaModFix/>
          </a:blip>
          <a:srcRect r="-400" b="20088"/>
          <a:stretch/>
        </p:blipFill>
        <p:spPr>
          <a:xfrm>
            <a:off x="685650" y="3630168"/>
            <a:ext cx="3125100" cy="3125100"/>
          </a:xfrm>
          <a:prstGeom prst="ellipse">
            <a:avLst/>
          </a:prstGeom>
          <a:noFill/>
          <a:ln>
            <a:noFill/>
          </a:ln>
        </p:spPr>
      </p:pic>
      <p:sp>
        <p:nvSpPr>
          <p:cNvPr id="225" name="Google Shape;225;g28d062388a6_0_192"/>
          <p:cNvSpPr txBox="1">
            <a:spLocks noGrp="1"/>
          </p:cNvSpPr>
          <p:nvPr>
            <p:ph type="title"/>
          </p:nvPr>
        </p:nvSpPr>
        <p:spPr>
          <a:xfrm>
            <a:off x="685800" y="201168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Key People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g2ef4ae0f03a_8_13" descr="A person with tattoos and face paint&#10;&#10;Description automatically generated"/>
          <p:cNvPicPr preferRelativeResize="0"/>
          <p:nvPr/>
        </p:nvPicPr>
        <p:blipFill rotWithShape="1">
          <a:blip r:embed="rId3">
            <a:alphaModFix/>
          </a:blip>
          <a:srcRect b="23017"/>
          <a:stretch/>
        </p:blipFill>
        <p:spPr>
          <a:xfrm>
            <a:off x="685800" y="3634563"/>
            <a:ext cx="3125100" cy="3114600"/>
          </a:xfrm>
          <a:prstGeom prst="ellipse">
            <a:avLst/>
          </a:prstGeom>
          <a:noFill/>
          <a:ln>
            <a:noFill/>
          </a:ln>
        </p:spPr>
      </p:pic>
      <p:sp>
        <p:nvSpPr>
          <p:cNvPr id="232" name="Google Shape;232;g2ef4ae0f03a_8_13"/>
          <p:cNvSpPr txBox="1"/>
          <p:nvPr/>
        </p:nvSpPr>
        <p:spPr>
          <a:xfrm>
            <a:off x="4267951" y="3641525"/>
            <a:ext cx="10289400" cy="28731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800"/>
              <a:buFont typeface="Arial"/>
              <a:buNone/>
            </a:pPr>
            <a:r>
              <a:rPr lang="en-US" sz="3000" b="1" i="0" u="none" strike="noStrike" cap="none">
                <a:solidFill>
                  <a:srgbClr val="4054E1"/>
                </a:solidFill>
                <a:latin typeface="Poppins"/>
                <a:ea typeface="Poppins"/>
                <a:cs typeface="Poppins"/>
                <a:sym typeface="Poppins"/>
              </a:rPr>
              <a:t>TJ Cuthand</a:t>
            </a:r>
            <a:endParaRPr sz="2000" b="0" i="1" u="none" strike="noStrike" cap="none">
              <a:solidFill>
                <a:srgbClr val="333333"/>
              </a:solidFill>
              <a:latin typeface="Poppins"/>
              <a:ea typeface="Poppins"/>
              <a:cs typeface="Poppins"/>
              <a:sym typeface="Poppins"/>
            </a:endParaRPr>
          </a:p>
          <a:p>
            <a:pPr marL="0" marR="0" lvl="0" indent="0" algn="l" rtl="0">
              <a:lnSpc>
                <a:spcPct val="125000"/>
              </a:lnSpc>
              <a:spcBef>
                <a:spcPts val="500"/>
              </a:spcBef>
              <a:spcAft>
                <a:spcPts val="500"/>
              </a:spcAft>
              <a:buClr>
                <a:srgbClr val="000000"/>
              </a:buClr>
              <a:buSzPts val="2500"/>
              <a:buFont typeface="Arial"/>
              <a:buNone/>
            </a:pPr>
            <a:r>
              <a:rPr lang="en-US" sz="2000" b="0" i="0" u="none" strike="noStrike" cap="none">
                <a:solidFill>
                  <a:srgbClr val="333333"/>
                </a:solidFill>
                <a:latin typeface="Poppins"/>
                <a:ea typeface="Poppins"/>
                <a:cs typeface="Poppins"/>
                <a:sym typeface="Poppins"/>
              </a:rPr>
              <a:t>Born in 1978 in Regina, Canada, TJ Cuthand is a prolific filmmaker exploring themes of sexuality, queer identity, Indigeneity, and love. Cuthand, a trans man of Plains Cree and Scots heritage, earned recognition, including the Hnatyshyn Foundation’s REVEAL Indigenous Art Award in 2017, and continues to expand his creative repertoire with multiple video games and feature screenplays while residing in Toronto. TJ Cuthand coined the term "Indigiqueer" in 2004.</a:t>
            </a:r>
            <a:endParaRPr sz="2000" b="0" i="0" u="none" strike="noStrike" cap="none">
              <a:solidFill>
                <a:srgbClr val="333333"/>
              </a:solidFill>
              <a:latin typeface="Poppins"/>
              <a:ea typeface="Poppins"/>
              <a:cs typeface="Poppins"/>
              <a:sym typeface="Poppins"/>
            </a:endParaRPr>
          </a:p>
        </p:txBody>
      </p:sp>
      <p:sp>
        <p:nvSpPr>
          <p:cNvPr id="233" name="Google Shape;233;g2ef4ae0f03a_8_13"/>
          <p:cNvSpPr txBox="1">
            <a:spLocks noGrp="1"/>
          </p:cNvSpPr>
          <p:nvPr>
            <p:ph type="title"/>
          </p:nvPr>
        </p:nvSpPr>
        <p:spPr>
          <a:xfrm>
            <a:off x="685800" y="201168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Key People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2f0e7a63beb_0_37"/>
          <p:cNvSpPr txBox="1"/>
          <p:nvPr/>
        </p:nvSpPr>
        <p:spPr>
          <a:xfrm>
            <a:off x="4267951" y="3641525"/>
            <a:ext cx="10289400" cy="28092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800"/>
              <a:buFont typeface="Arial"/>
              <a:buNone/>
            </a:pPr>
            <a:r>
              <a:rPr lang="en-US" sz="3000" b="1">
                <a:solidFill>
                  <a:srgbClr val="4054E1"/>
                </a:solidFill>
                <a:latin typeface="Poppins"/>
                <a:ea typeface="Poppins"/>
                <a:cs typeface="Poppins"/>
                <a:sym typeface="Poppins"/>
              </a:rPr>
              <a:t>Osh-Tisch</a:t>
            </a:r>
            <a:endParaRPr sz="2000" b="0" i="1" u="none" strike="noStrike" cap="none">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r>
              <a:rPr lang="en-US" sz="2000">
                <a:solidFill>
                  <a:srgbClr val="333333"/>
                </a:solidFill>
                <a:latin typeface="Poppins"/>
                <a:ea typeface="Poppins"/>
                <a:cs typeface="Poppins"/>
                <a:sym typeface="Poppins"/>
              </a:rPr>
              <a:t>Osh-Tisch was known as a baté which means a woman who is assigned male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at birth in the Crow linguistic community. Osh-Tisch's life and experiences are notable because they provide insights into the recognition and acceptance of diverse gender identities and roles in Native American cultures, long before the modern understanding of gender and LGBTQ+ issues. She serves as an important figure in the history of Two-Spirit people and the Crow tribe.</a:t>
            </a:r>
            <a:endParaRPr sz="2000" i="0" u="none" strike="noStrike" cap="none">
              <a:solidFill>
                <a:srgbClr val="333333"/>
              </a:solidFill>
              <a:latin typeface="Poppins"/>
              <a:ea typeface="Poppins"/>
              <a:cs typeface="Poppins"/>
              <a:sym typeface="Poppins"/>
            </a:endParaRPr>
          </a:p>
        </p:txBody>
      </p:sp>
      <p:sp>
        <p:nvSpPr>
          <p:cNvPr id="240" name="Google Shape;240;g2f0e7a63beb_0_37"/>
          <p:cNvSpPr txBox="1">
            <a:spLocks noGrp="1"/>
          </p:cNvSpPr>
          <p:nvPr>
            <p:ph type="title"/>
          </p:nvPr>
        </p:nvSpPr>
        <p:spPr>
          <a:xfrm>
            <a:off x="685800" y="201168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Key People</a:t>
            </a:r>
            <a:endParaRPr/>
          </a:p>
        </p:txBody>
      </p:sp>
      <p:pic>
        <p:nvPicPr>
          <p:cNvPr id="241" name="Google Shape;241;g2f0e7a63beb_0_37" descr="A group of people posing for the camera&#10;&#10;Description automatically generated with medium confidence"/>
          <p:cNvPicPr preferRelativeResize="0"/>
          <p:nvPr/>
        </p:nvPicPr>
        <p:blipFill rotWithShape="1">
          <a:blip r:embed="rId3">
            <a:alphaModFix/>
          </a:blip>
          <a:srcRect l="26344" t="8581" r="36690" b="25763"/>
          <a:stretch/>
        </p:blipFill>
        <p:spPr>
          <a:xfrm>
            <a:off x="685800" y="3630168"/>
            <a:ext cx="3127200" cy="3127200"/>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f0e7a63beb_0_46"/>
          <p:cNvSpPr txBox="1"/>
          <p:nvPr/>
        </p:nvSpPr>
        <p:spPr>
          <a:xfrm>
            <a:off x="4267951" y="3641525"/>
            <a:ext cx="10289400" cy="39636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800"/>
              <a:buFont typeface="Arial"/>
              <a:buNone/>
            </a:pPr>
            <a:r>
              <a:rPr lang="en-US" sz="3000" b="1">
                <a:solidFill>
                  <a:srgbClr val="4054E1"/>
                </a:solidFill>
                <a:latin typeface="Poppins"/>
                <a:ea typeface="Poppins"/>
                <a:cs typeface="Poppins"/>
                <a:sym typeface="Poppins"/>
              </a:rPr>
              <a:t>Barbara Bruce</a:t>
            </a:r>
            <a:endParaRPr sz="2000" b="0" i="1" u="none" strike="noStrike" cap="none">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r>
              <a:rPr lang="en-US" sz="2000">
                <a:solidFill>
                  <a:srgbClr val="333333"/>
                </a:solidFill>
                <a:latin typeface="Poppins"/>
                <a:ea typeface="Poppins"/>
                <a:cs typeface="Poppins"/>
                <a:sym typeface="Poppins"/>
              </a:rPr>
              <a:t>Barbara Bruce is an entrepreneur and Elder who has spent her life working with and for the Métis Nation and First Nations communities. Early in her career, Bruce worked for several years with the Manitoba Metis Federation, including a term as executive director. In 2009, she launched her own planning and consulting firm, All My Relations Inc., focused on curriculum development, facilitation and events coordination for Indigenous cultural awareness and community-building. Bruce has served on more than two dozen boards of directors and was directly involved in planning national events for the Truth and Reconciliation Commission (TRC). Bruce is a Two-Spirit Elder who follows her traditional spiritual way of life. </a:t>
            </a:r>
            <a:endParaRPr sz="2500" i="0" u="none" strike="noStrike" cap="none">
              <a:solidFill>
                <a:srgbClr val="333333"/>
              </a:solidFill>
              <a:latin typeface="Poppins"/>
              <a:ea typeface="Poppins"/>
              <a:cs typeface="Poppins"/>
              <a:sym typeface="Poppins"/>
            </a:endParaRPr>
          </a:p>
        </p:txBody>
      </p:sp>
      <p:sp>
        <p:nvSpPr>
          <p:cNvPr id="248" name="Google Shape;248;g2f0e7a63beb_0_46"/>
          <p:cNvSpPr txBox="1">
            <a:spLocks noGrp="1"/>
          </p:cNvSpPr>
          <p:nvPr>
            <p:ph type="title"/>
          </p:nvPr>
        </p:nvSpPr>
        <p:spPr>
          <a:xfrm>
            <a:off x="685800" y="201168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Key People</a:t>
            </a:r>
            <a:endParaRPr/>
          </a:p>
        </p:txBody>
      </p:sp>
      <p:pic>
        <p:nvPicPr>
          <p:cNvPr id="249" name="Google Shape;249;g2f0e7a63beb_0_46" descr="A person wearing a hat and scarf&#10;&#10;Description automatically generated"/>
          <p:cNvPicPr preferRelativeResize="0"/>
          <p:nvPr/>
        </p:nvPicPr>
        <p:blipFill rotWithShape="1">
          <a:blip r:embed="rId3">
            <a:alphaModFix/>
          </a:blip>
          <a:srcRect/>
          <a:stretch/>
        </p:blipFill>
        <p:spPr>
          <a:xfrm>
            <a:off x="685800" y="3630168"/>
            <a:ext cx="3127200" cy="3127200"/>
          </a:xfrm>
          <a:prstGeom prst="ellipse">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2f0e7a63beb_0_54"/>
          <p:cNvSpPr txBox="1"/>
          <p:nvPr/>
        </p:nvSpPr>
        <p:spPr>
          <a:xfrm>
            <a:off x="4267951" y="3641525"/>
            <a:ext cx="10289400" cy="28092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800"/>
              <a:buFont typeface="Arial"/>
              <a:buNone/>
            </a:pPr>
            <a:r>
              <a:rPr lang="en-US" sz="3000" b="1">
                <a:solidFill>
                  <a:srgbClr val="4054E1"/>
                </a:solidFill>
                <a:latin typeface="Poppins"/>
                <a:ea typeface="Poppins"/>
                <a:cs typeface="Poppins"/>
                <a:sym typeface="Poppins"/>
              </a:rPr>
              <a:t>James Makokis</a:t>
            </a:r>
            <a:endParaRPr sz="2000" b="0" i="1" u="none" strike="noStrike" cap="none">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r>
              <a:rPr lang="en-US" sz="2000">
                <a:solidFill>
                  <a:srgbClr val="333333"/>
                </a:solidFill>
                <a:latin typeface="Poppins"/>
                <a:ea typeface="Poppins"/>
                <a:cs typeface="Poppins"/>
                <a:sym typeface="Poppins"/>
              </a:rPr>
              <a:t>Makokis operates a clinic in the  Enoch Cree Nation 135 serving the Kehewin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and Enoch Cree Nation, and a satellite clinic in Edmonton, Alberta. Makokis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is an indigenous two-spirit  person and is particularly noted for treating transgender people from the Cree communities and around the world,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with many patients traveling from long distances to see him. Their practices combines traditional Cree and Western medical practices.</a:t>
            </a:r>
            <a:endParaRPr sz="3000" i="0" u="none" strike="noStrike" cap="none">
              <a:solidFill>
                <a:srgbClr val="333333"/>
              </a:solidFill>
              <a:latin typeface="Poppins"/>
              <a:ea typeface="Poppins"/>
              <a:cs typeface="Poppins"/>
              <a:sym typeface="Poppins"/>
            </a:endParaRPr>
          </a:p>
        </p:txBody>
      </p:sp>
      <p:sp>
        <p:nvSpPr>
          <p:cNvPr id="256" name="Google Shape;256;g2f0e7a63beb_0_54"/>
          <p:cNvSpPr txBox="1">
            <a:spLocks noGrp="1"/>
          </p:cNvSpPr>
          <p:nvPr>
            <p:ph type="title"/>
          </p:nvPr>
        </p:nvSpPr>
        <p:spPr>
          <a:xfrm>
            <a:off x="685800" y="201168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Key People</a:t>
            </a:r>
            <a:endParaRPr/>
          </a:p>
        </p:txBody>
      </p:sp>
      <p:pic>
        <p:nvPicPr>
          <p:cNvPr id="257" name="Google Shape;257;g2f0e7a63beb_0_54" descr="A close-up of a person&#10;&#10;Description automatically generated"/>
          <p:cNvPicPr preferRelativeResize="0"/>
          <p:nvPr/>
        </p:nvPicPr>
        <p:blipFill rotWithShape="1">
          <a:blip r:embed="rId3">
            <a:alphaModFix/>
          </a:blip>
          <a:srcRect r="10" b="5553"/>
          <a:stretch/>
        </p:blipFill>
        <p:spPr>
          <a:xfrm>
            <a:off x="685800" y="3630168"/>
            <a:ext cx="3127200" cy="3127200"/>
          </a:xfrm>
          <a:prstGeom prst="ellipse">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g2ef4ae0f03a_7_31"/>
          <p:cNvSpPr txBox="1"/>
          <p:nvPr/>
        </p:nvSpPr>
        <p:spPr>
          <a:xfrm>
            <a:off x="2224768" y="2918733"/>
            <a:ext cx="115500" cy="808200"/>
          </a:xfrm>
          <a:prstGeom prst="rect">
            <a:avLst/>
          </a:prstGeom>
          <a:noFill/>
          <a:ln>
            <a:noFill/>
          </a:ln>
        </p:spPr>
        <p:txBody>
          <a:bodyPr spcFirstLastPara="1" wrap="square" lIns="57125" tIns="57125" rIns="57125" bIns="57125" anchor="t" anchorCtr="0">
            <a:spAutoFit/>
          </a:bodyPr>
          <a:lstStyle/>
          <a:p>
            <a:pPr marL="0" marR="0" lvl="0" indent="0" algn="l" rtl="0">
              <a:lnSpc>
                <a:spcPct val="100000"/>
              </a:lnSpc>
              <a:spcBef>
                <a:spcPts val="0"/>
              </a:spcBef>
              <a:spcAft>
                <a:spcPts val="0"/>
              </a:spcAft>
              <a:buClr>
                <a:srgbClr val="404040"/>
              </a:buClr>
              <a:buSzPts val="4500"/>
              <a:buFont typeface="Arial"/>
              <a:buNone/>
            </a:pPr>
            <a:endParaRPr sz="4500" b="0" i="0" u="none" strike="noStrike" cap="none">
              <a:solidFill>
                <a:srgbClr val="404040"/>
              </a:solidFill>
              <a:latin typeface="Arial"/>
              <a:ea typeface="Arial"/>
              <a:cs typeface="Arial"/>
              <a:sym typeface="Arial"/>
            </a:endParaRPr>
          </a:p>
        </p:txBody>
      </p:sp>
      <p:sp>
        <p:nvSpPr>
          <p:cNvPr id="60" name="Google Shape;60;g2ef4ae0f03a_7_31"/>
          <p:cNvSpPr txBox="1"/>
          <p:nvPr/>
        </p:nvSpPr>
        <p:spPr>
          <a:xfrm>
            <a:off x="7850125" y="3444550"/>
            <a:ext cx="6707100" cy="22320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1500"/>
              <a:buFont typeface="Arial"/>
              <a:buNone/>
            </a:pPr>
            <a:r>
              <a:rPr lang="en-US" sz="2000" b="0" i="0" u="none" strike="noStrike" cap="none">
                <a:solidFill>
                  <a:schemeClr val="lt1"/>
                </a:solidFill>
                <a:latin typeface="Poppins"/>
                <a:ea typeface="Poppins"/>
                <a:cs typeface="Poppins"/>
                <a:sym typeface="Poppins"/>
              </a:rPr>
              <a:t>This acknowledgement serves as a moment to remember the truth of colonization, its historical and ongoing impacts, and will hopefully serve as a step toward respectful and reciprocal relationships in our work. All my gratitude to the caretakers of these lands, waters, and skies since time immemorial. </a:t>
            </a:r>
            <a:endParaRPr sz="3500" b="0" i="0" u="none" strike="noStrike" cap="none">
              <a:solidFill>
                <a:schemeClr val="lt1"/>
              </a:solidFill>
              <a:latin typeface="Poppins"/>
              <a:ea typeface="Poppins"/>
              <a:cs typeface="Poppins"/>
              <a:sym typeface="Poppins"/>
            </a:endParaRPr>
          </a:p>
        </p:txBody>
      </p:sp>
      <p:sp>
        <p:nvSpPr>
          <p:cNvPr id="61" name="Google Shape;61;g2ef4ae0f03a_7_31"/>
          <p:cNvSpPr txBox="1"/>
          <p:nvPr/>
        </p:nvSpPr>
        <p:spPr>
          <a:xfrm>
            <a:off x="685800" y="3444550"/>
            <a:ext cx="6707100" cy="33477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1500"/>
              <a:buFont typeface="Arial"/>
              <a:buNone/>
            </a:pPr>
            <a:r>
              <a:rPr lang="en-US" sz="3000" b="1" i="0" u="none" strike="noStrike" cap="none">
                <a:solidFill>
                  <a:schemeClr val="lt1"/>
                </a:solidFill>
                <a:latin typeface="Poppins"/>
                <a:ea typeface="Poppins"/>
                <a:cs typeface="Poppins"/>
                <a:sym typeface="Poppins"/>
              </a:rPr>
              <a:t>ARC Foundation is located on the traditional and ancestral lands of the xʷməθkʷəy̓əm (Musqueam), Sḵwx̱wú7mesh (Squamish) and səlilwətaɬ (Tsleil-Waututh) Nations.</a:t>
            </a:r>
            <a:r>
              <a:rPr lang="en-US" sz="3000" b="0" i="0" u="none" strike="noStrike" cap="none">
                <a:solidFill>
                  <a:schemeClr val="lt1"/>
                </a:solidFill>
                <a:latin typeface="Poppins"/>
                <a:ea typeface="Poppins"/>
                <a:cs typeface="Poppins"/>
                <a:sym typeface="Poppins"/>
              </a:rPr>
              <a:t>​</a:t>
            </a:r>
            <a:endParaRPr sz="3500" b="0" i="0" u="none" strike="noStrike" cap="none">
              <a:solidFill>
                <a:schemeClr val="lt1"/>
              </a:solidFill>
              <a:latin typeface="Calibri"/>
              <a:ea typeface="Calibri"/>
              <a:cs typeface="Calibri"/>
              <a:sym typeface="Calibri"/>
            </a:endParaRPr>
          </a:p>
        </p:txBody>
      </p:sp>
      <p:sp>
        <p:nvSpPr>
          <p:cNvPr id="62" name="Google Shape;62;g2ef4ae0f03a_7_31"/>
          <p:cNvSpPr txBox="1">
            <a:spLocks noGrp="1"/>
          </p:cNvSpPr>
          <p:nvPr>
            <p:ph type="title"/>
          </p:nvPr>
        </p:nvSpPr>
        <p:spPr>
          <a:xfrm>
            <a:off x="685800" y="2011680"/>
            <a:ext cx="131445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Land Acknowledgement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f0e7a63beb_0_62"/>
          <p:cNvSpPr txBox="1"/>
          <p:nvPr/>
        </p:nvSpPr>
        <p:spPr>
          <a:xfrm>
            <a:off x="4267951" y="3641525"/>
            <a:ext cx="10289400" cy="43485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800"/>
              <a:buFont typeface="Arial"/>
              <a:buNone/>
            </a:pPr>
            <a:r>
              <a:rPr lang="en-US" sz="3000" b="1">
                <a:solidFill>
                  <a:srgbClr val="4054E1"/>
                </a:solidFill>
                <a:latin typeface="Poppins"/>
                <a:ea typeface="Poppins"/>
                <a:cs typeface="Poppins"/>
                <a:sym typeface="Poppins"/>
              </a:rPr>
              <a:t>Jen Ferguson</a:t>
            </a:r>
            <a:endParaRPr sz="2000" b="0" i="1" u="none" strike="noStrike" cap="none">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r>
              <a:rPr lang="en-US" sz="2000">
                <a:solidFill>
                  <a:srgbClr val="333333"/>
                </a:solidFill>
                <a:latin typeface="Poppins"/>
                <a:ea typeface="Poppins"/>
                <a:cs typeface="Poppins"/>
                <a:sym typeface="Poppins"/>
              </a:rPr>
              <a:t>Jen, a Métis with Red River ancestral ties on her father's side and a Canadian settler on her mother's side, is an activist, feminist, auntie, and accomplished writer with a PhD in English and Creative Writing. She views writing, teaching,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and beading as political acts. Her debut YA novel, "The Summer of Bitter and Sweet," received the 2022 Governor General's Literary Award and is a 2023 Stonewall Honor Book, among other recognitions. Her latest work, "Those Pink Mountain Nights," is a Junior Library Guild Gold Selection and has garnered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four starred reviews. Additionally, her novella "Missing" won the Malahat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Review's 2022 Novella Prize, and her essay "Off Balance" was featured in the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Best Canadian Essays 2020.</a:t>
            </a:r>
            <a:endParaRPr sz="3500" i="0" u="none" strike="noStrike" cap="none">
              <a:solidFill>
                <a:srgbClr val="333333"/>
              </a:solidFill>
              <a:latin typeface="Poppins"/>
              <a:ea typeface="Poppins"/>
              <a:cs typeface="Poppins"/>
              <a:sym typeface="Poppins"/>
            </a:endParaRPr>
          </a:p>
        </p:txBody>
      </p:sp>
      <p:sp>
        <p:nvSpPr>
          <p:cNvPr id="264" name="Google Shape;264;g2f0e7a63beb_0_62"/>
          <p:cNvSpPr txBox="1">
            <a:spLocks noGrp="1"/>
          </p:cNvSpPr>
          <p:nvPr>
            <p:ph type="title"/>
          </p:nvPr>
        </p:nvSpPr>
        <p:spPr>
          <a:xfrm>
            <a:off x="685800" y="201168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Key People</a:t>
            </a:r>
            <a:endParaRPr/>
          </a:p>
        </p:txBody>
      </p:sp>
      <p:pic>
        <p:nvPicPr>
          <p:cNvPr id="265" name="Google Shape;265;g2f0e7a63beb_0_62" descr="A person smiling at camera&#10;&#10;Description automatically generated"/>
          <p:cNvPicPr preferRelativeResize="0"/>
          <p:nvPr/>
        </p:nvPicPr>
        <p:blipFill rotWithShape="1">
          <a:blip r:embed="rId3">
            <a:alphaModFix/>
          </a:blip>
          <a:srcRect t="4890" b="28571"/>
          <a:stretch/>
        </p:blipFill>
        <p:spPr>
          <a:xfrm>
            <a:off x="685800" y="3630168"/>
            <a:ext cx="3127200" cy="3127200"/>
          </a:xfrm>
          <a:prstGeom prst="ellipse">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f0e7a63beb_0_70"/>
          <p:cNvSpPr txBox="1"/>
          <p:nvPr/>
        </p:nvSpPr>
        <p:spPr>
          <a:xfrm>
            <a:off x="4267951" y="3641525"/>
            <a:ext cx="10289400" cy="39636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800"/>
              <a:buFont typeface="Arial"/>
              <a:buNone/>
            </a:pPr>
            <a:r>
              <a:rPr lang="en-US" sz="3000" b="1">
                <a:solidFill>
                  <a:srgbClr val="4054E1"/>
                </a:solidFill>
                <a:latin typeface="Poppins"/>
                <a:ea typeface="Poppins"/>
                <a:cs typeface="Poppins"/>
                <a:sym typeface="Poppins"/>
              </a:rPr>
              <a:t>Joshua Whitehead</a:t>
            </a:r>
            <a:endParaRPr sz="2000" b="0" i="1" u="none" strike="noStrike" cap="none">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r>
              <a:rPr lang="en-US" sz="2000">
                <a:solidFill>
                  <a:srgbClr val="333333"/>
                </a:solidFill>
                <a:latin typeface="Poppins"/>
                <a:ea typeface="Poppins"/>
                <a:cs typeface="Poppins"/>
                <a:sym typeface="Poppins"/>
              </a:rPr>
              <a:t>Joshua Whitehead is a Canadian author, poet, and academic known for his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work in contemporary Indigenous literature and LGBTQ+ literature. He is a member of the Peguis First Nation in Manitoba, Canada, and is Two-Spirit. Whitehead's writing often explores themes of identity, queerness, and the experiences of Indigenous peoples in Canada. He gained recognition for his debut novel, "Jonny Appleseed," which won the Governor General's Literary Award for Fiction in 2018 and was a finalist for the Lambda Literary Award. Whitehead's work is celebrated for its unique and powerful storytelling that reflects the intersection of Indigenous and LGBTQ+ experiences.</a:t>
            </a:r>
            <a:endParaRPr sz="4000" i="0" u="none" strike="noStrike" cap="none">
              <a:solidFill>
                <a:srgbClr val="333333"/>
              </a:solidFill>
              <a:latin typeface="Poppins"/>
              <a:ea typeface="Poppins"/>
              <a:cs typeface="Poppins"/>
              <a:sym typeface="Poppins"/>
            </a:endParaRPr>
          </a:p>
        </p:txBody>
      </p:sp>
      <p:sp>
        <p:nvSpPr>
          <p:cNvPr id="272" name="Google Shape;272;g2f0e7a63beb_0_70"/>
          <p:cNvSpPr txBox="1">
            <a:spLocks noGrp="1"/>
          </p:cNvSpPr>
          <p:nvPr>
            <p:ph type="title"/>
          </p:nvPr>
        </p:nvSpPr>
        <p:spPr>
          <a:xfrm>
            <a:off x="685800" y="201168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Key People</a:t>
            </a:r>
            <a:endParaRPr/>
          </a:p>
        </p:txBody>
      </p:sp>
      <p:pic>
        <p:nvPicPr>
          <p:cNvPr id="273" name="Google Shape;273;g2f0e7a63beb_0_70" descr="A person leaning against a wall wearing glasses&#10;&#10;Description automatically generated"/>
          <p:cNvPicPr preferRelativeResize="0"/>
          <p:nvPr/>
        </p:nvPicPr>
        <p:blipFill rotWithShape="1">
          <a:blip r:embed="rId3">
            <a:alphaModFix/>
          </a:blip>
          <a:srcRect b="33461"/>
          <a:stretch/>
        </p:blipFill>
        <p:spPr>
          <a:xfrm>
            <a:off x="685800" y="3630168"/>
            <a:ext cx="3127200" cy="3127200"/>
          </a:xfrm>
          <a:prstGeom prst="ellipse">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2f0e7a63beb_0_78"/>
          <p:cNvSpPr txBox="1"/>
          <p:nvPr/>
        </p:nvSpPr>
        <p:spPr>
          <a:xfrm>
            <a:off x="4267951" y="3641525"/>
            <a:ext cx="10289400" cy="28092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800"/>
              <a:buFont typeface="Arial"/>
              <a:buNone/>
            </a:pPr>
            <a:r>
              <a:rPr lang="en-US" sz="3000" b="1">
                <a:solidFill>
                  <a:srgbClr val="4054E1"/>
                </a:solidFill>
                <a:latin typeface="Poppins"/>
                <a:ea typeface="Poppins"/>
                <a:cs typeface="Poppins"/>
                <a:sym typeface="Poppins"/>
              </a:rPr>
              <a:t>Chelazon Leroux</a:t>
            </a:r>
            <a:endParaRPr sz="2000" b="0" i="1" u="none" strike="noStrike" cap="none">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r>
              <a:rPr lang="en-US" sz="2000">
                <a:solidFill>
                  <a:srgbClr val="333333"/>
                </a:solidFill>
                <a:latin typeface="Poppins"/>
                <a:ea typeface="Poppins"/>
                <a:cs typeface="Poppins"/>
                <a:sym typeface="Poppins"/>
              </a:rPr>
              <a:t>Chelazon Leroux is a Canadian drag performer who competed on season 3 of </a:t>
            </a:r>
            <a:r>
              <a:rPr lang="en-US" sz="2000" i="1">
                <a:solidFill>
                  <a:srgbClr val="333333"/>
                </a:solidFill>
                <a:latin typeface="Poppins"/>
                <a:ea typeface="Poppins"/>
                <a:cs typeface="Poppins"/>
                <a:sym typeface="Poppins"/>
              </a:rPr>
              <a:t>Canada's Drag Race</a:t>
            </a:r>
            <a:r>
              <a:rPr lang="en-US" sz="2000">
                <a:solidFill>
                  <a:srgbClr val="333333"/>
                </a:solidFill>
                <a:latin typeface="Poppins"/>
                <a:ea typeface="Poppins"/>
                <a:cs typeface="Poppins"/>
                <a:sym typeface="Poppins"/>
              </a:rPr>
              <a:t>. Chelazon Leroux was raised in Saskatchewan. She has more than 500,000 Tiktok followers. She walked in London Fashion Week in 2021, and is also a public speaker. She has also hosted a series of beauty tutorials called </a:t>
            </a:r>
            <a:r>
              <a:rPr lang="en-US" sz="2000" i="1">
                <a:solidFill>
                  <a:srgbClr val="333333"/>
                </a:solidFill>
                <a:latin typeface="Poppins"/>
                <a:ea typeface="Poppins"/>
                <a:cs typeface="Poppins"/>
                <a:sym typeface="Poppins"/>
              </a:rPr>
              <a:t>Deadly Like Auntie</a:t>
            </a:r>
            <a:r>
              <a:rPr lang="en-US" sz="2000">
                <a:solidFill>
                  <a:srgbClr val="333333"/>
                </a:solidFill>
                <a:latin typeface="Poppins"/>
                <a:ea typeface="Poppins"/>
                <a:cs typeface="Poppins"/>
                <a:sym typeface="Poppins"/>
              </a:rPr>
              <a:t>. Chelazon Leroux is Two-Spirit and uses the pronouns </a:t>
            </a:r>
            <a:r>
              <a:rPr lang="en-US" sz="2000" i="1">
                <a:solidFill>
                  <a:srgbClr val="333333"/>
                </a:solidFill>
                <a:latin typeface="Poppins"/>
                <a:ea typeface="Poppins"/>
                <a:cs typeface="Poppins"/>
                <a:sym typeface="Poppins"/>
              </a:rPr>
              <a:t>he</a:t>
            </a:r>
            <a:r>
              <a:rPr lang="en-US" sz="2000">
                <a:solidFill>
                  <a:srgbClr val="333333"/>
                </a:solidFill>
                <a:latin typeface="Poppins"/>
                <a:ea typeface="Poppins"/>
                <a:cs typeface="Poppins"/>
                <a:sym typeface="Poppins"/>
              </a:rPr>
              <a:t>/</a:t>
            </a:r>
            <a:r>
              <a:rPr lang="en-US" sz="2000" i="1">
                <a:solidFill>
                  <a:srgbClr val="333333"/>
                </a:solidFill>
                <a:latin typeface="Poppins"/>
                <a:ea typeface="Poppins"/>
                <a:cs typeface="Poppins"/>
                <a:sym typeface="Poppins"/>
              </a:rPr>
              <a:t>she</a:t>
            </a:r>
            <a:r>
              <a:rPr lang="en-US" sz="2000">
                <a:solidFill>
                  <a:srgbClr val="333333"/>
                </a:solidFill>
                <a:latin typeface="Poppins"/>
                <a:ea typeface="Poppins"/>
                <a:cs typeface="Poppins"/>
                <a:sym typeface="Poppins"/>
              </a:rPr>
              <a:t>/</a:t>
            </a:r>
            <a:r>
              <a:rPr lang="en-US" sz="2000" i="1">
                <a:solidFill>
                  <a:srgbClr val="333333"/>
                </a:solidFill>
                <a:latin typeface="Poppins"/>
                <a:ea typeface="Poppins"/>
                <a:cs typeface="Poppins"/>
                <a:sym typeface="Poppins"/>
              </a:rPr>
              <a:t>they</a:t>
            </a:r>
            <a:r>
              <a:rPr lang="en-US" sz="2000">
                <a:solidFill>
                  <a:srgbClr val="333333"/>
                </a:solidFill>
                <a:latin typeface="Poppins"/>
                <a:ea typeface="Poppins"/>
                <a:cs typeface="Poppins"/>
                <a:sym typeface="Poppins"/>
              </a:rPr>
              <a:t> in and out of drag. She considers Buffalo Dene First Nation home.</a:t>
            </a:r>
            <a:endParaRPr sz="4500" i="0" u="none" strike="noStrike" cap="none">
              <a:solidFill>
                <a:srgbClr val="333333"/>
              </a:solidFill>
              <a:latin typeface="Poppins"/>
              <a:ea typeface="Poppins"/>
              <a:cs typeface="Poppins"/>
              <a:sym typeface="Poppins"/>
            </a:endParaRPr>
          </a:p>
        </p:txBody>
      </p:sp>
      <p:sp>
        <p:nvSpPr>
          <p:cNvPr id="280" name="Google Shape;280;g2f0e7a63beb_0_78"/>
          <p:cNvSpPr txBox="1">
            <a:spLocks noGrp="1"/>
          </p:cNvSpPr>
          <p:nvPr>
            <p:ph type="title"/>
          </p:nvPr>
        </p:nvSpPr>
        <p:spPr>
          <a:xfrm>
            <a:off x="685800" y="201168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Key People</a:t>
            </a:r>
            <a:endParaRPr/>
          </a:p>
        </p:txBody>
      </p:sp>
      <p:pic>
        <p:nvPicPr>
          <p:cNvPr id="281" name="Google Shape;281;g2f0e7a63beb_0_78" descr="A person in a garment&#10;&#10;Description automatically generated"/>
          <p:cNvPicPr preferRelativeResize="0"/>
          <p:nvPr/>
        </p:nvPicPr>
        <p:blipFill rotWithShape="1">
          <a:blip r:embed="rId3">
            <a:alphaModFix/>
          </a:blip>
          <a:srcRect b="24276"/>
          <a:stretch/>
        </p:blipFill>
        <p:spPr>
          <a:xfrm>
            <a:off x="685800" y="3630168"/>
            <a:ext cx="3127200" cy="3127200"/>
          </a:xfrm>
          <a:prstGeom prst="ellipse">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28d062388a6_0_313"/>
          <p:cNvSpPr txBox="1">
            <a:spLocks noGrp="1"/>
          </p:cNvSpPr>
          <p:nvPr>
            <p:ph type="title"/>
          </p:nvPr>
        </p:nvSpPr>
        <p:spPr>
          <a:xfrm>
            <a:off x="685800" y="2011680"/>
            <a:ext cx="13871400" cy="13854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How does SOGI and </a:t>
            </a:r>
            <a:br>
              <a:rPr lang="en-US"/>
            </a:br>
            <a:r>
              <a:rPr lang="en-US"/>
              <a:t>Indigeneity Intersect?</a:t>
            </a:r>
            <a:endParaRPr/>
          </a:p>
        </p:txBody>
      </p:sp>
      <p:sp>
        <p:nvSpPr>
          <p:cNvPr id="288" name="Google Shape;288;g28d062388a6_0_313"/>
          <p:cNvSpPr txBox="1"/>
          <p:nvPr/>
        </p:nvSpPr>
        <p:spPr>
          <a:xfrm>
            <a:off x="685801" y="4317520"/>
            <a:ext cx="10289400" cy="2232000"/>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Font typeface="Arial"/>
              <a:buNone/>
            </a:pPr>
            <a:r>
              <a:rPr lang="en-US" sz="2000">
                <a:solidFill>
                  <a:srgbClr val="333333"/>
                </a:solidFill>
                <a:latin typeface="Poppins"/>
                <a:ea typeface="Poppins"/>
                <a:cs typeface="Poppins"/>
                <a:sym typeface="Poppins"/>
              </a:rPr>
              <a:t>Everyone’s sexual orientation and gender identity make up part of who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they are, and cultural contexts attribute to diverse sexual and gender expressions, including Indigenous knowledge systems and peoples.</a:t>
            </a:r>
            <a:endParaRPr sz="2000">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endParaRPr sz="2000">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r>
              <a:rPr lang="en-US" sz="2000">
                <a:solidFill>
                  <a:srgbClr val="333333"/>
                </a:solidFill>
                <a:latin typeface="Poppins"/>
                <a:ea typeface="Poppins"/>
                <a:cs typeface="Poppins"/>
                <a:sym typeface="Poppins"/>
              </a:rPr>
              <a:t>Indigenous queer peoples such as Two-Spirits and Indigiqueers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have been in existence since time immemorial.</a:t>
            </a:r>
            <a:endParaRPr sz="2000">
              <a:solidFill>
                <a:srgbClr val="333333"/>
              </a:solidFill>
              <a:latin typeface="Poppins"/>
              <a:ea typeface="Poppins"/>
              <a:cs typeface="Poppins"/>
              <a:sym typeface="Poppins"/>
            </a:endParaRPr>
          </a:p>
        </p:txBody>
      </p:sp>
      <p:cxnSp>
        <p:nvCxnSpPr>
          <p:cNvPr id="289" name="Google Shape;289;g28d062388a6_0_313"/>
          <p:cNvCxnSpPr/>
          <p:nvPr/>
        </p:nvCxnSpPr>
        <p:spPr>
          <a:xfrm>
            <a:off x="685800" y="3884900"/>
            <a:ext cx="13874400" cy="0"/>
          </a:xfrm>
          <a:prstGeom prst="straightConnector1">
            <a:avLst/>
          </a:prstGeom>
          <a:noFill/>
          <a:ln w="9525" cap="flat" cmpd="sng">
            <a:solidFill>
              <a:srgbClr val="333333"/>
            </a:solidFill>
            <a:prstDash val="solid"/>
            <a:round/>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2ef4ae0f03a_8_52"/>
          <p:cNvSpPr txBox="1">
            <a:spLocks noGrp="1"/>
          </p:cNvSpPr>
          <p:nvPr>
            <p:ph type="title"/>
          </p:nvPr>
        </p:nvSpPr>
        <p:spPr>
          <a:xfrm>
            <a:off x="685800" y="2011678"/>
            <a:ext cx="13871400" cy="2079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1500"/>
              <a:buNone/>
            </a:pPr>
            <a:r>
              <a:rPr lang="en-US"/>
              <a:t>VIDEO</a:t>
            </a:r>
            <a:endParaRPr/>
          </a:p>
        </p:txBody>
      </p:sp>
      <p:sp>
        <p:nvSpPr>
          <p:cNvPr id="296" name="Google Shape;296;g2ef4ae0f03a_8_52"/>
          <p:cNvSpPr txBox="1"/>
          <p:nvPr/>
        </p:nvSpPr>
        <p:spPr>
          <a:xfrm>
            <a:off x="685800" y="3641525"/>
            <a:ext cx="13871400" cy="4617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500"/>
              </a:spcAft>
              <a:buClr>
                <a:srgbClr val="000000"/>
              </a:buClr>
              <a:buSzPts val="3800"/>
              <a:buFont typeface="Arial"/>
              <a:buNone/>
            </a:pPr>
            <a:r>
              <a:rPr lang="en-US" sz="3000" b="1">
                <a:solidFill>
                  <a:srgbClr val="4054E1"/>
                </a:solidFill>
                <a:latin typeface="Poppins"/>
                <a:ea typeface="Poppins"/>
                <a:cs typeface="Poppins"/>
                <a:sym typeface="Poppins"/>
              </a:rPr>
              <a:t>As you watch this </a:t>
            </a:r>
            <a:r>
              <a:rPr lang="en-US" sz="3000" b="1">
                <a:solidFill>
                  <a:srgbClr val="DA6FE6"/>
                </a:solidFill>
                <a:uFill>
                  <a:noFill/>
                </a:uFill>
                <a:latin typeface="Poppins"/>
                <a:ea typeface="Poppins"/>
                <a:cs typeface="Poppins"/>
                <a:sym typeface="Poppins"/>
                <a:hlinkClick r:id="rId3">
                  <a:extLst>
                    <a:ext uri="{A12FA001-AC4F-418D-AE19-62706E023703}">
                      <ahyp:hlinkClr xmlns:ahyp="http://schemas.microsoft.com/office/drawing/2018/hyperlinkcolor" val="tx"/>
                    </a:ext>
                  </a:extLst>
                </a:hlinkClick>
              </a:rPr>
              <a:t>video</a:t>
            </a:r>
            <a:r>
              <a:rPr lang="en-US" sz="3000" b="1">
                <a:solidFill>
                  <a:srgbClr val="4054E1"/>
                </a:solidFill>
                <a:latin typeface="Poppins"/>
                <a:ea typeface="Poppins"/>
                <a:cs typeface="Poppins"/>
                <a:sym typeface="Poppins"/>
              </a:rPr>
              <a:t>, consider these questions: </a:t>
            </a:r>
            <a:endParaRPr sz="2000" b="0" i="0" u="none" strike="noStrike" cap="none">
              <a:solidFill>
                <a:srgbClr val="333333"/>
              </a:solidFill>
              <a:latin typeface="Poppins"/>
              <a:ea typeface="Poppins"/>
              <a:cs typeface="Poppins"/>
              <a:sym typeface="Poppins"/>
            </a:endParaRPr>
          </a:p>
        </p:txBody>
      </p:sp>
      <p:sp>
        <p:nvSpPr>
          <p:cNvPr id="297" name="Google Shape;297;g2ef4ae0f03a_8_52"/>
          <p:cNvSpPr txBox="1">
            <a:spLocks noGrp="1"/>
          </p:cNvSpPr>
          <p:nvPr>
            <p:ph type="title" idx="2"/>
          </p:nvPr>
        </p:nvSpPr>
        <p:spPr>
          <a:xfrm>
            <a:off x="685800" y="231533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SOGI + Indigeneity</a:t>
            </a:r>
            <a:endParaRPr/>
          </a:p>
        </p:txBody>
      </p:sp>
      <p:sp>
        <p:nvSpPr>
          <p:cNvPr id="298" name="Google Shape;298;g2ef4ae0f03a_8_52"/>
          <p:cNvSpPr/>
          <p:nvPr/>
        </p:nvSpPr>
        <p:spPr>
          <a:xfrm>
            <a:off x="685800" y="4607417"/>
            <a:ext cx="770100" cy="7701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299" name="Google Shape;299;g2ef4ae0f03a_8_52"/>
          <p:cNvSpPr txBox="1"/>
          <p:nvPr/>
        </p:nvSpPr>
        <p:spPr>
          <a:xfrm>
            <a:off x="880800" y="4761417"/>
            <a:ext cx="380100" cy="4617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3000"/>
              <a:buFont typeface="Arial"/>
              <a:buNone/>
            </a:pPr>
            <a:r>
              <a:rPr lang="en-US" sz="3000" b="1" i="0" u="none" strike="noStrike" cap="none">
                <a:solidFill>
                  <a:schemeClr val="lt1"/>
                </a:solidFill>
                <a:latin typeface="Poppins"/>
                <a:ea typeface="Poppins"/>
                <a:cs typeface="Poppins"/>
                <a:sym typeface="Poppins"/>
              </a:rPr>
              <a:t>1</a:t>
            </a:r>
            <a:endParaRPr sz="3000" b="1" i="0" u="none" strike="noStrike" cap="none">
              <a:solidFill>
                <a:schemeClr val="lt1"/>
              </a:solidFill>
              <a:latin typeface="Calibri"/>
              <a:ea typeface="Calibri"/>
              <a:cs typeface="Calibri"/>
              <a:sym typeface="Calibri"/>
            </a:endParaRPr>
          </a:p>
        </p:txBody>
      </p:sp>
      <p:sp>
        <p:nvSpPr>
          <p:cNvPr id="300" name="Google Shape;300;g2ef4ae0f03a_8_52"/>
          <p:cNvSpPr/>
          <p:nvPr/>
        </p:nvSpPr>
        <p:spPr>
          <a:xfrm>
            <a:off x="685800" y="6073392"/>
            <a:ext cx="770100" cy="7701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301" name="Google Shape;301;g2ef4ae0f03a_8_52"/>
          <p:cNvSpPr txBox="1"/>
          <p:nvPr/>
        </p:nvSpPr>
        <p:spPr>
          <a:xfrm>
            <a:off x="880800" y="6227392"/>
            <a:ext cx="380100" cy="4617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3000"/>
              <a:buFont typeface="Arial"/>
              <a:buNone/>
            </a:pPr>
            <a:r>
              <a:rPr lang="en-US" sz="3000" b="1" i="0" u="none" strike="noStrike" cap="none">
                <a:solidFill>
                  <a:schemeClr val="lt1"/>
                </a:solidFill>
                <a:latin typeface="Poppins"/>
                <a:ea typeface="Poppins"/>
                <a:cs typeface="Poppins"/>
                <a:sym typeface="Poppins"/>
              </a:rPr>
              <a:t>2</a:t>
            </a:r>
            <a:endParaRPr sz="3000" b="1" i="0" u="none" strike="noStrike" cap="none">
              <a:solidFill>
                <a:schemeClr val="lt1"/>
              </a:solidFill>
              <a:latin typeface="Calibri"/>
              <a:ea typeface="Calibri"/>
              <a:cs typeface="Calibri"/>
              <a:sym typeface="Calibri"/>
            </a:endParaRPr>
          </a:p>
        </p:txBody>
      </p:sp>
      <p:sp>
        <p:nvSpPr>
          <p:cNvPr id="302" name="Google Shape;302;g2ef4ae0f03a_8_52"/>
          <p:cNvSpPr/>
          <p:nvPr/>
        </p:nvSpPr>
        <p:spPr>
          <a:xfrm>
            <a:off x="7850117" y="4607417"/>
            <a:ext cx="770100" cy="7701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303" name="Google Shape;303;g2ef4ae0f03a_8_52"/>
          <p:cNvSpPr txBox="1"/>
          <p:nvPr/>
        </p:nvSpPr>
        <p:spPr>
          <a:xfrm>
            <a:off x="8045117" y="4761417"/>
            <a:ext cx="380100" cy="4617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3000"/>
              <a:buFont typeface="Arial"/>
              <a:buNone/>
            </a:pPr>
            <a:r>
              <a:rPr lang="en-US" sz="3000" b="1" i="0" u="none" strike="noStrike" cap="none">
                <a:solidFill>
                  <a:schemeClr val="lt1"/>
                </a:solidFill>
                <a:latin typeface="Poppins"/>
                <a:ea typeface="Poppins"/>
                <a:cs typeface="Poppins"/>
                <a:sym typeface="Poppins"/>
              </a:rPr>
              <a:t>3</a:t>
            </a:r>
            <a:endParaRPr sz="3000" b="1" i="0" u="none" strike="noStrike" cap="none">
              <a:solidFill>
                <a:schemeClr val="lt1"/>
              </a:solidFill>
              <a:latin typeface="Calibri"/>
              <a:ea typeface="Calibri"/>
              <a:cs typeface="Calibri"/>
              <a:sym typeface="Calibri"/>
            </a:endParaRPr>
          </a:p>
        </p:txBody>
      </p:sp>
      <p:sp>
        <p:nvSpPr>
          <p:cNvPr id="304" name="Google Shape;304;g2ef4ae0f03a_8_52"/>
          <p:cNvSpPr txBox="1"/>
          <p:nvPr/>
        </p:nvSpPr>
        <p:spPr>
          <a:xfrm>
            <a:off x="1761975" y="4680775"/>
            <a:ext cx="5631000" cy="10776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1500"/>
              <a:buFont typeface="Arial"/>
              <a:buNone/>
            </a:pPr>
            <a:r>
              <a:rPr lang="en-US" sz="2000">
                <a:solidFill>
                  <a:srgbClr val="333333"/>
                </a:solidFill>
                <a:latin typeface="Poppins"/>
                <a:ea typeface="Poppins"/>
                <a:cs typeface="Poppins"/>
                <a:sym typeface="Poppins"/>
              </a:rPr>
              <a:t>How does this video inspire further ideas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on how to include Indigenous intersectional SOGI content in the classroom?</a:t>
            </a:r>
            <a:endParaRPr sz="2000" b="0" i="0" u="none" strike="noStrike" cap="none">
              <a:solidFill>
                <a:srgbClr val="333333"/>
              </a:solidFill>
              <a:latin typeface="Poppins"/>
              <a:ea typeface="Poppins"/>
              <a:cs typeface="Poppins"/>
              <a:sym typeface="Poppins"/>
            </a:endParaRPr>
          </a:p>
        </p:txBody>
      </p:sp>
      <p:sp>
        <p:nvSpPr>
          <p:cNvPr id="305" name="Google Shape;305;g2ef4ae0f03a_8_52"/>
          <p:cNvSpPr txBox="1"/>
          <p:nvPr/>
        </p:nvSpPr>
        <p:spPr>
          <a:xfrm>
            <a:off x="1761975" y="6146750"/>
            <a:ext cx="5631000" cy="6927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1500"/>
              <a:buFont typeface="Arial"/>
              <a:buNone/>
            </a:pPr>
            <a:r>
              <a:rPr lang="en-US" sz="2000">
                <a:solidFill>
                  <a:srgbClr val="333333"/>
                </a:solidFill>
                <a:latin typeface="Poppins"/>
                <a:ea typeface="Poppins"/>
                <a:cs typeface="Poppins"/>
                <a:sym typeface="Poppins"/>
              </a:rPr>
              <a:t>How does Indigeneity relate to your role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as an educator?</a:t>
            </a:r>
            <a:endParaRPr sz="2000" b="0" i="0" u="none" strike="noStrike" cap="none">
              <a:solidFill>
                <a:srgbClr val="333333"/>
              </a:solidFill>
              <a:latin typeface="Poppins"/>
              <a:ea typeface="Poppins"/>
              <a:cs typeface="Poppins"/>
              <a:sym typeface="Poppins"/>
            </a:endParaRPr>
          </a:p>
        </p:txBody>
      </p:sp>
      <p:sp>
        <p:nvSpPr>
          <p:cNvPr id="306" name="Google Shape;306;g2ef4ae0f03a_8_52"/>
          <p:cNvSpPr txBox="1"/>
          <p:nvPr/>
        </p:nvSpPr>
        <p:spPr>
          <a:xfrm>
            <a:off x="8926200" y="4680775"/>
            <a:ext cx="5631000" cy="10776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1500"/>
              <a:buFont typeface="Arial"/>
              <a:buNone/>
            </a:pPr>
            <a:r>
              <a:rPr lang="en-US" sz="2000">
                <a:solidFill>
                  <a:srgbClr val="333333"/>
                </a:solidFill>
                <a:latin typeface="Poppins"/>
                <a:ea typeface="Poppins"/>
                <a:cs typeface="Poppins"/>
                <a:sym typeface="Poppins"/>
              </a:rPr>
              <a:t>Are there ways you could use this video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at a staff meeting presentation, classroom lesson, or school assembly?</a:t>
            </a:r>
            <a:endParaRPr sz="2000" b="0" i="0" u="none" strike="noStrike" cap="none">
              <a:solidFill>
                <a:srgbClr val="333333"/>
              </a:solidFill>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f0e7a63beb_0_105"/>
          <p:cNvSpPr txBox="1">
            <a:spLocks noGrp="1"/>
          </p:cNvSpPr>
          <p:nvPr>
            <p:ph type="title"/>
          </p:nvPr>
        </p:nvSpPr>
        <p:spPr>
          <a:xfrm>
            <a:off x="685800" y="2011678"/>
            <a:ext cx="13871400" cy="2079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1500"/>
              <a:buNone/>
            </a:pPr>
            <a:r>
              <a:rPr lang="en-US"/>
              <a:t>SELF-REFLECTION ACTIVITY</a:t>
            </a:r>
            <a:endParaRPr/>
          </a:p>
        </p:txBody>
      </p:sp>
      <p:sp>
        <p:nvSpPr>
          <p:cNvPr id="313" name="Google Shape;313;g2f0e7a63beb_0_105"/>
          <p:cNvSpPr txBox="1"/>
          <p:nvPr/>
        </p:nvSpPr>
        <p:spPr>
          <a:xfrm>
            <a:off x="685800" y="3641525"/>
            <a:ext cx="13871400" cy="4617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500"/>
              </a:spcAft>
              <a:buClr>
                <a:srgbClr val="000000"/>
              </a:buClr>
              <a:buSzPts val="3800"/>
              <a:buFont typeface="Arial"/>
              <a:buNone/>
            </a:pPr>
            <a:r>
              <a:rPr lang="en-US" sz="3000" b="1">
                <a:solidFill>
                  <a:srgbClr val="4054E1"/>
                </a:solidFill>
                <a:latin typeface="Poppins"/>
                <a:ea typeface="Poppins"/>
                <a:cs typeface="Poppins"/>
                <a:sym typeface="Poppins"/>
              </a:rPr>
              <a:t>Reflect on your answers to the following questions:</a:t>
            </a:r>
            <a:endParaRPr sz="2000" b="0" i="0" u="none" strike="noStrike" cap="none">
              <a:solidFill>
                <a:srgbClr val="333333"/>
              </a:solidFill>
              <a:latin typeface="Poppins"/>
              <a:ea typeface="Poppins"/>
              <a:cs typeface="Poppins"/>
              <a:sym typeface="Poppins"/>
            </a:endParaRPr>
          </a:p>
        </p:txBody>
      </p:sp>
      <p:sp>
        <p:nvSpPr>
          <p:cNvPr id="314" name="Google Shape;314;g2f0e7a63beb_0_105"/>
          <p:cNvSpPr txBox="1">
            <a:spLocks noGrp="1"/>
          </p:cNvSpPr>
          <p:nvPr>
            <p:ph type="title" idx="2"/>
          </p:nvPr>
        </p:nvSpPr>
        <p:spPr>
          <a:xfrm>
            <a:off x="685800" y="231533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sz="5000"/>
              <a:t>Colonialism and Indigenous Knowledges</a:t>
            </a:r>
            <a:endParaRPr sz="5000"/>
          </a:p>
        </p:txBody>
      </p:sp>
      <p:sp>
        <p:nvSpPr>
          <p:cNvPr id="315" name="Google Shape;315;g2f0e7a63beb_0_105"/>
          <p:cNvSpPr/>
          <p:nvPr/>
        </p:nvSpPr>
        <p:spPr>
          <a:xfrm>
            <a:off x="685800" y="4607417"/>
            <a:ext cx="770100" cy="7701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316" name="Google Shape;316;g2f0e7a63beb_0_105"/>
          <p:cNvSpPr txBox="1"/>
          <p:nvPr/>
        </p:nvSpPr>
        <p:spPr>
          <a:xfrm>
            <a:off x="880800" y="4761417"/>
            <a:ext cx="380100" cy="4617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3000"/>
              <a:buFont typeface="Arial"/>
              <a:buNone/>
            </a:pPr>
            <a:r>
              <a:rPr lang="en-US" sz="3000" b="1" i="0" u="none" strike="noStrike" cap="none">
                <a:solidFill>
                  <a:schemeClr val="lt1"/>
                </a:solidFill>
                <a:latin typeface="Poppins"/>
                <a:ea typeface="Poppins"/>
                <a:cs typeface="Poppins"/>
                <a:sym typeface="Poppins"/>
              </a:rPr>
              <a:t>1</a:t>
            </a:r>
            <a:endParaRPr sz="3000" b="1" i="0" u="none" strike="noStrike" cap="none">
              <a:solidFill>
                <a:schemeClr val="lt1"/>
              </a:solidFill>
              <a:latin typeface="Calibri"/>
              <a:ea typeface="Calibri"/>
              <a:cs typeface="Calibri"/>
              <a:sym typeface="Calibri"/>
            </a:endParaRPr>
          </a:p>
        </p:txBody>
      </p:sp>
      <p:sp>
        <p:nvSpPr>
          <p:cNvPr id="317" name="Google Shape;317;g2f0e7a63beb_0_105"/>
          <p:cNvSpPr/>
          <p:nvPr/>
        </p:nvSpPr>
        <p:spPr>
          <a:xfrm>
            <a:off x="685800" y="6073392"/>
            <a:ext cx="770100" cy="7701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318" name="Google Shape;318;g2f0e7a63beb_0_105"/>
          <p:cNvSpPr txBox="1"/>
          <p:nvPr/>
        </p:nvSpPr>
        <p:spPr>
          <a:xfrm>
            <a:off x="880800" y="6227392"/>
            <a:ext cx="380100" cy="4617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3000"/>
              <a:buFont typeface="Arial"/>
              <a:buNone/>
            </a:pPr>
            <a:r>
              <a:rPr lang="en-US" sz="3000" b="1" i="0" u="none" strike="noStrike" cap="none">
                <a:solidFill>
                  <a:schemeClr val="lt1"/>
                </a:solidFill>
                <a:latin typeface="Poppins"/>
                <a:ea typeface="Poppins"/>
                <a:cs typeface="Poppins"/>
                <a:sym typeface="Poppins"/>
              </a:rPr>
              <a:t>2</a:t>
            </a:r>
            <a:endParaRPr sz="3000" b="1" i="0" u="none" strike="noStrike" cap="none">
              <a:solidFill>
                <a:schemeClr val="lt1"/>
              </a:solidFill>
              <a:latin typeface="Calibri"/>
              <a:ea typeface="Calibri"/>
              <a:cs typeface="Calibri"/>
              <a:sym typeface="Calibri"/>
            </a:endParaRPr>
          </a:p>
        </p:txBody>
      </p:sp>
      <p:sp>
        <p:nvSpPr>
          <p:cNvPr id="319" name="Google Shape;319;g2f0e7a63beb_0_105"/>
          <p:cNvSpPr/>
          <p:nvPr/>
        </p:nvSpPr>
        <p:spPr>
          <a:xfrm>
            <a:off x="7850117" y="4607417"/>
            <a:ext cx="770100" cy="7701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320" name="Google Shape;320;g2f0e7a63beb_0_105"/>
          <p:cNvSpPr txBox="1"/>
          <p:nvPr/>
        </p:nvSpPr>
        <p:spPr>
          <a:xfrm>
            <a:off x="8045117" y="4761417"/>
            <a:ext cx="380100" cy="4617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3000"/>
              <a:buFont typeface="Arial"/>
              <a:buNone/>
            </a:pPr>
            <a:r>
              <a:rPr lang="en-US" sz="3000" b="1" i="0" u="none" strike="noStrike" cap="none">
                <a:solidFill>
                  <a:schemeClr val="lt1"/>
                </a:solidFill>
                <a:latin typeface="Poppins"/>
                <a:ea typeface="Poppins"/>
                <a:cs typeface="Poppins"/>
                <a:sym typeface="Poppins"/>
              </a:rPr>
              <a:t>3</a:t>
            </a:r>
            <a:endParaRPr sz="3000" b="1" i="0" u="none" strike="noStrike" cap="none">
              <a:solidFill>
                <a:schemeClr val="lt1"/>
              </a:solidFill>
              <a:latin typeface="Calibri"/>
              <a:ea typeface="Calibri"/>
              <a:cs typeface="Calibri"/>
              <a:sym typeface="Calibri"/>
            </a:endParaRPr>
          </a:p>
        </p:txBody>
      </p:sp>
      <p:sp>
        <p:nvSpPr>
          <p:cNvPr id="321" name="Google Shape;321;g2f0e7a63beb_0_105"/>
          <p:cNvSpPr txBox="1"/>
          <p:nvPr/>
        </p:nvSpPr>
        <p:spPr>
          <a:xfrm>
            <a:off x="1761975" y="4680775"/>
            <a:ext cx="5631000" cy="1077600"/>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2300"/>
              <a:buFont typeface="Arial"/>
              <a:buNone/>
            </a:pPr>
            <a:r>
              <a:rPr lang="en-US" sz="2000">
                <a:solidFill>
                  <a:srgbClr val="333333"/>
                </a:solidFill>
                <a:latin typeface="Poppins"/>
                <a:ea typeface="Poppins"/>
                <a:cs typeface="Poppins"/>
                <a:sym typeface="Poppins"/>
              </a:rPr>
              <a:t>What are some ways that Indigenous communities were forced into the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western gender binary?</a:t>
            </a:r>
            <a:endParaRPr sz="2000" i="0" u="none" strike="noStrike" cap="none">
              <a:solidFill>
                <a:srgbClr val="333333"/>
              </a:solidFill>
              <a:latin typeface="Poppins"/>
              <a:ea typeface="Poppins"/>
              <a:cs typeface="Poppins"/>
              <a:sym typeface="Poppins"/>
            </a:endParaRPr>
          </a:p>
        </p:txBody>
      </p:sp>
      <p:sp>
        <p:nvSpPr>
          <p:cNvPr id="322" name="Google Shape;322;g2f0e7a63beb_0_105"/>
          <p:cNvSpPr txBox="1"/>
          <p:nvPr/>
        </p:nvSpPr>
        <p:spPr>
          <a:xfrm>
            <a:off x="1761975" y="6146750"/>
            <a:ext cx="5631000" cy="1077600"/>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2300"/>
              <a:buFont typeface="Arial"/>
              <a:buNone/>
            </a:pPr>
            <a:r>
              <a:rPr lang="en-US" sz="2000">
                <a:solidFill>
                  <a:srgbClr val="333333"/>
                </a:solidFill>
                <a:latin typeface="Poppins"/>
                <a:ea typeface="Poppins"/>
                <a:cs typeface="Poppins"/>
                <a:sym typeface="Poppins"/>
              </a:rPr>
              <a:t>What are some ways in which I have benefited or not benefited from colonialism and the western binary?</a:t>
            </a:r>
            <a:endParaRPr sz="2000" i="0" u="none" strike="noStrike" cap="none">
              <a:solidFill>
                <a:srgbClr val="333333"/>
              </a:solidFill>
              <a:latin typeface="Poppins"/>
              <a:ea typeface="Poppins"/>
              <a:cs typeface="Poppins"/>
              <a:sym typeface="Poppins"/>
            </a:endParaRPr>
          </a:p>
        </p:txBody>
      </p:sp>
      <p:sp>
        <p:nvSpPr>
          <p:cNvPr id="323" name="Google Shape;323;g2f0e7a63beb_0_105"/>
          <p:cNvSpPr txBox="1"/>
          <p:nvPr/>
        </p:nvSpPr>
        <p:spPr>
          <a:xfrm>
            <a:off x="8926200" y="4680775"/>
            <a:ext cx="5631000" cy="1077600"/>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2300"/>
              <a:buFont typeface="Arial"/>
              <a:buNone/>
            </a:pPr>
            <a:r>
              <a:rPr lang="en-US" sz="2000">
                <a:solidFill>
                  <a:srgbClr val="333333"/>
                </a:solidFill>
                <a:latin typeface="Poppins"/>
                <a:ea typeface="Poppins"/>
                <a:cs typeface="Poppins"/>
                <a:sym typeface="Poppins"/>
              </a:rPr>
              <a:t>What are some ways in which I have benefited from Indigenous knowledges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and how can I be a better ally?</a:t>
            </a:r>
            <a:endParaRPr sz="2000" i="0" u="none" strike="noStrike" cap="none">
              <a:solidFill>
                <a:srgbClr val="333333"/>
              </a:solidFill>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f0e7a63beb_0_143"/>
          <p:cNvSpPr txBox="1">
            <a:spLocks noGrp="1"/>
          </p:cNvSpPr>
          <p:nvPr>
            <p:ph type="title"/>
          </p:nvPr>
        </p:nvSpPr>
        <p:spPr>
          <a:xfrm>
            <a:off x="685800" y="2011678"/>
            <a:ext cx="13871400" cy="2079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1500"/>
              <a:buNone/>
            </a:pPr>
            <a:r>
              <a:rPr lang="en-US"/>
              <a:t>DISCUSSION ACTIVITY</a:t>
            </a:r>
            <a:endParaRPr/>
          </a:p>
        </p:txBody>
      </p:sp>
      <p:sp>
        <p:nvSpPr>
          <p:cNvPr id="330" name="Google Shape;330;g2f0e7a63beb_0_143"/>
          <p:cNvSpPr txBox="1"/>
          <p:nvPr/>
        </p:nvSpPr>
        <p:spPr>
          <a:xfrm>
            <a:off x="685800" y="3641525"/>
            <a:ext cx="13871400" cy="4617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500"/>
              </a:spcAft>
              <a:buClr>
                <a:srgbClr val="000000"/>
              </a:buClr>
              <a:buSzPts val="3800"/>
              <a:buFont typeface="Arial"/>
              <a:buNone/>
            </a:pPr>
            <a:r>
              <a:rPr lang="en-US" sz="3000" b="1">
                <a:solidFill>
                  <a:srgbClr val="4054E1"/>
                </a:solidFill>
                <a:latin typeface="Poppins"/>
                <a:ea typeface="Poppins"/>
                <a:cs typeface="Poppins"/>
                <a:sym typeface="Poppins"/>
              </a:rPr>
              <a:t>Get into groups of 2-5 and discuss the following:</a:t>
            </a:r>
            <a:endParaRPr sz="2000" b="0" i="0" u="none" strike="noStrike" cap="none">
              <a:solidFill>
                <a:srgbClr val="333333"/>
              </a:solidFill>
              <a:latin typeface="Poppins"/>
              <a:ea typeface="Poppins"/>
              <a:cs typeface="Poppins"/>
              <a:sym typeface="Poppins"/>
            </a:endParaRPr>
          </a:p>
        </p:txBody>
      </p:sp>
      <p:sp>
        <p:nvSpPr>
          <p:cNvPr id="331" name="Google Shape;331;g2f0e7a63beb_0_143"/>
          <p:cNvSpPr txBox="1">
            <a:spLocks noGrp="1"/>
          </p:cNvSpPr>
          <p:nvPr>
            <p:ph type="title" idx="2"/>
          </p:nvPr>
        </p:nvSpPr>
        <p:spPr>
          <a:xfrm>
            <a:off x="685800" y="231533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The Western Gender Binary</a:t>
            </a:r>
            <a:endParaRPr sz="5000"/>
          </a:p>
        </p:txBody>
      </p:sp>
      <p:sp>
        <p:nvSpPr>
          <p:cNvPr id="332" name="Google Shape;332;g2f0e7a63beb_0_143"/>
          <p:cNvSpPr/>
          <p:nvPr/>
        </p:nvSpPr>
        <p:spPr>
          <a:xfrm>
            <a:off x="685800" y="4607417"/>
            <a:ext cx="770100" cy="7701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333" name="Google Shape;333;g2f0e7a63beb_0_143"/>
          <p:cNvSpPr txBox="1"/>
          <p:nvPr/>
        </p:nvSpPr>
        <p:spPr>
          <a:xfrm>
            <a:off x="880800" y="4761417"/>
            <a:ext cx="380100" cy="4617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3000"/>
              <a:buFont typeface="Arial"/>
              <a:buNone/>
            </a:pPr>
            <a:r>
              <a:rPr lang="en-US" sz="3000" b="1" i="0" u="none" strike="noStrike" cap="none">
                <a:solidFill>
                  <a:schemeClr val="lt1"/>
                </a:solidFill>
                <a:latin typeface="Poppins"/>
                <a:ea typeface="Poppins"/>
                <a:cs typeface="Poppins"/>
                <a:sym typeface="Poppins"/>
              </a:rPr>
              <a:t>1</a:t>
            </a:r>
            <a:endParaRPr sz="3000" b="1" i="0" u="none" strike="noStrike" cap="none">
              <a:solidFill>
                <a:schemeClr val="lt1"/>
              </a:solidFill>
              <a:latin typeface="Calibri"/>
              <a:ea typeface="Calibri"/>
              <a:cs typeface="Calibri"/>
              <a:sym typeface="Calibri"/>
            </a:endParaRPr>
          </a:p>
        </p:txBody>
      </p:sp>
      <p:sp>
        <p:nvSpPr>
          <p:cNvPr id="334" name="Google Shape;334;g2f0e7a63beb_0_143"/>
          <p:cNvSpPr/>
          <p:nvPr/>
        </p:nvSpPr>
        <p:spPr>
          <a:xfrm>
            <a:off x="685800" y="6073392"/>
            <a:ext cx="770100" cy="7701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335" name="Google Shape;335;g2f0e7a63beb_0_143"/>
          <p:cNvSpPr txBox="1"/>
          <p:nvPr/>
        </p:nvSpPr>
        <p:spPr>
          <a:xfrm>
            <a:off x="880800" y="6227392"/>
            <a:ext cx="380100" cy="4617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3000"/>
              <a:buFont typeface="Arial"/>
              <a:buNone/>
            </a:pPr>
            <a:r>
              <a:rPr lang="en-US" sz="3000" b="1" i="0" u="none" strike="noStrike" cap="none">
                <a:solidFill>
                  <a:schemeClr val="lt1"/>
                </a:solidFill>
                <a:latin typeface="Poppins"/>
                <a:ea typeface="Poppins"/>
                <a:cs typeface="Poppins"/>
                <a:sym typeface="Poppins"/>
              </a:rPr>
              <a:t>2</a:t>
            </a:r>
            <a:endParaRPr sz="3000" b="1" i="0" u="none" strike="noStrike" cap="none">
              <a:solidFill>
                <a:schemeClr val="lt1"/>
              </a:solidFill>
              <a:latin typeface="Calibri"/>
              <a:ea typeface="Calibri"/>
              <a:cs typeface="Calibri"/>
              <a:sym typeface="Calibri"/>
            </a:endParaRPr>
          </a:p>
        </p:txBody>
      </p:sp>
      <p:sp>
        <p:nvSpPr>
          <p:cNvPr id="336" name="Google Shape;336;g2f0e7a63beb_0_143"/>
          <p:cNvSpPr/>
          <p:nvPr/>
        </p:nvSpPr>
        <p:spPr>
          <a:xfrm>
            <a:off x="7850117" y="4607417"/>
            <a:ext cx="770100" cy="7701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337" name="Google Shape;337;g2f0e7a63beb_0_143"/>
          <p:cNvSpPr txBox="1"/>
          <p:nvPr/>
        </p:nvSpPr>
        <p:spPr>
          <a:xfrm>
            <a:off x="8045117" y="4761417"/>
            <a:ext cx="380100" cy="4617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3000"/>
              <a:buFont typeface="Arial"/>
              <a:buNone/>
            </a:pPr>
            <a:r>
              <a:rPr lang="en-US" sz="3000" b="1" i="0" u="none" strike="noStrike" cap="none">
                <a:solidFill>
                  <a:schemeClr val="lt1"/>
                </a:solidFill>
                <a:latin typeface="Poppins"/>
                <a:ea typeface="Poppins"/>
                <a:cs typeface="Poppins"/>
                <a:sym typeface="Poppins"/>
              </a:rPr>
              <a:t>3</a:t>
            </a:r>
            <a:endParaRPr sz="3000" b="1" i="0" u="none" strike="noStrike" cap="none">
              <a:solidFill>
                <a:schemeClr val="lt1"/>
              </a:solidFill>
              <a:latin typeface="Calibri"/>
              <a:ea typeface="Calibri"/>
              <a:cs typeface="Calibri"/>
              <a:sym typeface="Calibri"/>
            </a:endParaRPr>
          </a:p>
        </p:txBody>
      </p:sp>
      <p:sp>
        <p:nvSpPr>
          <p:cNvPr id="338" name="Google Shape;338;g2f0e7a63beb_0_143"/>
          <p:cNvSpPr txBox="1"/>
          <p:nvPr/>
        </p:nvSpPr>
        <p:spPr>
          <a:xfrm>
            <a:off x="1761975" y="4680775"/>
            <a:ext cx="5631000" cy="692700"/>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2300"/>
              <a:buFont typeface="Arial"/>
              <a:buNone/>
            </a:pPr>
            <a:r>
              <a:rPr lang="en-US" sz="2000">
                <a:solidFill>
                  <a:srgbClr val="333333"/>
                </a:solidFill>
                <a:latin typeface="Poppins"/>
                <a:ea typeface="Poppins"/>
                <a:cs typeface="Poppins"/>
                <a:sym typeface="Poppins"/>
              </a:rPr>
              <a:t>How were Indigenous communities forced into the western gender binary?</a:t>
            </a:r>
            <a:endParaRPr sz="2000" i="0" u="none" strike="noStrike" cap="none">
              <a:solidFill>
                <a:srgbClr val="333333"/>
              </a:solidFill>
              <a:latin typeface="Poppins"/>
              <a:ea typeface="Poppins"/>
              <a:cs typeface="Poppins"/>
              <a:sym typeface="Poppins"/>
            </a:endParaRPr>
          </a:p>
        </p:txBody>
      </p:sp>
      <p:sp>
        <p:nvSpPr>
          <p:cNvPr id="339" name="Google Shape;339;g2f0e7a63beb_0_143"/>
          <p:cNvSpPr txBox="1"/>
          <p:nvPr/>
        </p:nvSpPr>
        <p:spPr>
          <a:xfrm>
            <a:off x="1761975" y="6146750"/>
            <a:ext cx="5631000" cy="1077600"/>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2300"/>
              <a:buFont typeface="Arial"/>
              <a:buNone/>
            </a:pPr>
            <a:r>
              <a:rPr lang="en-US" sz="2000">
                <a:solidFill>
                  <a:srgbClr val="333333"/>
                </a:solidFill>
                <a:latin typeface="Poppins"/>
                <a:ea typeface="Poppins"/>
                <a:cs typeface="Poppins"/>
                <a:sym typeface="Poppins"/>
              </a:rPr>
              <a:t>How have educators benefited or not benefited from colonialism and the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western binary?</a:t>
            </a:r>
            <a:endParaRPr sz="2000" i="0" u="none" strike="noStrike" cap="none">
              <a:solidFill>
                <a:srgbClr val="333333"/>
              </a:solidFill>
              <a:latin typeface="Poppins"/>
              <a:ea typeface="Poppins"/>
              <a:cs typeface="Poppins"/>
              <a:sym typeface="Poppins"/>
            </a:endParaRPr>
          </a:p>
        </p:txBody>
      </p:sp>
      <p:sp>
        <p:nvSpPr>
          <p:cNvPr id="340" name="Google Shape;340;g2f0e7a63beb_0_143"/>
          <p:cNvSpPr txBox="1"/>
          <p:nvPr/>
        </p:nvSpPr>
        <p:spPr>
          <a:xfrm>
            <a:off x="8926200" y="4680775"/>
            <a:ext cx="5631000" cy="1077600"/>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2300"/>
              <a:buFont typeface="Arial"/>
              <a:buNone/>
            </a:pPr>
            <a:r>
              <a:rPr lang="en-US" sz="2000">
                <a:solidFill>
                  <a:srgbClr val="333333"/>
                </a:solidFill>
                <a:latin typeface="Poppins"/>
                <a:ea typeface="Poppins"/>
                <a:cs typeface="Poppins"/>
                <a:sym typeface="Poppins"/>
              </a:rPr>
              <a:t>How have educators benefited from Indigenous knowledges and how can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we become better allies?</a:t>
            </a:r>
            <a:endParaRPr sz="2000" i="0" u="none" strike="noStrike" cap="none">
              <a:solidFill>
                <a:srgbClr val="333333"/>
              </a:solidFill>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2f0e7a63beb_0_159"/>
          <p:cNvSpPr txBox="1">
            <a:spLocks noGrp="1"/>
          </p:cNvSpPr>
          <p:nvPr>
            <p:ph type="title"/>
          </p:nvPr>
        </p:nvSpPr>
        <p:spPr>
          <a:xfrm>
            <a:off x="685800" y="201168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Two-Spirit/Indigiqueer Data</a:t>
            </a:r>
            <a:endParaRPr/>
          </a:p>
        </p:txBody>
      </p:sp>
      <p:sp>
        <p:nvSpPr>
          <p:cNvPr id="347" name="Google Shape;347;g2f0e7a63beb_0_159"/>
          <p:cNvSpPr txBox="1"/>
          <p:nvPr/>
        </p:nvSpPr>
        <p:spPr>
          <a:xfrm>
            <a:off x="685801" y="3474720"/>
            <a:ext cx="10289400" cy="32298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800"/>
              <a:buFont typeface="Arial"/>
              <a:buNone/>
            </a:pPr>
            <a:r>
              <a:rPr lang="en-US" sz="3000" b="1">
                <a:solidFill>
                  <a:srgbClr val="4054E1"/>
                </a:solidFill>
                <a:latin typeface="Poppins"/>
                <a:ea typeface="Poppins"/>
                <a:cs typeface="Poppins"/>
                <a:sym typeface="Poppins"/>
              </a:rPr>
              <a:t>Data:</a:t>
            </a:r>
            <a:endParaRPr sz="2000" b="0" i="1" u="none" strike="noStrike" cap="none">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595959"/>
              </a:buClr>
              <a:buSzPts val="3800"/>
              <a:buFont typeface="Arial"/>
              <a:buNone/>
            </a:pPr>
            <a:r>
              <a:rPr lang="en-US" sz="2000">
                <a:solidFill>
                  <a:srgbClr val="333333"/>
                </a:solidFill>
                <a:latin typeface="Poppins"/>
                <a:ea typeface="Poppins"/>
                <a:cs typeface="Poppins"/>
                <a:sym typeface="Poppins"/>
              </a:rPr>
              <a:t>Two-Spirit and Indigiqueer students have reported feeling unsafe in change rooms, washrooms, hallways, classrooms and school yards, and report frequently experiencing homophobia, bullying, verbal and sexual harassment, fights, rejection, and destruction of personal property. They also report not knowing if they can ask educators for help, or if their school has policy preventing homophobic bullying. </a:t>
            </a:r>
            <a:endParaRPr sz="2000">
              <a:solidFill>
                <a:srgbClr val="333333"/>
              </a:solidFill>
              <a:latin typeface="Poppins"/>
              <a:ea typeface="Poppins"/>
              <a:cs typeface="Poppins"/>
              <a:sym typeface="Poppins"/>
            </a:endParaRPr>
          </a:p>
          <a:p>
            <a:pPr marL="0" lvl="0" indent="0" algn="l" rtl="0">
              <a:spcBef>
                <a:spcPts val="1000"/>
              </a:spcBef>
              <a:spcAft>
                <a:spcPts val="0"/>
              </a:spcAft>
              <a:buClr>
                <a:srgbClr val="000000"/>
              </a:buClr>
              <a:buFont typeface="Arial"/>
              <a:buNone/>
            </a:pPr>
            <a:r>
              <a:rPr lang="en-US">
                <a:solidFill>
                  <a:srgbClr val="333333"/>
                </a:solidFill>
                <a:latin typeface="Poppins"/>
                <a:ea typeface="Poppins"/>
                <a:cs typeface="Poppins"/>
                <a:sym typeface="Poppins"/>
              </a:rPr>
              <a:t>(</a:t>
            </a:r>
            <a:r>
              <a:rPr lang="en-US" i="1">
                <a:solidFill>
                  <a:srgbClr val="333333"/>
                </a:solidFill>
                <a:latin typeface="Poppins"/>
                <a:ea typeface="Poppins"/>
                <a:cs typeface="Poppins"/>
                <a:sym typeface="Poppins"/>
              </a:rPr>
              <a:t>Safe and Caring Schools for Two-Spirit Youth,</a:t>
            </a:r>
            <a:r>
              <a:rPr lang="en-US">
                <a:solidFill>
                  <a:srgbClr val="333333"/>
                </a:solidFill>
                <a:latin typeface="Poppins"/>
                <a:ea typeface="Poppins"/>
                <a:cs typeface="Poppins"/>
                <a:sym typeface="Poppins"/>
              </a:rPr>
              <a:t> 2011.) </a:t>
            </a:r>
            <a:endParaRPr sz="2000">
              <a:solidFill>
                <a:srgbClr val="333333"/>
              </a:solidFill>
              <a:latin typeface="Poppins"/>
              <a:ea typeface="Poppins"/>
              <a:cs typeface="Poppins"/>
              <a:sym typeface="Poppi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2efcb444f7d_0_20"/>
          <p:cNvSpPr txBox="1">
            <a:spLocks noGrp="1"/>
          </p:cNvSpPr>
          <p:nvPr>
            <p:ph type="title"/>
          </p:nvPr>
        </p:nvSpPr>
        <p:spPr>
          <a:xfrm>
            <a:off x="685800" y="201168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Resource Connections</a:t>
            </a:r>
            <a:endParaRPr/>
          </a:p>
        </p:txBody>
      </p:sp>
      <p:sp>
        <p:nvSpPr>
          <p:cNvPr id="353" name="Google Shape;353;g2efcb444f7d_0_20"/>
          <p:cNvSpPr txBox="1"/>
          <p:nvPr/>
        </p:nvSpPr>
        <p:spPr>
          <a:xfrm>
            <a:off x="685800" y="3474726"/>
            <a:ext cx="6709500" cy="16548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800"/>
              <a:buFont typeface="Arial"/>
              <a:buNone/>
            </a:pPr>
            <a:r>
              <a:rPr lang="en-US" sz="3000" b="1">
                <a:solidFill>
                  <a:srgbClr val="4054E1"/>
                </a:solidFill>
                <a:latin typeface="Poppins"/>
                <a:ea typeface="Poppins"/>
                <a:cs typeface="Poppins"/>
                <a:sym typeface="Poppins"/>
              </a:rPr>
              <a:t>Books:</a:t>
            </a:r>
            <a:endParaRPr sz="2000" b="0" i="1" u="none" strike="noStrike" cap="none">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r>
              <a:rPr lang="en-US" sz="2000">
                <a:solidFill>
                  <a:srgbClr val="333333"/>
                </a:solidFill>
                <a:uFill>
                  <a:noFill/>
                </a:uFill>
                <a:latin typeface="Poppins"/>
                <a:ea typeface="Poppins"/>
                <a:cs typeface="Poppins"/>
                <a:sym typeface="Poppins"/>
                <a:hlinkClick r:id="rId3">
                  <a:extLst>
                    <a:ext uri="{A12FA001-AC4F-418D-AE19-62706E023703}">
                      <ahyp:hlinkClr xmlns:ahyp="http://schemas.microsoft.com/office/drawing/2018/hyperlinkcolor" val="tx"/>
                    </a:ext>
                  </a:extLst>
                </a:hlinkClick>
              </a:rPr>
              <a:t>47,000 Beads</a:t>
            </a:r>
            <a:endParaRPr sz="2000">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r>
              <a:rPr lang="en-US" sz="2000">
                <a:solidFill>
                  <a:srgbClr val="333333"/>
                </a:solidFill>
                <a:uFill>
                  <a:noFill/>
                </a:uFill>
                <a:latin typeface="Poppins"/>
                <a:ea typeface="Poppins"/>
                <a:cs typeface="Poppins"/>
                <a:sym typeface="Poppins"/>
                <a:hlinkClick r:id="rId4">
                  <a:extLst>
                    <a:ext uri="{A12FA001-AC4F-418D-AE19-62706E023703}">
                      <ahyp:hlinkClr xmlns:ahyp="http://schemas.microsoft.com/office/drawing/2018/hyperlinkcolor" val="tx"/>
                    </a:ext>
                  </a:extLst>
                </a:hlinkClick>
              </a:rPr>
              <a:t>Fire Song</a:t>
            </a:r>
            <a:endParaRPr sz="2000">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r>
              <a:rPr lang="en-US" sz="2000">
                <a:solidFill>
                  <a:srgbClr val="333333"/>
                </a:solidFill>
                <a:uFill>
                  <a:noFill/>
                </a:uFill>
                <a:latin typeface="Poppins"/>
                <a:ea typeface="Poppins"/>
                <a:cs typeface="Poppins"/>
                <a:sym typeface="Poppins"/>
                <a:hlinkClick r:id="rId5">
                  <a:extLst>
                    <a:ext uri="{A12FA001-AC4F-418D-AE19-62706E023703}">
                      <ahyp:hlinkClr xmlns:ahyp="http://schemas.microsoft.com/office/drawing/2018/hyperlinkcolor" val="tx"/>
                    </a:ext>
                  </a:extLst>
                </a:hlinkClick>
              </a:rPr>
              <a:t>Surviving the City Vol. 1</a:t>
            </a:r>
            <a:r>
              <a:rPr lang="en-US" sz="2000">
                <a:solidFill>
                  <a:srgbClr val="333333"/>
                </a:solidFill>
                <a:latin typeface="Poppins"/>
                <a:ea typeface="Poppins"/>
                <a:cs typeface="Poppins"/>
                <a:sym typeface="Poppins"/>
              </a:rPr>
              <a:t>,</a:t>
            </a:r>
            <a:r>
              <a:rPr lang="en-US" sz="2000">
                <a:solidFill>
                  <a:srgbClr val="333333"/>
                </a:solidFill>
                <a:uFill>
                  <a:noFill/>
                </a:uFill>
                <a:latin typeface="Poppins"/>
                <a:ea typeface="Poppins"/>
                <a:cs typeface="Poppins"/>
                <a:sym typeface="Poppins"/>
                <a:hlinkClick r:id="rId6">
                  <a:extLst>
                    <a:ext uri="{A12FA001-AC4F-418D-AE19-62706E023703}">
                      <ahyp:hlinkClr xmlns:ahyp="http://schemas.microsoft.com/office/drawing/2018/hyperlinkcolor" val="tx"/>
                    </a:ext>
                  </a:extLst>
                </a:hlinkClick>
              </a:rPr>
              <a:t> 2</a:t>
            </a:r>
            <a:r>
              <a:rPr lang="en-US" sz="2000">
                <a:solidFill>
                  <a:srgbClr val="333333"/>
                </a:solidFill>
                <a:latin typeface="Poppins"/>
                <a:ea typeface="Poppins"/>
                <a:cs typeface="Poppins"/>
                <a:sym typeface="Poppins"/>
              </a:rPr>
              <a:t>, </a:t>
            </a:r>
            <a:r>
              <a:rPr lang="en-US" sz="2000">
                <a:solidFill>
                  <a:srgbClr val="333333"/>
                </a:solidFill>
                <a:uFill>
                  <a:noFill/>
                </a:uFill>
                <a:latin typeface="Poppins"/>
                <a:ea typeface="Poppins"/>
                <a:cs typeface="Poppins"/>
                <a:sym typeface="Poppins"/>
                <a:hlinkClick r:id="rId7">
                  <a:extLst>
                    <a:ext uri="{A12FA001-AC4F-418D-AE19-62706E023703}">
                      <ahyp:hlinkClr xmlns:ahyp="http://schemas.microsoft.com/office/drawing/2018/hyperlinkcolor" val="tx"/>
                    </a:ext>
                  </a:extLst>
                </a:hlinkClick>
              </a:rPr>
              <a:t>and 3</a:t>
            </a:r>
            <a:endParaRPr sz="1900">
              <a:solidFill>
                <a:srgbClr val="333333"/>
              </a:solidFill>
              <a:latin typeface="Poppins"/>
              <a:ea typeface="Poppins"/>
              <a:cs typeface="Poppins"/>
              <a:sym typeface="Poppins"/>
            </a:endParaRPr>
          </a:p>
        </p:txBody>
      </p:sp>
      <p:pic>
        <p:nvPicPr>
          <p:cNvPr id="354" name="Google Shape;354;g2efcb444f7d_0_20" descr="47,000 Beads"/>
          <p:cNvPicPr preferRelativeResize="0"/>
          <p:nvPr/>
        </p:nvPicPr>
        <p:blipFill rotWithShape="1">
          <a:blip r:embed="rId8">
            <a:alphaModFix/>
          </a:blip>
          <a:srcRect/>
          <a:stretch/>
        </p:blipFill>
        <p:spPr>
          <a:xfrm>
            <a:off x="5713049" y="3548124"/>
            <a:ext cx="3655125" cy="2805325"/>
          </a:xfrm>
          <a:prstGeom prst="rect">
            <a:avLst/>
          </a:prstGeom>
          <a:noFill/>
          <a:ln>
            <a:noFill/>
          </a:ln>
        </p:spPr>
      </p:pic>
      <p:pic>
        <p:nvPicPr>
          <p:cNvPr id="355" name="Google Shape;355;g2efcb444f7d_0_20"/>
          <p:cNvPicPr preferRelativeResize="0"/>
          <p:nvPr/>
        </p:nvPicPr>
        <p:blipFill rotWithShape="1">
          <a:blip r:embed="rId9">
            <a:alphaModFix/>
          </a:blip>
          <a:srcRect/>
          <a:stretch/>
        </p:blipFill>
        <p:spPr>
          <a:xfrm rot="-776910">
            <a:off x="10111777" y="3683966"/>
            <a:ext cx="1469980" cy="2269435"/>
          </a:xfrm>
          <a:prstGeom prst="rect">
            <a:avLst/>
          </a:prstGeom>
          <a:noFill/>
          <a:ln>
            <a:noFill/>
          </a:ln>
        </p:spPr>
      </p:pic>
      <p:pic>
        <p:nvPicPr>
          <p:cNvPr id="356" name="Google Shape;356;g2efcb444f7d_0_20"/>
          <p:cNvPicPr preferRelativeResize="0"/>
          <p:nvPr/>
        </p:nvPicPr>
        <p:blipFill rotWithShape="1">
          <a:blip r:embed="rId10">
            <a:alphaModFix/>
          </a:blip>
          <a:srcRect/>
          <a:stretch/>
        </p:blipFill>
        <p:spPr>
          <a:xfrm>
            <a:off x="11499112" y="3548129"/>
            <a:ext cx="1469980" cy="2269435"/>
          </a:xfrm>
          <a:prstGeom prst="rect">
            <a:avLst/>
          </a:prstGeom>
          <a:noFill/>
          <a:ln>
            <a:noFill/>
          </a:ln>
        </p:spPr>
      </p:pic>
      <p:pic>
        <p:nvPicPr>
          <p:cNvPr id="357" name="Google Shape;357;g2efcb444f7d_0_20"/>
          <p:cNvPicPr preferRelativeResize="0"/>
          <p:nvPr/>
        </p:nvPicPr>
        <p:blipFill rotWithShape="1">
          <a:blip r:embed="rId11">
            <a:alphaModFix/>
          </a:blip>
          <a:srcRect/>
          <a:stretch/>
        </p:blipFill>
        <p:spPr>
          <a:xfrm rot="880932">
            <a:off x="12832942" y="3696562"/>
            <a:ext cx="1462074" cy="225723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2f0e7a63beb_0_175"/>
          <p:cNvSpPr txBox="1">
            <a:spLocks noGrp="1"/>
          </p:cNvSpPr>
          <p:nvPr>
            <p:ph type="title"/>
          </p:nvPr>
        </p:nvSpPr>
        <p:spPr>
          <a:xfrm>
            <a:off x="685800" y="201168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Resource Connections</a:t>
            </a:r>
            <a:endParaRPr/>
          </a:p>
        </p:txBody>
      </p:sp>
      <p:sp>
        <p:nvSpPr>
          <p:cNvPr id="363" name="Google Shape;363;g2f0e7a63beb_0_175"/>
          <p:cNvSpPr txBox="1"/>
          <p:nvPr/>
        </p:nvSpPr>
        <p:spPr>
          <a:xfrm>
            <a:off x="685800" y="3474726"/>
            <a:ext cx="6709500" cy="28092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800"/>
              <a:buFont typeface="Arial"/>
              <a:buNone/>
            </a:pPr>
            <a:r>
              <a:rPr lang="en-US" sz="3000" b="1">
                <a:solidFill>
                  <a:srgbClr val="4054E1"/>
                </a:solidFill>
                <a:latin typeface="Poppins"/>
                <a:ea typeface="Poppins"/>
                <a:cs typeface="Poppins"/>
                <a:sym typeface="Poppins"/>
              </a:rPr>
              <a:t>Videos:</a:t>
            </a:r>
            <a:endParaRPr sz="2000" b="0" i="1" u="none" strike="noStrike" cap="none">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r>
              <a:rPr lang="en-US" sz="2000">
                <a:solidFill>
                  <a:srgbClr val="333333"/>
                </a:solidFill>
                <a:uFill>
                  <a:noFill/>
                </a:uFill>
                <a:latin typeface="Poppins"/>
                <a:ea typeface="Poppins"/>
                <a:cs typeface="Poppins"/>
                <a:sym typeface="Poppins"/>
                <a:hlinkClick r:id="rId3">
                  <a:extLst>
                    <a:ext uri="{A12FA001-AC4F-418D-AE19-62706E023703}">
                      <ahyp:hlinkClr xmlns:ahyp="http://schemas.microsoft.com/office/drawing/2018/hyperlinkcolor" val="tx"/>
                    </a:ext>
                  </a:extLst>
                </a:hlinkClick>
              </a:rPr>
              <a:t>A Two-Spirit Journey</a:t>
            </a:r>
            <a:endParaRPr sz="2000">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r>
              <a:rPr lang="en-US" sz="2000">
                <a:solidFill>
                  <a:srgbClr val="333333"/>
                </a:solidFill>
                <a:uFill>
                  <a:noFill/>
                </a:uFill>
                <a:latin typeface="Poppins"/>
                <a:ea typeface="Poppins"/>
                <a:cs typeface="Poppins"/>
                <a:sym typeface="Poppins"/>
                <a:hlinkClick r:id="rId4">
                  <a:extLst>
                    <a:ext uri="{A12FA001-AC4F-418D-AE19-62706E023703}">
                      <ahyp:hlinkClr xmlns:ahyp="http://schemas.microsoft.com/office/drawing/2018/hyperlinkcolor" val="tx"/>
                    </a:ext>
                  </a:extLst>
                </a:hlinkClick>
              </a:rPr>
              <a:t>Regalia: Pride in Two Spirits</a:t>
            </a:r>
            <a:endParaRPr sz="2000">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r>
              <a:rPr lang="en-US" sz="2000">
                <a:solidFill>
                  <a:srgbClr val="333333"/>
                </a:solidFill>
                <a:uFill>
                  <a:noFill/>
                </a:uFill>
                <a:latin typeface="Poppins"/>
                <a:ea typeface="Poppins"/>
                <a:cs typeface="Poppins"/>
                <a:sym typeface="Poppins"/>
                <a:hlinkClick r:id="rId5">
                  <a:extLst>
                    <a:ext uri="{A12FA001-AC4F-418D-AE19-62706E023703}">
                      <ahyp:hlinkClr xmlns:ahyp="http://schemas.microsoft.com/office/drawing/2018/hyperlinkcolor" val="tx"/>
                    </a:ext>
                  </a:extLst>
                </a:hlinkClick>
              </a:rPr>
              <a:t>Two-Spirit: A Movement Born in Winnipeg</a:t>
            </a:r>
            <a:endParaRPr sz="2000">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r>
              <a:rPr lang="en-US" sz="2000">
                <a:solidFill>
                  <a:srgbClr val="333333"/>
                </a:solidFill>
                <a:uFill>
                  <a:noFill/>
                </a:uFill>
                <a:latin typeface="Poppins"/>
                <a:ea typeface="Poppins"/>
                <a:cs typeface="Poppins"/>
                <a:sym typeface="Poppins"/>
                <a:hlinkClick r:id="rId6">
                  <a:extLst>
                    <a:ext uri="{A12FA001-AC4F-418D-AE19-62706E023703}">
                      <ahyp:hlinkClr xmlns:ahyp="http://schemas.microsoft.com/office/drawing/2018/hyperlinkcolor" val="tx"/>
                    </a:ext>
                  </a:extLst>
                </a:hlinkClick>
              </a:rPr>
              <a:t>Two Spirit LGBTQ+ Fundamentals</a:t>
            </a:r>
            <a:endParaRPr sz="2000">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r>
              <a:rPr lang="en-US" sz="2000">
                <a:solidFill>
                  <a:srgbClr val="333333"/>
                </a:solidFill>
                <a:uFill>
                  <a:noFill/>
                </a:uFill>
                <a:latin typeface="Poppins"/>
                <a:ea typeface="Poppins"/>
                <a:cs typeface="Poppins"/>
                <a:sym typeface="Poppins"/>
                <a:hlinkClick r:id="rId7">
                  <a:extLst>
                    <a:ext uri="{A12FA001-AC4F-418D-AE19-62706E023703}">
                      <ahyp:hlinkClr xmlns:ahyp="http://schemas.microsoft.com/office/drawing/2018/hyperlinkcolor" val="tx"/>
                    </a:ext>
                  </a:extLst>
                </a:hlinkClick>
              </a:rPr>
              <a:t>Vera City: Indigiqueer</a:t>
            </a:r>
            <a:endParaRPr sz="2000">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r>
              <a:rPr lang="en-US" sz="2000">
                <a:solidFill>
                  <a:srgbClr val="333333"/>
                </a:solidFill>
                <a:uFill>
                  <a:noFill/>
                </a:uFill>
                <a:latin typeface="Poppins"/>
                <a:ea typeface="Poppins"/>
                <a:cs typeface="Poppins"/>
                <a:sym typeface="Poppins"/>
                <a:hlinkClick r:id="rId8">
                  <a:extLst>
                    <a:ext uri="{A12FA001-AC4F-418D-AE19-62706E023703}">
                      <ahyp:hlinkClr xmlns:ahyp="http://schemas.microsoft.com/office/drawing/2018/hyperlinkcolor" val="tx"/>
                    </a:ext>
                  </a:extLst>
                </a:hlinkClick>
              </a:rPr>
              <a:t>What Does Two-Spirit Mean?</a:t>
            </a:r>
            <a:endParaRPr sz="1900">
              <a:solidFill>
                <a:srgbClr val="333333"/>
              </a:solidFill>
              <a:latin typeface="Poppins"/>
              <a:ea typeface="Poppins"/>
              <a:cs typeface="Poppins"/>
              <a:sym typeface="Poppins"/>
            </a:endParaRPr>
          </a:p>
        </p:txBody>
      </p:sp>
      <p:pic>
        <p:nvPicPr>
          <p:cNvPr id="364" name="Google Shape;364;g2f0e7a63beb_0_175" descr="No photo description available."/>
          <p:cNvPicPr preferRelativeResize="0"/>
          <p:nvPr/>
        </p:nvPicPr>
        <p:blipFill rotWithShape="1">
          <a:blip r:embed="rId9">
            <a:alphaModFix/>
          </a:blip>
          <a:srcRect r="2771" b="2381"/>
          <a:stretch/>
        </p:blipFill>
        <p:spPr>
          <a:xfrm>
            <a:off x="8462223" y="3474725"/>
            <a:ext cx="3744374" cy="3759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28d062388a6_0_22"/>
          <p:cNvSpPr txBox="1"/>
          <p:nvPr/>
        </p:nvSpPr>
        <p:spPr>
          <a:xfrm>
            <a:off x="685793" y="4016950"/>
            <a:ext cx="6596100" cy="17316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5000"/>
              <a:buFont typeface="Arial"/>
              <a:buNone/>
            </a:pPr>
            <a:r>
              <a:rPr lang="en-US" sz="5000" b="1" i="0" u="none" strike="noStrike" cap="none">
                <a:solidFill>
                  <a:srgbClr val="333333"/>
                </a:solidFill>
                <a:latin typeface="Poppins"/>
                <a:ea typeface="Poppins"/>
                <a:cs typeface="Poppins"/>
                <a:sym typeface="Poppins"/>
              </a:rPr>
              <a:t>S</a:t>
            </a:r>
            <a:r>
              <a:rPr lang="en-US" sz="5000" b="0" i="0" u="none" strike="noStrike" cap="none">
                <a:solidFill>
                  <a:srgbClr val="333333"/>
                </a:solidFill>
                <a:latin typeface="Poppins"/>
                <a:ea typeface="Poppins"/>
                <a:cs typeface="Poppins"/>
                <a:sym typeface="Poppins"/>
              </a:rPr>
              <a:t>exual </a:t>
            </a:r>
            <a:r>
              <a:rPr lang="en-US" sz="5000" b="1" i="0" u="none" strike="noStrike" cap="none">
                <a:solidFill>
                  <a:srgbClr val="333333"/>
                </a:solidFill>
                <a:latin typeface="Poppins"/>
                <a:ea typeface="Poppins"/>
                <a:cs typeface="Poppins"/>
                <a:sym typeface="Poppins"/>
              </a:rPr>
              <a:t>O</a:t>
            </a:r>
            <a:r>
              <a:rPr lang="en-US" sz="5000" b="0" i="0" u="none" strike="noStrike" cap="none">
                <a:solidFill>
                  <a:srgbClr val="333333"/>
                </a:solidFill>
                <a:latin typeface="Poppins"/>
                <a:ea typeface="Poppins"/>
                <a:cs typeface="Poppins"/>
                <a:sym typeface="Poppins"/>
              </a:rPr>
              <a:t>rientation</a:t>
            </a:r>
            <a:endParaRPr sz="5000" b="0" i="0" u="none" strike="noStrike" cap="none">
              <a:solidFill>
                <a:srgbClr val="333333"/>
              </a:solidFill>
              <a:latin typeface="Poppins"/>
              <a:ea typeface="Poppins"/>
              <a:cs typeface="Poppins"/>
              <a:sym typeface="Poppins"/>
            </a:endParaRPr>
          </a:p>
          <a:p>
            <a:pPr marL="0" marR="0" lvl="0" indent="0" algn="l" rtl="0">
              <a:lnSpc>
                <a:spcPct val="125000"/>
              </a:lnSpc>
              <a:spcBef>
                <a:spcPts val="0"/>
              </a:spcBef>
              <a:spcAft>
                <a:spcPts val="0"/>
              </a:spcAft>
              <a:buClr>
                <a:srgbClr val="000000"/>
              </a:buClr>
              <a:buSzPts val="5000"/>
              <a:buFont typeface="Arial"/>
              <a:buNone/>
            </a:pPr>
            <a:r>
              <a:rPr lang="en-US" sz="5000" b="1" i="0" u="none" strike="noStrike" cap="none">
                <a:solidFill>
                  <a:srgbClr val="333333"/>
                </a:solidFill>
                <a:latin typeface="Poppins"/>
                <a:ea typeface="Poppins"/>
                <a:cs typeface="Poppins"/>
                <a:sym typeface="Poppins"/>
              </a:rPr>
              <a:t>G</a:t>
            </a:r>
            <a:r>
              <a:rPr lang="en-US" sz="5000" b="0" i="0" u="none" strike="noStrike" cap="none">
                <a:solidFill>
                  <a:srgbClr val="333333"/>
                </a:solidFill>
                <a:latin typeface="Poppins"/>
                <a:ea typeface="Poppins"/>
                <a:cs typeface="Poppins"/>
                <a:sym typeface="Poppins"/>
              </a:rPr>
              <a:t>ender </a:t>
            </a:r>
            <a:r>
              <a:rPr lang="en-US" sz="5000" b="1" i="0" u="none" strike="noStrike" cap="none">
                <a:solidFill>
                  <a:srgbClr val="333333"/>
                </a:solidFill>
                <a:latin typeface="Poppins"/>
                <a:ea typeface="Poppins"/>
                <a:cs typeface="Poppins"/>
                <a:sym typeface="Poppins"/>
              </a:rPr>
              <a:t>I</a:t>
            </a:r>
            <a:r>
              <a:rPr lang="en-US" sz="5000" b="0" i="0" u="none" strike="noStrike" cap="none">
                <a:solidFill>
                  <a:srgbClr val="333333"/>
                </a:solidFill>
                <a:latin typeface="Poppins"/>
                <a:ea typeface="Poppins"/>
                <a:cs typeface="Poppins"/>
                <a:sym typeface="Poppins"/>
              </a:rPr>
              <a:t>dentity</a:t>
            </a:r>
            <a:endParaRPr sz="5000" b="0" i="0" u="none" strike="noStrike" cap="none">
              <a:solidFill>
                <a:srgbClr val="333333"/>
              </a:solidFill>
              <a:latin typeface="Poppins"/>
              <a:ea typeface="Poppins"/>
              <a:cs typeface="Poppins"/>
              <a:sym typeface="Poppins"/>
            </a:endParaRPr>
          </a:p>
        </p:txBody>
      </p:sp>
      <p:pic>
        <p:nvPicPr>
          <p:cNvPr id="69" name="Google Shape;69;g28d062388a6_0_22"/>
          <p:cNvPicPr preferRelativeResize="0"/>
          <p:nvPr/>
        </p:nvPicPr>
        <p:blipFill rotWithShape="1">
          <a:blip r:embed="rId3">
            <a:alphaModFix/>
          </a:blip>
          <a:srcRect/>
          <a:stretch/>
        </p:blipFill>
        <p:spPr>
          <a:xfrm>
            <a:off x="9209521" y="4148400"/>
            <a:ext cx="4264125" cy="722750"/>
          </a:xfrm>
          <a:prstGeom prst="rect">
            <a:avLst/>
          </a:prstGeom>
          <a:noFill/>
          <a:ln>
            <a:noFill/>
          </a:ln>
        </p:spPr>
      </p:pic>
      <p:sp>
        <p:nvSpPr>
          <p:cNvPr id="70" name="Google Shape;70;g28d062388a6_0_22"/>
          <p:cNvSpPr txBox="1">
            <a:spLocks noGrp="1"/>
          </p:cNvSpPr>
          <p:nvPr>
            <p:ph type="title"/>
          </p:nvPr>
        </p:nvSpPr>
        <p:spPr>
          <a:xfrm>
            <a:off x="685800" y="201168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What is SOGI and SOGI 123?</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2f0e7a63beb_0_185"/>
          <p:cNvSpPr txBox="1">
            <a:spLocks noGrp="1"/>
          </p:cNvSpPr>
          <p:nvPr>
            <p:ph type="title"/>
          </p:nvPr>
        </p:nvSpPr>
        <p:spPr>
          <a:xfrm>
            <a:off x="685800" y="201168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Check-Out</a:t>
            </a:r>
            <a:endParaRPr/>
          </a:p>
        </p:txBody>
      </p:sp>
      <p:sp>
        <p:nvSpPr>
          <p:cNvPr id="371" name="Google Shape;371;g2f0e7a63beb_0_185"/>
          <p:cNvSpPr/>
          <p:nvPr/>
        </p:nvSpPr>
        <p:spPr>
          <a:xfrm>
            <a:off x="685800" y="3611117"/>
            <a:ext cx="770100" cy="7701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372" name="Google Shape;372;g2f0e7a63beb_0_185"/>
          <p:cNvSpPr txBox="1"/>
          <p:nvPr/>
        </p:nvSpPr>
        <p:spPr>
          <a:xfrm>
            <a:off x="880800" y="3765117"/>
            <a:ext cx="380100" cy="4617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3000"/>
              <a:buFont typeface="Arial"/>
              <a:buNone/>
            </a:pPr>
            <a:r>
              <a:rPr lang="en-US" sz="3000" b="1" i="0" u="none" strike="noStrike" cap="none">
                <a:solidFill>
                  <a:schemeClr val="lt1"/>
                </a:solidFill>
                <a:latin typeface="Poppins"/>
                <a:ea typeface="Poppins"/>
                <a:cs typeface="Poppins"/>
                <a:sym typeface="Poppins"/>
              </a:rPr>
              <a:t>1</a:t>
            </a:r>
            <a:endParaRPr sz="3000" b="1" i="0" u="none" strike="noStrike" cap="none">
              <a:solidFill>
                <a:schemeClr val="lt1"/>
              </a:solidFill>
              <a:latin typeface="Calibri"/>
              <a:ea typeface="Calibri"/>
              <a:cs typeface="Calibri"/>
              <a:sym typeface="Calibri"/>
            </a:endParaRPr>
          </a:p>
        </p:txBody>
      </p:sp>
      <p:sp>
        <p:nvSpPr>
          <p:cNvPr id="373" name="Google Shape;373;g2f0e7a63beb_0_185"/>
          <p:cNvSpPr txBox="1"/>
          <p:nvPr/>
        </p:nvSpPr>
        <p:spPr>
          <a:xfrm>
            <a:off x="1761975" y="3684475"/>
            <a:ext cx="5631000" cy="1462200"/>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2100"/>
              <a:buFont typeface="Arial"/>
              <a:buNone/>
            </a:pPr>
            <a:r>
              <a:rPr lang="en-US" sz="2000">
                <a:solidFill>
                  <a:srgbClr val="333333"/>
                </a:solidFill>
                <a:latin typeface="Poppins"/>
                <a:ea typeface="Poppins"/>
                <a:cs typeface="Poppins"/>
                <a:sym typeface="Poppins"/>
              </a:rPr>
              <a:t>What’s one thing you’ve learned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about Two-Spirit and Indigiqueer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identities that you can apply within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your teaching practice?</a:t>
            </a:r>
            <a:endParaRPr sz="2000" i="0" u="none" strike="noStrike" cap="none">
              <a:solidFill>
                <a:srgbClr val="333333"/>
              </a:solidFill>
              <a:latin typeface="Poppins"/>
              <a:ea typeface="Poppins"/>
              <a:cs typeface="Poppins"/>
              <a:sym typeface="Poppins"/>
            </a:endParaRPr>
          </a:p>
        </p:txBody>
      </p:sp>
      <p:sp>
        <p:nvSpPr>
          <p:cNvPr id="374" name="Google Shape;374;g2f0e7a63beb_0_185"/>
          <p:cNvSpPr/>
          <p:nvPr/>
        </p:nvSpPr>
        <p:spPr>
          <a:xfrm>
            <a:off x="7850117" y="3611117"/>
            <a:ext cx="770100" cy="7701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375" name="Google Shape;375;g2f0e7a63beb_0_185"/>
          <p:cNvSpPr txBox="1"/>
          <p:nvPr/>
        </p:nvSpPr>
        <p:spPr>
          <a:xfrm>
            <a:off x="8045117" y="3765117"/>
            <a:ext cx="380100" cy="4617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3000"/>
              <a:buFont typeface="Arial"/>
              <a:buNone/>
            </a:pPr>
            <a:r>
              <a:rPr lang="en-US" sz="3000" b="1">
                <a:solidFill>
                  <a:schemeClr val="lt1"/>
                </a:solidFill>
                <a:latin typeface="Poppins"/>
                <a:ea typeface="Poppins"/>
                <a:cs typeface="Poppins"/>
                <a:sym typeface="Poppins"/>
              </a:rPr>
              <a:t>2</a:t>
            </a:r>
            <a:endParaRPr sz="3000" b="1" i="0" u="none" strike="noStrike" cap="none">
              <a:solidFill>
                <a:schemeClr val="lt1"/>
              </a:solidFill>
              <a:latin typeface="Calibri"/>
              <a:ea typeface="Calibri"/>
              <a:cs typeface="Calibri"/>
              <a:sym typeface="Calibri"/>
            </a:endParaRPr>
          </a:p>
        </p:txBody>
      </p:sp>
      <p:sp>
        <p:nvSpPr>
          <p:cNvPr id="376" name="Google Shape;376;g2f0e7a63beb_0_185"/>
          <p:cNvSpPr txBox="1"/>
          <p:nvPr/>
        </p:nvSpPr>
        <p:spPr>
          <a:xfrm>
            <a:off x="8926200" y="3684475"/>
            <a:ext cx="5631000" cy="1462200"/>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2100"/>
              <a:buFont typeface="Arial"/>
              <a:buNone/>
            </a:pPr>
            <a:r>
              <a:rPr lang="en-US" sz="2000">
                <a:solidFill>
                  <a:srgbClr val="333333"/>
                </a:solidFill>
                <a:latin typeface="Poppins"/>
                <a:ea typeface="Poppins"/>
                <a:cs typeface="Poppins"/>
                <a:sym typeface="Poppins"/>
              </a:rPr>
              <a:t>Were all of your questions answered?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Do any remain?</a:t>
            </a:r>
            <a:endParaRPr sz="2000">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SzPts val="2100"/>
              <a:buFont typeface="Arial"/>
              <a:buNone/>
            </a:pPr>
            <a:r>
              <a:rPr lang="en-US" sz="2000">
                <a:solidFill>
                  <a:srgbClr val="333333"/>
                </a:solidFill>
                <a:latin typeface="Poppins"/>
                <a:ea typeface="Poppins"/>
                <a:cs typeface="Poppins"/>
                <a:sym typeface="Poppins"/>
              </a:rPr>
              <a:t>Where could you go to find answers to any questions you may have in the future?</a:t>
            </a:r>
            <a:endParaRPr sz="2000">
              <a:solidFill>
                <a:srgbClr val="333333"/>
              </a:solidFill>
              <a:latin typeface="Poppins"/>
              <a:ea typeface="Poppins"/>
              <a:cs typeface="Poppins"/>
              <a:sym typeface="Poppi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2ef4ae0f03a_8_104"/>
          <p:cNvSpPr txBox="1">
            <a:spLocks noGrp="1"/>
          </p:cNvSpPr>
          <p:nvPr>
            <p:ph type="title"/>
          </p:nvPr>
        </p:nvSpPr>
        <p:spPr>
          <a:xfrm>
            <a:off x="685800" y="201168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Questions?</a:t>
            </a:r>
            <a:endParaRPr/>
          </a:p>
        </p:txBody>
      </p:sp>
      <p:sp>
        <p:nvSpPr>
          <p:cNvPr id="382" name="Google Shape;382;g2ef4ae0f03a_8_104"/>
          <p:cNvSpPr txBox="1"/>
          <p:nvPr/>
        </p:nvSpPr>
        <p:spPr>
          <a:xfrm>
            <a:off x="685800" y="3444550"/>
            <a:ext cx="6707100" cy="4617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1500"/>
              <a:buFont typeface="Arial"/>
              <a:buNone/>
            </a:pPr>
            <a:r>
              <a:rPr lang="en-US" sz="3000" b="1" i="0" u="none" strike="noStrike" cap="none">
                <a:solidFill>
                  <a:schemeClr val="lt1"/>
                </a:solidFill>
                <a:latin typeface="Poppins"/>
                <a:ea typeface="Poppins"/>
                <a:cs typeface="Poppins"/>
                <a:sym typeface="Poppins"/>
              </a:rPr>
              <a:t>Q &amp; A Period</a:t>
            </a:r>
            <a:endParaRPr sz="3500" b="0" i="0" u="none" strike="noStrike" cap="none">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2ef4ae0f03a_8_111"/>
          <p:cNvSpPr txBox="1"/>
          <p:nvPr/>
        </p:nvSpPr>
        <p:spPr>
          <a:xfrm>
            <a:off x="708005" y="7671816"/>
            <a:ext cx="4110000" cy="261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1700" b="0" i="0" u="none" strike="noStrike" cap="none">
                <a:solidFill>
                  <a:srgbClr val="333333"/>
                </a:solidFill>
                <a:latin typeface="Poppins"/>
                <a:ea typeface="Poppins"/>
                <a:cs typeface="Poppins"/>
                <a:sym typeface="Poppins"/>
              </a:rPr>
              <a:t>Visit</a:t>
            </a:r>
            <a:r>
              <a:rPr lang="en-US" sz="1700" b="1" i="0" u="none" strike="noStrike" cap="none">
                <a:solidFill>
                  <a:srgbClr val="4054E1"/>
                </a:solidFill>
                <a:latin typeface="Poppins"/>
                <a:ea typeface="Poppins"/>
                <a:cs typeface="Poppins"/>
                <a:sym typeface="Poppins"/>
              </a:rPr>
              <a:t> SOGIeducation.org</a:t>
            </a:r>
            <a:endParaRPr sz="1700" b="1" i="0" u="none" strike="noStrike" cap="none">
              <a:solidFill>
                <a:srgbClr val="4054E1"/>
              </a:solidFill>
              <a:latin typeface="Poppins"/>
              <a:ea typeface="Poppins"/>
              <a:cs typeface="Poppins"/>
              <a:sym typeface="Poppins"/>
            </a:endParaRPr>
          </a:p>
        </p:txBody>
      </p:sp>
      <p:sp>
        <p:nvSpPr>
          <p:cNvPr id="389" name="Google Shape;389;g2ef4ae0f03a_8_111"/>
          <p:cNvSpPr txBox="1"/>
          <p:nvPr/>
        </p:nvSpPr>
        <p:spPr>
          <a:xfrm>
            <a:off x="708000" y="6291175"/>
            <a:ext cx="6798600" cy="1169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D966"/>
              </a:buClr>
              <a:buSzPts val="4500"/>
              <a:buFont typeface="Century Gothic"/>
              <a:buNone/>
            </a:pPr>
            <a:r>
              <a:rPr lang="en-US" sz="5300" b="1" i="0" u="none" strike="noStrike" cap="none">
                <a:solidFill>
                  <a:srgbClr val="333333"/>
                </a:solidFill>
                <a:latin typeface="Poppins"/>
                <a:ea typeface="Poppins"/>
                <a:cs typeface="Poppins"/>
                <a:sym typeface="Poppins"/>
              </a:rPr>
              <a:t>Thank You </a:t>
            </a:r>
            <a:r>
              <a:rPr lang="en-US" sz="5300" b="0" i="0" u="none" strike="noStrike" cap="none">
                <a:solidFill>
                  <a:srgbClr val="DA6FE6"/>
                </a:solidFill>
                <a:latin typeface="Poppins ExtraLight"/>
                <a:ea typeface="Poppins ExtraLight"/>
                <a:cs typeface="Poppins ExtraLight"/>
                <a:sym typeface="Poppins ExtraLight"/>
              </a:rPr>
              <a:t>|</a:t>
            </a:r>
            <a:r>
              <a:rPr lang="en-US" sz="5300" b="1" i="0" u="none" strike="noStrike" cap="none">
                <a:solidFill>
                  <a:srgbClr val="333333"/>
                </a:solidFill>
                <a:latin typeface="Poppins"/>
                <a:ea typeface="Poppins"/>
                <a:cs typeface="Poppins"/>
                <a:sym typeface="Poppins"/>
              </a:rPr>
              <a:t> Merci</a:t>
            </a:r>
            <a:br>
              <a:rPr lang="en-US" sz="5300" b="1" i="0" u="none" strike="noStrike" cap="none">
                <a:solidFill>
                  <a:srgbClr val="333333"/>
                </a:solidFill>
                <a:latin typeface="Poppins"/>
                <a:ea typeface="Poppins"/>
                <a:cs typeface="Poppins"/>
                <a:sym typeface="Poppins"/>
              </a:rPr>
            </a:br>
            <a:r>
              <a:rPr lang="en-US" sz="2300" b="0" i="0" u="none" strike="noStrike" cap="none">
                <a:solidFill>
                  <a:srgbClr val="333333"/>
                </a:solidFill>
                <a:latin typeface="Poppins"/>
                <a:ea typeface="Poppins"/>
                <a:cs typeface="Poppins"/>
                <a:sym typeface="Poppins"/>
              </a:rPr>
              <a:t>Support all students.</a:t>
            </a:r>
            <a:endParaRPr sz="5300" b="1" i="0" u="none" strike="noStrike" cap="none">
              <a:solidFill>
                <a:srgbClr val="333333"/>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28d062388a6_0_57"/>
          <p:cNvSpPr/>
          <p:nvPr/>
        </p:nvSpPr>
        <p:spPr>
          <a:xfrm>
            <a:off x="685800" y="3999842"/>
            <a:ext cx="770100" cy="770100"/>
          </a:xfrm>
          <a:prstGeom prst="ellipse">
            <a:avLst/>
          </a:prstGeom>
          <a:solidFill>
            <a:srgbClr val="4054E1"/>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77" name="Google Shape;77;g28d062388a6_0_57"/>
          <p:cNvSpPr txBox="1"/>
          <p:nvPr/>
        </p:nvSpPr>
        <p:spPr>
          <a:xfrm>
            <a:off x="880800" y="4153842"/>
            <a:ext cx="380100" cy="4617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3000"/>
              <a:buFont typeface="Arial"/>
              <a:buNone/>
            </a:pPr>
            <a:r>
              <a:rPr lang="en-US" sz="3000" b="1" i="0" u="none" strike="noStrike" cap="none">
                <a:solidFill>
                  <a:schemeClr val="lt1"/>
                </a:solidFill>
                <a:latin typeface="Poppins"/>
                <a:ea typeface="Poppins"/>
                <a:cs typeface="Poppins"/>
                <a:sym typeface="Poppins"/>
              </a:rPr>
              <a:t>1</a:t>
            </a:r>
            <a:endParaRPr sz="3000" b="1" i="0" u="none" strike="noStrike" cap="none">
              <a:solidFill>
                <a:schemeClr val="lt1"/>
              </a:solidFill>
              <a:latin typeface="Calibri"/>
              <a:ea typeface="Calibri"/>
              <a:cs typeface="Calibri"/>
              <a:sym typeface="Calibri"/>
            </a:endParaRPr>
          </a:p>
        </p:txBody>
      </p:sp>
      <p:sp>
        <p:nvSpPr>
          <p:cNvPr id="78" name="Google Shape;78;g28d062388a6_0_57"/>
          <p:cNvSpPr/>
          <p:nvPr/>
        </p:nvSpPr>
        <p:spPr>
          <a:xfrm>
            <a:off x="685800" y="5465817"/>
            <a:ext cx="770100" cy="7701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79" name="Google Shape;79;g28d062388a6_0_57"/>
          <p:cNvSpPr txBox="1"/>
          <p:nvPr/>
        </p:nvSpPr>
        <p:spPr>
          <a:xfrm>
            <a:off x="880800" y="5619817"/>
            <a:ext cx="380100" cy="4617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3000"/>
              <a:buFont typeface="Arial"/>
              <a:buNone/>
            </a:pPr>
            <a:r>
              <a:rPr lang="en-US" sz="3000" b="1" i="0" u="none" strike="noStrike" cap="none">
                <a:solidFill>
                  <a:schemeClr val="lt1"/>
                </a:solidFill>
                <a:latin typeface="Poppins"/>
                <a:ea typeface="Poppins"/>
                <a:cs typeface="Poppins"/>
                <a:sym typeface="Poppins"/>
              </a:rPr>
              <a:t>2</a:t>
            </a:r>
            <a:endParaRPr sz="3000" b="1" i="0" u="none" strike="noStrike" cap="none">
              <a:solidFill>
                <a:schemeClr val="lt1"/>
              </a:solidFill>
              <a:latin typeface="Calibri"/>
              <a:ea typeface="Calibri"/>
              <a:cs typeface="Calibri"/>
              <a:sym typeface="Calibri"/>
            </a:endParaRPr>
          </a:p>
        </p:txBody>
      </p:sp>
      <p:sp>
        <p:nvSpPr>
          <p:cNvPr id="80" name="Google Shape;80;g28d062388a6_0_57"/>
          <p:cNvSpPr/>
          <p:nvPr/>
        </p:nvSpPr>
        <p:spPr>
          <a:xfrm>
            <a:off x="7850117" y="3999842"/>
            <a:ext cx="770100" cy="7701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81" name="Google Shape;81;g28d062388a6_0_57"/>
          <p:cNvSpPr txBox="1"/>
          <p:nvPr/>
        </p:nvSpPr>
        <p:spPr>
          <a:xfrm>
            <a:off x="8045117" y="4153842"/>
            <a:ext cx="380100" cy="4617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3000"/>
              <a:buFont typeface="Arial"/>
              <a:buNone/>
            </a:pPr>
            <a:r>
              <a:rPr lang="en-US" sz="3000" b="1" i="0" u="none" strike="noStrike" cap="none">
                <a:solidFill>
                  <a:schemeClr val="lt1"/>
                </a:solidFill>
                <a:latin typeface="Poppins"/>
                <a:ea typeface="Poppins"/>
                <a:cs typeface="Poppins"/>
                <a:sym typeface="Poppins"/>
              </a:rPr>
              <a:t>3</a:t>
            </a:r>
            <a:endParaRPr sz="3000" b="1" i="0" u="none" strike="noStrike" cap="none">
              <a:solidFill>
                <a:schemeClr val="lt1"/>
              </a:solidFill>
              <a:latin typeface="Calibri"/>
              <a:ea typeface="Calibri"/>
              <a:cs typeface="Calibri"/>
              <a:sym typeface="Calibri"/>
            </a:endParaRPr>
          </a:p>
        </p:txBody>
      </p:sp>
      <p:sp>
        <p:nvSpPr>
          <p:cNvPr id="82" name="Google Shape;82;g28d062388a6_0_57"/>
          <p:cNvSpPr/>
          <p:nvPr/>
        </p:nvSpPr>
        <p:spPr>
          <a:xfrm>
            <a:off x="7850133" y="5465825"/>
            <a:ext cx="770100" cy="770100"/>
          </a:xfrm>
          <a:prstGeom prst="ellipse">
            <a:avLst/>
          </a:prstGeom>
          <a:solidFill>
            <a:srgbClr val="4054E1"/>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83" name="Google Shape;83;g28d062388a6_0_57"/>
          <p:cNvSpPr txBox="1"/>
          <p:nvPr/>
        </p:nvSpPr>
        <p:spPr>
          <a:xfrm>
            <a:off x="8045133" y="5619825"/>
            <a:ext cx="380100" cy="4617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3000"/>
              <a:buFont typeface="Arial"/>
              <a:buNone/>
            </a:pPr>
            <a:r>
              <a:rPr lang="en-US" sz="3000" b="1" i="0" u="none" strike="noStrike" cap="none">
                <a:solidFill>
                  <a:schemeClr val="lt1"/>
                </a:solidFill>
                <a:latin typeface="Poppins"/>
                <a:ea typeface="Poppins"/>
                <a:cs typeface="Poppins"/>
                <a:sym typeface="Poppins"/>
              </a:rPr>
              <a:t>4</a:t>
            </a:r>
            <a:endParaRPr sz="3000" b="1" i="0" u="none" strike="noStrike" cap="none">
              <a:solidFill>
                <a:schemeClr val="lt1"/>
              </a:solidFill>
              <a:latin typeface="Calibri"/>
              <a:ea typeface="Calibri"/>
              <a:cs typeface="Calibri"/>
              <a:sym typeface="Calibri"/>
            </a:endParaRPr>
          </a:p>
        </p:txBody>
      </p:sp>
      <p:sp>
        <p:nvSpPr>
          <p:cNvPr id="84" name="Google Shape;84;g28d062388a6_0_57"/>
          <p:cNvSpPr txBox="1"/>
          <p:nvPr/>
        </p:nvSpPr>
        <p:spPr>
          <a:xfrm>
            <a:off x="1761975" y="4073200"/>
            <a:ext cx="5631000" cy="1077600"/>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Font typeface="Arial"/>
              <a:buNone/>
            </a:pPr>
            <a:r>
              <a:rPr lang="en-US" sz="2000">
                <a:solidFill>
                  <a:srgbClr val="333333"/>
                </a:solidFill>
                <a:latin typeface="Poppins"/>
                <a:ea typeface="Poppins"/>
                <a:cs typeface="Poppins"/>
                <a:sym typeface="Poppins"/>
              </a:rPr>
              <a:t>What are some key Two-Spirit and Indigiqueer terms and people that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I should know?</a:t>
            </a:r>
            <a:endParaRPr sz="1700" i="0" u="none" strike="noStrike" cap="none">
              <a:solidFill>
                <a:srgbClr val="333333"/>
              </a:solidFill>
              <a:latin typeface="Poppins"/>
              <a:ea typeface="Poppins"/>
              <a:cs typeface="Poppins"/>
              <a:sym typeface="Poppins"/>
            </a:endParaRPr>
          </a:p>
        </p:txBody>
      </p:sp>
      <p:sp>
        <p:nvSpPr>
          <p:cNvPr id="85" name="Google Shape;85;g28d062388a6_0_57"/>
          <p:cNvSpPr txBox="1"/>
          <p:nvPr/>
        </p:nvSpPr>
        <p:spPr>
          <a:xfrm>
            <a:off x="1761975" y="5539175"/>
            <a:ext cx="5631000" cy="1077600"/>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Font typeface="Arial"/>
              <a:buNone/>
            </a:pPr>
            <a:r>
              <a:rPr lang="en-US" sz="2000">
                <a:solidFill>
                  <a:srgbClr val="333333"/>
                </a:solidFill>
                <a:latin typeface="Poppins"/>
                <a:ea typeface="Poppins"/>
                <a:cs typeface="Poppins"/>
                <a:sym typeface="Poppins"/>
              </a:rPr>
              <a:t>What are Two-Spirit and Indigiqueer identities and how do they intersect </a:t>
            </a:r>
            <a:br>
              <a:rPr lang="en-US" sz="2000">
                <a:solidFill>
                  <a:srgbClr val="333333"/>
                </a:solidFill>
                <a:latin typeface="Poppins"/>
                <a:ea typeface="Poppins"/>
                <a:cs typeface="Poppins"/>
                <a:sym typeface="Poppins"/>
              </a:rPr>
            </a:br>
            <a:r>
              <a:rPr lang="en-US" sz="2000">
                <a:solidFill>
                  <a:srgbClr val="333333"/>
                </a:solidFill>
                <a:latin typeface="Poppins"/>
                <a:ea typeface="Poppins"/>
                <a:cs typeface="Poppins"/>
                <a:sym typeface="Poppins"/>
              </a:rPr>
              <a:t>with SOGI?</a:t>
            </a:r>
            <a:endParaRPr sz="2000" i="0" u="none" strike="noStrike" cap="none">
              <a:solidFill>
                <a:srgbClr val="333333"/>
              </a:solidFill>
              <a:latin typeface="Poppins"/>
              <a:ea typeface="Poppins"/>
              <a:cs typeface="Poppins"/>
              <a:sym typeface="Poppins"/>
            </a:endParaRPr>
          </a:p>
        </p:txBody>
      </p:sp>
      <p:sp>
        <p:nvSpPr>
          <p:cNvPr id="86" name="Google Shape;86;g28d062388a6_0_57"/>
          <p:cNvSpPr txBox="1"/>
          <p:nvPr/>
        </p:nvSpPr>
        <p:spPr>
          <a:xfrm>
            <a:off x="8926200" y="4073200"/>
            <a:ext cx="5631000" cy="692700"/>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Font typeface="Arial"/>
              <a:buNone/>
            </a:pPr>
            <a:r>
              <a:rPr lang="en-US" sz="2000">
                <a:solidFill>
                  <a:srgbClr val="333333"/>
                </a:solidFill>
                <a:latin typeface="Poppins"/>
                <a:ea typeface="Poppins"/>
                <a:cs typeface="Poppins"/>
                <a:sym typeface="Poppins"/>
              </a:rPr>
              <a:t>How has colonialism enforced the western binary on Indigenous peoples in Canada?</a:t>
            </a:r>
            <a:endParaRPr sz="2000" i="0" u="none" strike="noStrike" cap="none">
              <a:solidFill>
                <a:srgbClr val="333333"/>
              </a:solidFill>
              <a:latin typeface="Poppins"/>
              <a:ea typeface="Poppins"/>
              <a:cs typeface="Poppins"/>
              <a:sym typeface="Poppins"/>
            </a:endParaRPr>
          </a:p>
        </p:txBody>
      </p:sp>
      <p:sp>
        <p:nvSpPr>
          <p:cNvPr id="87" name="Google Shape;87;g28d062388a6_0_57"/>
          <p:cNvSpPr txBox="1"/>
          <p:nvPr/>
        </p:nvSpPr>
        <p:spPr>
          <a:xfrm>
            <a:off x="8926200" y="5619825"/>
            <a:ext cx="5631000" cy="1077600"/>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Font typeface="Arial"/>
              <a:buNone/>
            </a:pPr>
            <a:r>
              <a:rPr lang="en-US" sz="2000">
                <a:solidFill>
                  <a:srgbClr val="333333"/>
                </a:solidFill>
                <a:latin typeface="Poppins"/>
                <a:ea typeface="Poppins"/>
                <a:cs typeface="Poppins"/>
                <a:sym typeface="Poppins"/>
              </a:rPr>
              <a:t>How can educators learn to be more inclusive to Two-Spirit and Indigiqueer students and families? </a:t>
            </a:r>
            <a:endParaRPr sz="2000" i="0" u="none" strike="noStrike" cap="none">
              <a:solidFill>
                <a:srgbClr val="333333"/>
              </a:solidFill>
              <a:latin typeface="Poppins"/>
              <a:ea typeface="Poppins"/>
              <a:cs typeface="Poppins"/>
              <a:sym typeface="Poppins"/>
            </a:endParaRPr>
          </a:p>
        </p:txBody>
      </p:sp>
      <p:sp>
        <p:nvSpPr>
          <p:cNvPr id="88" name="Google Shape;88;g28d062388a6_0_57"/>
          <p:cNvSpPr txBox="1">
            <a:spLocks noGrp="1"/>
          </p:cNvSpPr>
          <p:nvPr>
            <p:ph type="title"/>
          </p:nvPr>
        </p:nvSpPr>
        <p:spPr>
          <a:xfrm>
            <a:off x="685800" y="201168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Today’s Conversation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28d062388a6_0_98"/>
          <p:cNvSpPr txBox="1">
            <a:spLocks noGrp="1"/>
          </p:cNvSpPr>
          <p:nvPr>
            <p:ph type="title"/>
          </p:nvPr>
        </p:nvSpPr>
        <p:spPr>
          <a:xfrm>
            <a:off x="685800" y="2011680"/>
            <a:ext cx="131445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Key Terms</a:t>
            </a:r>
            <a:endParaRPr/>
          </a:p>
        </p:txBody>
      </p:sp>
      <p:grpSp>
        <p:nvGrpSpPr>
          <p:cNvPr id="95" name="Google Shape;95;g28d062388a6_0_98"/>
          <p:cNvGrpSpPr/>
          <p:nvPr/>
        </p:nvGrpSpPr>
        <p:grpSpPr>
          <a:xfrm>
            <a:off x="685800" y="4231472"/>
            <a:ext cx="490500" cy="490500"/>
            <a:chOff x="685800" y="4231472"/>
            <a:chExt cx="490500" cy="490500"/>
          </a:xfrm>
        </p:grpSpPr>
        <p:sp>
          <p:nvSpPr>
            <p:cNvPr id="96" name="Google Shape;96;g28d062388a6_0_98"/>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97" name="Google Shape;97;g28d062388a6_0_98"/>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800"/>
                <a:buFont typeface="Arial"/>
                <a:buNone/>
              </a:pPr>
              <a:r>
                <a:rPr lang="en-US" sz="1800" b="1" i="0" u="none" strike="noStrike" cap="none">
                  <a:solidFill>
                    <a:schemeClr val="lt1"/>
                  </a:solidFill>
                  <a:latin typeface="Poppins"/>
                  <a:ea typeface="Poppins"/>
                  <a:cs typeface="Poppins"/>
                  <a:sym typeface="Poppins"/>
                </a:rPr>
                <a:t>2</a:t>
              </a:r>
              <a:endParaRPr sz="1800" b="1" i="0" u="none" strike="noStrike" cap="none">
                <a:solidFill>
                  <a:schemeClr val="lt1"/>
                </a:solidFill>
                <a:latin typeface="Calibri"/>
                <a:ea typeface="Calibri"/>
                <a:cs typeface="Calibri"/>
                <a:sym typeface="Calibri"/>
              </a:endParaRPr>
            </a:p>
          </p:txBody>
        </p:sp>
      </p:grpSp>
      <p:grpSp>
        <p:nvGrpSpPr>
          <p:cNvPr id="98" name="Google Shape;98;g28d062388a6_0_98"/>
          <p:cNvGrpSpPr/>
          <p:nvPr/>
        </p:nvGrpSpPr>
        <p:grpSpPr>
          <a:xfrm>
            <a:off x="685800" y="3595122"/>
            <a:ext cx="490500" cy="490500"/>
            <a:chOff x="685800" y="3595122"/>
            <a:chExt cx="490500" cy="490500"/>
          </a:xfrm>
        </p:grpSpPr>
        <p:sp>
          <p:nvSpPr>
            <p:cNvPr id="99" name="Google Shape;99;g28d062388a6_0_98"/>
            <p:cNvSpPr/>
            <p:nvPr/>
          </p:nvSpPr>
          <p:spPr>
            <a:xfrm>
              <a:off x="685800" y="359512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100" name="Google Shape;100;g28d062388a6_0_98"/>
            <p:cNvSpPr txBox="1"/>
            <p:nvPr/>
          </p:nvSpPr>
          <p:spPr>
            <a:xfrm>
              <a:off x="741000" y="3701767"/>
              <a:ext cx="380100" cy="2772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800"/>
                <a:buFont typeface="Arial"/>
                <a:buNone/>
              </a:pPr>
              <a:r>
                <a:rPr lang="en-US" sz="1800" b="1" i="0" u="none" strike="noStrike" cap="none">
                  <a:solidFill>
                    <a:schemeClr val="lt1"/>
                  </a:solidFill>
                  <a:latin typeface="Poppins"/>
                  <a:ea typeface="Poppins"/>
                  <a:cs typeface="Poppins"/>
                  <a:sym typeface="Poppins"/>
                </a:rPr>
                <a:t>1</a:t>
              </a:r>
              <a:endParaRPr sz="1800" b="1" i="0" u="none" strike="noStrike" cap="none">
                <a:solidFill>
                  <a:schemeClr val="lt1"/>
                </a:solidFill>
                <a:latin typeface="Calibri"/>
                <a:ea typeface="Calibri"/>
                <a:cs typeface="Calibri"/>
                <a:sym typeface="Calibri"/>
              </a:endParaRPr>
            </a:p>
          </p:txBody>
        </p:sp>
      </p:grpSp>
      <p:sp>
        <p:nvSpPr>
          <p:cNvPr id="101" name="Google Shape;101;g28d062388a6_0_98"/>
          <p:cNvSpPr txBox="1"/>
          <p:nvPr/>
        </p:nvSpPr>
        <p:spPr>
          <a:xfrm>
            <a:off x="1371725" y="3595125"/>
            <a:ext cx="2684700" cy="2401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500"/>
              <a:buFont typeface="Arial"/>
              <a:buNone/>
            </a:pPr>
            <a:r>
              <a:rPr lang="en-US" sz="3000" b="0" i="0" u="none" strike="noStrike" cap="none">
                <a:solidFill>
                  <a:schemeClr val="lt1"/>
                </a:solidFill>
                <a:latin typeface="Poppins"/>
                <a:ea typeface="Poppins"/>
                <a:cs typeface="Poppins"/>
                <a:sym typeface="Poppins"/>
              </a:rPr>
              <a:t>UNDRIP</a:t>
            </a:r>
            <a:endParaRPr sz="3000" b="0" i="0" u="none" strike="noStrike" cap="none">
              <a:solidFill>
                <a:schemeClr val="lt1"/>
              </a:solidFill>
              <a:latin typeface="Poppins"/>
              <a:ea typeface="Poppins"/>
              <a:cs typeface="Poppins"/>
              <a:sym typeface="Poppins"/>
            </a:endParaRPr>
          </a:p>
          <a:p>
            <a:pPr marL="0" marR="0" lvl="0" indent="0" algn="l" rtl="0">
              <a:lnSpc>
                <a:spcPct val="140000"/>
              </a:lnSpc>
              <a:spcBef>
                <a:spcPts val="0"/>
              </a:spcBef>
              <a:spcAft>
                <a:spcPts val="0"/>
              </a:spcAft>
              <a:buClr>
                <a:srgbClr val="000000"/>
              </a:buClr>
              <a:buSzPts val="1500"/>
              <a:buFont typeface="Arial"/>
              <a:buNone/>
            </a:pPr>
            <a:r>
              <a:rPr lang="en-US" sz="3000" b="0" i="0" u="none" strike="noStrike" cap="none">
                <a:solidFill>
                  <a:schemeClr val="lt1"/>
                </a:solidFill>
                <a:latin typeface="Poppins"/>
                <a:ea typeface="Poppins"/>
                <a:cs typeface="Poppins"/>
                <a:sym typeface="Poppins"/>
              </a:rPr>
              <a:t>Indigeneity</a:t>
            </a:r>
            <a:endParaRPr sz="3000" b="0" i="0" u="none" strike="noStrike" cap="none">
              <a:solidFill>
                <a:schemeClr val="lt1"/>
              </a:solidFill>
              <a:latin typeface="Poppins"/>
              <a:ea typeface="Poppins"/>
              <a:cs typeface="Poppins"/>
              <a:sym typeface="Poppins"/>
            </a:endParaRPr>
          </a:p>
          <a:p>
            <a:pPr marL="0" marR="0" lvl="0" indent="0" algn="l" rtl="0">
              <a:lnSpc>
                <a:spcPct val="140000"/>
              </a:lnSpc>
              <a:spcBef>
                <a:spcPts val="0"/>
              </a:spcBef>
              <a:spcAft>
                <a:spcPts val="0"/>
              </a:spcAft>
              <a:buClr>
                <a:srgbClr val="000000"/>
              </a:buClr>
              <a:buSzPts val="1500"/>
              <a:buFont typeface="Arial"/>
              <a:buNone/>
            </a:pPr>
            <a:r>
              <a:rPr lang="en-US" sz="3000" b="0" i="0" u="none" strike="noStrike" cap="none">
                <a:solidFill>
                  <a:schemeClr val="lt1"/>
                </a:solidFill>
                <a:latin typeface="Poppins"/>
                <a:ea typeface="Poppins"/>
                <a:cs typeface="Poppins"/>
                <a:sym typeface="Poppins"/>
              </a:rPr>
              <a:t>Two-Spirit</a:t>
            </a:r>
            <a:endParaRPr sz="3000" b="0" i="0" u="none" strike="noStrike" cap="none">
              <a:solidFill>
                <a:schemeClr val="lt1"/>
              </a:solidFill>
              <a:latin typeface="Poppins"/>
              <a:ea typeface="Poppins"/>
              <a:cs typeface="Poppins"/>
              <a:sym typeface="Poppins"/>
            </a:endParaRPr>
          </a:p>
          <a:p>
            <a:pPr marL="0" marR="0" lvl="0" indent="0" algn="l" rtl="0">
              <a:lnSpc>
                <a:spcPct val="140000"/>
              </a:lnSpc>
              <a:spcBef>
                <a:spcPts val="0"/>
              </a:spcBef>
              <a:spcAft>
                <a:spcPts val="0"/>
              </a:spcAft>
              <a:buClr>
                <a:srgbClr val="000000"/>
              </a:buClr>
              <a:buSzPts val="1500"/>
              <a:buFont typeface="Arial"/>
              <a:buNone/>
            </a:pPr>
            <a:r>
              <a:rPr lang="en-US" sz="3000" b="0" i="0" u="none" strike="noStrike" cap="none">
                <a:solidFill>
                  <a:schemeClr val="lt1"/>
                </a:solidFill>
                <a:latin typeface="Poppins"/>
                <a:ea typeface="Poppins"/>
                <a:cs typeface="Poppins"/>
                <a:sym typeface="Poppins"/>
              </a:rPr>
              <a:t>Indigiqueer</a:t>
            </a:r>
            <a:endParaRPr sz="3000" b="0" i="0" u="none" strike="noStrike" cap="none">
              <a:solidFill>
                <a:schemeClr val="lt1"/>
              </a:solidFill>
              <a:latin typeface="Poppins"/>
              <a:ea typeface="Poppins"/>
              <a:cs typeface="Poppins"/>
              <a:sym typeface="Poppins"/>
            </a:endParaRPr>
          </a:p>
        </p:txBody>
      </p:sp>
      <p:grpSp>
        <p:nvGrpSpPr>
          <p:cNvPr id="102" name="Google Shape;102;g28d062388a6_0_98"/>
          <p:cNvGrpSpPr/>
          <p:nvPr/>
        </p:nvGrpSpPr>
        <p:grpSpPr>
          <a:xfrm>
            <a:off x="685800" y="4867822"/>
            <a:ext cx="490500" cy="490500"/>
            <a:chOff x="685800" y="4231472"/>
            <a:chExt cx="490500" cy="490500"/>
          </a:xfrm>
        </p:grpSpPr>
        <p:sp>
          <p:nvSpPr>
            <p:cNvPr id="103" name="Google Shape;103;g28d062388a6_0_98"/>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104" name="Google Shape;104;g28d062388a6_0_98"/>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800"/>
                <a:buFont typeface="Arial"/>
                <a:buNone/>
              </a:pPr>
              <a:r>
                <a:rPr lang="en-US" sz="1800" b="1" i="0" u="none" strike="noStrike" cap="none">
                  <a:solidFill>
                    <a:schemeClr val="lt1"/>
                  </a:solidFill>
                  <a:latin typeface="Poppins"/>
                  <a:ea typeface="Poppins"/>
                  <a:cs typeface="Poppins"/>
                  <a:sym typeface="Poppins"/>
                </a:rPr>
                <a:t>3</a:t>
              </a:r>
              <a:endParaRPr sz="1800" b="1" i="0" u="none" strike="noStrike" cap="none">
                <a:solidFill>
                  <a:schemeClr val="lt1"/>
                </a:solidFill>
                <a:latin typeface="Calibri"/>
                <a:ea typeface="Calibri"/>
                <a:cs typeface="Calibri"/>
                <a:sym typeface="Calibri"/>
              </a:endParaRPr>
            </a:p>
          </p:txBody>
        </p:sp>
      </p:grpSp>
      <p:grpSp>
        <p:nvGrpSpPr>
          <p:cNvPr id="105" name="Google Shape;105;g28d062388a6_0_98"/>
          <p:cNvGrpSpPr/>
          <p:nvPr/>
        </p:nvGrpSpPr>
        <p:grpSpPr>
          <a:xfrm>
            <a:off x="685800" y="5504172"/>
            <a:ext cx="490500" cy="490500"/>
            <a:chOff x="685800" y="4231472"/>
            <a:chExt cx="490500" cy="490500"/>
          </a:xfrm>
        </p:grpSpPr>
        <p:sp>
          <p:nvSpPr>
            <p:cNvPr id="106" name="Google Shape;106;g28d062388a6_0_98"/>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107" name="Google Shape;107;g28d062388a6_0_98"/>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800"/>
                <a:buFont typeface="Arial"/>
                <a:buNone/>
              </a:pPr>
              <a:r>
                <a:rPr lang="en-US" sz="1800" b="1" i="0" u="none" strike="noStrike" cap="none">
                  <a:solidFill>
                    <a:schemeClr val="lt1"/>
                  </a:solidFill>
                  <a:latin typeface="Poppins"/>
                  <a:ea typeface="Poppins"/>
                  <a:cs typeface="Poppins"/>
                  <a:sym typeface="Poppins"/>
                </a:rPr>
                <a:t>4</a:t>
              </a:r>
              <a:endParaRPr sz="1800" b="1" i="0" u="none" strike="noStrike" cap="none">
                <a:solidFill>
                  <a:schemeClr val="lt1"/>
                </a:solidFill>
                <a:latin typeface="Calibri"/>
                <a:ea typeface="Calibri"/>
                <a:cs typeface="Calibri"/>
                <a:sym typeface="Calibri"/>
              </a:endParaRPr>
            </a:p>
          </p:txBody>
        </p:sp>
      </p:grpSp>
      <p:sp>
        <p:nvSpPr>
          <p:cNvPr id="108" name="Google Shape;108;g28d062388a6_0_98"/>
          <p:cNvSpPr txBox="1"/>
          <p:nvPr/>
        </p:nvSpPr>
        <p:spPr>
          <a:xfrm>
            <a:off x="8608350" y="3595125"/>
            <a:ext cx="2684700" cy="2401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800"/>
              <a:buFont typeface="Arial"/>
              <a:buNone/>
            </a:pPr>
            <a:r>
              <a:rPr lang="en-US" sz="3000" b="0" i="0" u="none" strike="noStrike" cap="none">
                <a:solidFill>
                  <a:schemeClr val="lt1"/>
                </a:solidFill>
                <a:latin typeface="Poppins"/>
                <a:ea typeface="Poppins"/>
                <a:cs typeface="Poppins"/>
                <a:sym typeface="Poppins"/>
              </a:rPr>
              <a:t>Gender Fluid</a:t>
            </a:r>
            <a:endParaRPr sz="3000" b="0" i="0" u="none" strike="noStrike" cap="none">
              <a:solidFill>
                <a:schemeClr val="lt1"/>
              </a:solidFill>
              <a:latin typeface="Poppins"/>
              <a:ea typeface="Poppins"/>
              <a:cs typeface="Poppins"/>
              <a:sym typeface="Poppins"/>
            </a:endParaRPr>
          </a:p>
          <a:p>
            <a:pPr marL="0" marR="0" lvl="0" indent="0" algn="l" rtl="0">
              <a:lnSpc>
                <a:spcPct val="140000"/>
              </a:lnSpc>
              <a:spcBef>
                <a:spcPts val="0"/>
              </a:spcBef>
              <a:spcAft>
                <a:spcPts val="0"/>
              </a:spcAft>
              <a:buClr>
                <a:srgbClr val="000000"/>
              </a:buClr>
              <a:buSzPts val="3800"/>
              <a:buFont typeface="Arial"/>
              <a:buNone/>
            </a:pPr>
            <a:r>
              <a:rPr lang="en-US" sz="3000" b="0" i="0" u="none" strike="noStrike" cap="none">
                <a:solidFill>
                  <a:schemeClr val="lt1"/>
                </a:solidFill>
                <a:latin typeface="Poppins"/>
                <a:ea typeface="Poppins"/>
                <a:cs typeface="Poppins"/>
                <a:sym typeface="Poppins"/>
              </a:rPr>
              <a:t>Winkte</a:t>
            </a:r>
            <a:endParaRPr sz="3000" b="0" i="0" u="none" strike="noStrike" cap="none">
              <a:solidFill>
                <a:schemeClr val="lt1"/>
              </a:solidFill>
              <a:latin typeface="Poppins"/>
              <a:ea typeface="Poppins"/>
              <a:cs typeface="Poppins"/>
              <a:sym typeface="Poppins"/>
            </a:endParaRPr>
          </a:p>
          <a:p>
            <a:pPr marL="0" marR="0" lvl="0" indent="0" algn="l" rtl="0">
              <a:lnSpc>
                <a:spcPct val="140000"/>
              </a:lnSpc>
              <a:spcBef>
                <a:spcPts val="0"/>
              </a:spcBef>
              <a:spcAft>
                <a:spcPts val="0"/>
              </a:spcAft>
              <a:buClr>
                <a:srgbClr val="000000"/>
              </a:buClr>
              <a:buSzPts val="3800"/>
              <a:buFont typeface="Arial"/>
              <a:buNone/>
            </a:pPr>
            <a:r>
              <a:rPr lang="en-US" sz="3000" b="0" i="0" u="none" strike="noStrike" cap="none">
                <a:solidFill>
                  <a:schemeClr val="lt1"/>
                </a:solidFill>
                <a:latin typeface="Poppins"/>
                <a:ea typeface="Poppins"/>
                <a:cs typeface="Poppins"/>
                <a:sym typeface="Poppins"/>
              </a:rPr>
              <a:t>Nàdleehé</a:t>
            </a:r>
            <a:endParaRPr sz="3000" b="0" i="0" u="none" strike="noStrike" cap="none">
              <a:solidFill>
                <a:schemeClr val="lt1"/>
              </a:solidFill>
              <a:latin typeface="Poppins"/>
              <a:ea typeface="Poppins"/>
              <a:cs typeface="Poppins"/>
              <a:sym typeface="Poppins"/>
            </a:endParaRPr>
          </a:p>
          <a:p>
            <a:pPr marL="0" marR="0" lvl="0" indent="0" algn="l" rtl="0">
              <a:lnSpc>
                <a:spcPct val="140000"/>
              </a:lnSpc>
              <a:spcBef>
                <a:spcPts val="0"/>
              </a:spcBef>
              <a:spcAft>
                <a:spcPts val="0"/>
              </a:spcAft>
              <a:buClr>
                <a:srgbClr val="000000"/>
              </a:buClr>
              <a:buSzPts val="3800"/>
              <a:buFont typeface="Arial"/>
              <a:buNone/>
            </a:pPr>
            <a:r>
              <a:rPr lang="en-US" sz="3000" b="0" i="0" u="none" strike="noStrike" cap="none">
                <a:solidFill>
                  <a:schemeClr val="lt1"/>
                </a:solidFill>
                <a:latin typeface="Poppins"/>
                <a:ea typeface="Poppins"/>
                <a:cs typeface="Poppins"/>
                <a:sym typeface="Poppins"/>
              </a:rPr>
              <a:t>Berdache</a:t>
            </a:r>
            <a:endParaRPr sz="3000" b="0" i="0" u="none" strike="noStrike" cap="none">
              <a:solidFill>
                <a:schemeClr val="lt1"/>
              </a:solidFill>
              <a:latin typeface="Poppins"/>
              <a:ea typeface="Poppins"/>
              <a:cs typeface="Poppins"/>
              <a:sym typeface="Poppins"/>
            </a:endParaRPr>
          </a:p>
        </p:txBody>
      </p:sp>
      <p:grpSp>
        <p:nvGrpSpPr>
          <p:cNvPr id="109" name="Google Shape;109;g28d062388a6_0_98"/>
          <p:cNvGrpSpPr/>
          <p:nvPr/>
        </p:nvGrpSpPr>
        <p:grpSpPr>
          <a:xfrm>
            <a:off x="7854700" y="4231472"/>
            <a:ext cx="490500" cy="490500"/>
            <a:chOff x="685800" y="4231472"/>
            <a:chExt cx="490500" cy="490500"/>
          </a:xfrm>
        </p:grpSpPr>
        <p:sp>
          <p:nvSpPr>
            <p:cNvPr id="110" name="Google Shape;110;g28d062388a6_0_98"/>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111" name="Google Shape;111;g28d062388a6_0_98"/>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800"/>
                <a:buFont typeface="Arial"/>
                <a:buNone/>
              </a:pPr>
              <a:r>
                <a:rPr lang="en-US" sz="1800" b="1" i="0" u="none" strike="noStrike" cap="none">
                  <a:solidFill>
                    <a:schemeClr val="lt1"/>
                  </a:solidFill>
                  <a:latin typeface="Poppins"/>
                  <a:ea typeface="Poppins"/>
                  <a:cs typeface="Poppins"/>
                  <a:sym typeface="Poppins"/>
                </a:rPr>
                <a:t>6</a:t>
              </a:r>
              <a:endParaRPr sz="1800" b="1" i="0" u="none" strike="noStrike" cap="none">
                <a:solidFill>
                  <a:schemeClr val="lt1"/>
                </a:solidFill>
                <a:latin typeface="Calibri"/>
                <a:ea typeface="Calibri"/>
                <a:cs typeface="Calibri"/>
                <a:sym typeface="Calibri"/>
              </a:endParaRPr>
            </a:p>
          </p:txBody>
        </p:sp>
      </p:grpSp>
      <p:grpSp>
        <p:nvGrpSpPr>
          <p:cNvPr id="112" name="Google Shape;112;g28d062388a6_0_98"/>
          <p:cNvGrpSpPr/>
          <p:nvPr/>
        </p:nvGrpSpPr>
        <p:grpSpPr>
          <a:xfrm>
            <a:off x="7854700" y="3595122"/>
            <a:ext cx="490500" cy="490500"/>
            <a:chOff x="685800" y="3595122"/>
            <a:chExt cx="490500" cy="490500"/>
          </a:xfrm>
        </p:grpSpPr>
        <p:sp>
          <p:nvSpPr>
            <p:cNvPr id="113" name="Google Shape;113;g28d062388a6_0_98"/>
            <p:cNvSpPr/>
            <p:nvPr/>
          </p:nvSpPr>
          <p:spPr>
            <a:xfrm>
              <a:off x="685800" y="359512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114" name="Google Shape;114;g28d062388a6_0_98"/>
            <p:cNvSpPr txBox="1"/>
            <p:nvPr/>
          </p:nvSpPr>
          <p:spPr>
            <a:xfrm>
              <a:off x="741000" y="3701767"/>
              <a:ext cx="380100" cy="2772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800"/>
                <a:buFont typeface="Arial"/>
                <a:buNone/>
              </a:pPr>
              <a:r>
                <a:rPr lang="en-US" sz="1800" b="1" i="0" u="none" strike="noStrike" cap="none">
                  <a:solidFill>
                    <a:schemeClr val="lt1"/>
                  </a:solidFill>
                  <a:latin typeface="Poppins"/>
                  <a:ea typeface="Poppins"/>
                  <a:cs typeface="Poppins"/>
                  <a:sym typeface="Poppins"/>
                </a:rPr>
                <a:t>5</a:t>
              </a:r>
              <a:endParaRPr sz="1800" b="1" i="0" u="none" strike="noStrike" cap="none">
                <a:solidFill>
                  <a:schemeClr val="lt1"/>
                </a:solidFill>
                <a:latin typeface="Calibri"/>
                <a:ea typeface="Calibri"/>
                <a:cs typeface="Calibri"/>
                <a:sym typeface="Calibri"/>
              </a:endParaRPr>
            </a:p>
          </p:txBody>
        </p:sp>
      </p:grpSp>
      <p:grpSp>
        <p:nvGrpSpPr>
          <p:cNvPr id="115" name="Google Shape;115;g28d062388a6_0_98"/>
          <p:cNvGrpSpPr/>
          <p:nvPr/>
        </p:nvGrpSpPr>
        <p:grpSpPr>
          <a:xfrm>
            <a:off x="7854700" y="4867822"/>
            <a:ext cx="490500" cy="490500"/>
            <a:chOff x="685800" y="4231472"/>
            <a:chExt cx="490500" cy="490500"/>
          </a:xfrm>
        </p:grpSpPr>
        <p:sp>
          <p:nvSpPr>
            <p:cNvPr id="116" name="Google Shape;116;g28d062388a6_0_98"/>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117" name="Google Shape;117;g28d062388a6_0_98"/>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800"/>
                <a:buFont typeface="Arial"/>
                <a:buNone/>
              </a:pPr>
              <a:r>
                <a:rPr lang="en-US" sz="1800" b="1" i="0" u="none" strike="noStrike" cap="none">
                  <a:solidFill>
                    <a:schemeClr val="lt1"/>
                  </a:solidFill>
                  <a:latin typeface="Poppins"/>
                  <a:ea typeface="Poppins"/>
                  <a:cs typeface="Poppins"/>
                  <a:sym typeface="Poppins"/>
                </a:rPr>
                <a:t>7</a:t>
              </a:r>
              <a:endParaRPr sz="1800" b="1" i="0" u="none" strike="noStrike" cap="none">
                <a:solidFill>
                  <a:schemeClr val="lt1"/>
                </a:solidFill>
                <a:latin typeface="Calibri"/>
                <a:ea typeface="Calibri"/>
                <a:cs typeface="Calibri"/>
                <a:sym typeface="Calibri"/>
              </a:endParaRPr>
            </a:p>
          </p:txBody>
        </p:sp>
      </p:grpSp>
      <p:grpSp>
        <p:nvGrpSpPr>
          <p:cNvPr id="118" name="Google Shape;118;g28d062388a6_0_98"/>
          <p:cNvGrpSpPr/>
          <p:nvPr/>
        </p:nvGrpSpPr>
        <p:grpSpPr>
          <a:xfrm>
            <a:off x="7854700" y="5504172"/>
            <a:ext cx="490500" cy="490500"/>
            <a:chOff x="685800" y="4231472"/>
            <a:chExt cx="490500" cy="490500"/>
          </a:xfrm>
        </p:grpSpPr>
        <p:sp>
          <p:nvSpPr>
            <p:cNvPr id="119" name="Google Shape;119;g28d062388a6_0_98"/>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120" name="Google Shape;120;g28d062388a6_0_98"/>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800"/>
                <a:buFont typeface="Arial"/>
                <a:buNone/>
              </a:pPr>
              <a:r>
                <a:rPr lang="en-US" sz="1800" b="1" i="0" u="none" strike="noStrike" cap="none">
                  <a:solidFill>
                    <a:schemeClr val="lt1"/>
                  </a:solidFill>
                  <a:latin typeface="Poppins"/>
                  <a:ea typeface="Poppins"/>
                  <a:cs typeface="Poppins"/>
                  <a:sym typeface="Poppins"/>
                </a:rPr>
                <a:t>8</a:t>
              </a:r>
              <a:endParaRPr sz="1800" b="1" i="0" u="none" strike="noStrike" cap="none">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28d062388a6_0_4"/>
          <p:cNvSpPr txBox="1"/>
          <p:nvPr/>
        </p:nvSpPr>
        <p:spPr>
          <a:xfrm>
            <a:off x="2224768" y="2918733"/>
            <a:ext cx="115500" cy="808200"/>
          </a:xfrm>
          <a:prstGeom prst="rect">
            <a:avLst/>
          </a:prstGeom>
          <a:noFill/>
          <a:ln>
            <a:noFill/>
          </a:ln>
        </p:spPr>
        <p:txBody>
          <a:bodyPr spcFirstLastPara="1" wrap="square" lIns="57125" tIns="57125" rIns="57125" bIns="57125" anchor="t" anchorCtr="0">
            <a:spAutoFit/>
          </a:bodyPr>
          <a:lstStyle/>
          <a:p>
            <a:pPr marL="0" marR="0" lvl="0" indent="0" algn="l" rtl="0">
              <a:lnSpc>
                <a:spcPct val="100000"/>
              </a:lnSpc>
              <a:spcBef>
                <a:spcPts val="0"/>
              </a:spcBef>
              <a:spcAft>
                <a:spcPts val="0"/>
              </a:spcAft>
              <a:buClr>
                <a:srgbClr val="404040"/>
              </a:buClr>
              <a:buSzPts val="4500"/>
              <a:buFont typeface="Arial"/>
              <a:buNone/>
            </a:pPr>
            <a:endParaRPr sz="4500" b="0" i="0" u="none" strike="noStrike" cap="none">
              <a:solidFill>
                <a:srgbClr val="404040"/>
              </a:solidFill>
              <a:latin typeface="Arial"/>
              <a:ea typeface="Arial"/>
              <a:cs typeface="Arial"/>
              <a:sym typeface="Arial"/>
            </a:endParaRPr>
          </a:p>
        </p:txBody>
      </p:sp>
      <p:sp>
        <p:nvSpPr>
          <p:cNvPr id="126" name="Google Shape;126;g28d062388a6_0_4"/>
          <p:cNvSpPr txBox="1">
            <a:spLocks noGrp="1"/>
          </p:cNvSpPr>
          <p:nvPr>
            <p:ph type="title"/>
          </p:nvPr>
        </p:nvSpPr>
        <p:spPr>
          <a:xfrm>
            <a:off x="685800" y="201168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Key Terms</a:t>
            </a:r>
            <a:endParaRPr/>
          </a:p>
        </p:txBody>
      </p:sp>
      <p:sp>
        <p:nvSpPr>
          <p:cNvPr id="127" name="Google Shape;127;g28d062388a6_0_4"/>
          <p:cNvSpPr txBox="1"/>
          <p:nvPr/>
        </p:nvSpPr>
        <p:spPr>
          <a:xfrm>
            <a:off x="4267950" y="3474720"/>
            <a:ext cx="10289100" cy="41559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2500"/>
              <a:buFont typeface="Arial"/>
              <a:buNone/>
            </a:pPr>
            <a:r>
              <a:rPr lang="en-US" sz="2000" b="0" i="1" u="none" strike="noStrike" cap="none">
                <a:solidFill>
                  <a:srgbClr val="333333"/>
                </a:solidFill>
                <a:latin typeface="Poppins"/>
                <a:ea typeface="Poppins"/>
                <a:cs typeface="Poppins"/>
                <a:sym typeface="Poppins"/>
              </a:rPr>
              <a:t>Article 31</a:t>
            </a:r>
            <a:endParaRPr sz="2000" b="0" i="1" u="none" strike="noStrike" cap="none">
              <a:solidFill>
                <a:srgbClr val="333333"/>
              </a:solidFill>
              <a:latin typeface="Poppins"/>
              <a:ea typeface="Poppins"/>
              <a:cs typeface="Poppins"/>
              <a:sym typeface="Poppins"/>
            </a:endParaRPr>
          </a:p>
          <a:p>
            <a:pPr marL="0" marR="0" lvl="0" indent="0" algn="l" rtl="0">
              <a:lnSpc>
                <a:spcPct val="125000"/>
              </a:lnSpc>
              <a:spcBef>
                <a:spcPts val="0"/>
              </a:spcBef>
              <a:spcAft>
                <a:spcPts val="0"/>
              </a:spcAft>
              <a:buClr>
                <a:srgbClr val="000000"/>
              </a:buClr>
              <a:buSzPts val="2500"/>
              <a:buFont typeface="Arial"/>
              <a:buNone/>
            </a:pPr>
            <a:r>
              <a:rPr lang="en-US" sz="2000" b="0" i="1" u="none" strike="noStrike" cap="none">
                <a:solidFill>
                  <a:srgbClr val="333333"/>
                </a:solidFill>
                <a:latin typeface="Poppins"/>
                <a:ea typeface="Poppins"/>
                <a:cs typeface="Poppins"/>
                <a:sym typeface="Poppins"/>
              </a:rPr>
              <a:t>1. Indigenous peoples have the right to maintain, control, protect and develop their cultural heritage, traditional knowledge and traditional cultural expressions, as well as the manifestations of their sciences, technologies and cultures, including human and genetic resources, seeds, medicines, oral traditions, literatures, designs, sports and traditional games and visual and </a:t>
            </a:r>
            <a:br>
              <a:rPr lang="en-US" sz="2000" b="0" i="1" u="none" strike="noStrike" cap="none">
                <a:solidFill>
                  <a:srgbClr val="333333"/>
                </a:solidFill>
                <a:latin typeface="Poppins"/>
                <a:ea typeface="Poppins"/>
                <a:cs typeface="Poppins"/>
                <a:sym typeface="Poppins"/>
              </a:rPr>
            </a:br>
            <a:r>
              <a:rPr lang="en-US" sz="2000" b="0" i="1" u="none" strike="noStrike" cap="none">
                <a:solidFill>
                  <a:srgbClr val="333333"/>
                </a:solidFill>
                <a:latin typeface="Poppins"/>
                <a:ea typeface="Poppins"/>
                <a:cs typeface="Poppins"/>
                <a:sym typeface="Poppins"/>
              </a:rPr>
              <a:t>performing arts. </a:t>
            </a:r>
            <a:br>
              <a:rPr lang="en-US" sz="2000" b="0" i="1" u="none" strike="noStrike" cap="none">
                <a:solidFill>
                  <a:srgbClr val="333333"/>
                </a:solidFill>
                <a:latin typeface="Poppins"/>
                <a:ea typeface="Poppins"/>
                <a:cs typeface="Poppins"/>
                <a:sym typeface="Poppins"/>
              </a:rPr>
            </a:br>
            <a:endParaRPr sz="2000" b="0" i="1" u="none" strike="noStrike" cap="none">
              <a:solidFill>
                <a:srgbClr val="333333"/>
              </a:solidFill>
              <a:latin typeface="Poppins"/>
              <a:ea typeface="Poppins"/>
              <a:cs typeface="Poppins"/>
              <a:sym typeface="Poppins"/>
            </a:endParaRPr>
          </a:p>
          <a:p>
            <a:pPr marL="0" marR="0" lvl="0" indent="0" algn="l" rtl="0">
              <a:lnSpc>
                <a:spcPct val="125000"/>
              </a:lnSpc>
              <a:spcBef>
                <a:spcPts val="0"/>
              </a:spcBef>
              <a:spcAft>
                <a:spcPts val="0"/>
              </a:spcAft>
              <a:buClr>
                <a:srgbClr val="000000"/>
              </a:buClr>
              <a:buSzPts val="2500"/>
              <a:buFont typeface="Arial"/>
              <a:buNone/>
            </a:pPr>
            <a:r>
              <a:rPr lang="en-US" sz="2000" b="0" i="1" u="none" strike="noStrike" cap="none">
                <a:solidFill>
                  <a:srgbClr val="333333"/>
                </a:solidFill>
                <a:latin typeface="Poppins"/>
                <a:ea typeface="Poppins"/>
                <a:cs typeface="Poppins"/>
                <a:sym typeface="Poppins"/>
              </a:rPr>
              <a:t>They also have the right to maintain, control, protect and develop their intellectual property over such cultural heritage, traditional knowledge, </a:t>
            </a:r>
            <a:br>
              <a:rPr lang="en-US" sz="2000" b="0" i="1" u="none" strike="noStrike" cap="none">
                <a:solidFill>
                  <a:srgbClr val="333333"/>
                </a:solidFill>
                <a:latin typeface="Poppins"/>
                <a:ea typeface="Poppins"/>
                <a:cs typeface="Poppins"/>
                <a:sym typeface="Poppins"/>
              </a:rPr>
            </a:br>
            <a:r>
              <a:rPr lang="en-US" sz="2000" b="0" i="1" u="none" strike="noStrike" cap="none">
                <a:solidFill>
                  <a:srgbClr val="333333"/>
                </a:solidFill>
                <a:latin typeface="Poppins"/>
                <a:ea typeface="Poppins"/>
                <a:cs typeface="Poppins"/>
                <a:sym typeface="Poppins"/>
              </a:rPr>
              <a:t>and traditional cultural expressions.</a:t>
            </a:r>
            <a:endParaRPr sz="1500" b="0" i="1" u="none" strike="noStrike" cap="none">
              <a:solidFill>
                <a:srgbClr val="333333"/>
              </a:solidFill>
              <a:latin typeface="Poppins"/>
              <a:ea typeface="Poppins"/>
              <a:cs typeface="Poppins"/>
              <a:sym typeface="Poppins"/>
            </a:endParaRPr>
          </a:p>
        </p:txBody>
      </p:sp>
      <p:sp>
        <p:nvSpPr>
          <p:cNvPr id="128" name="Google Shape;128;g28d062388a6_0_4"/>
          <p:cNvSpPr txBox="1"/>
          <p:nvPr/>
        </p:nvSpPr>
        <p:spPr>
          <a:xfrm>
            <a:off x="685800" y="3474720"/>
            <a:ext cx="3125100" cy="33477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1500"/>
              <a:buFont typeface="Arial"/>
              <a:buNone/>
            </a:pPr>
            <a:r>
              <a:rPr lang="en-US" sz="3000" b="1" i="0" u="none" strike="noStrike" cap="none">
                <a:solidFill>
                  <a:srgbClr val="4054E1"/>
                </a:solidFill>
                <a:latin typeface="Poppins"/>
                <a:ea typeface="Poppins"/>
                <a:cs typeface="Poppins"/>
                <a:sym typeface="Poppins"/>
              </a:rPr>
              <a:t>UNRIP:</a:t>
            </a:r>
            <a:br>
              <a:rPr lang="en-US" sz="3000" b="1" i="0" u="none" strike="noStrike" cap="none">
                <a:solidFill>
                  <a:srgbClr val="4054E1"/>
                </a:solidFill>
                <a:latin typeface="Poppins"/>
                <a:ea typeface="Poppins"/>
                <a:cs typeface="Poppins"/>
                <a:sym typeface="Poppins"/>
              </a:rPr>
            </a:br>
            <a:r>
              <a:rPr lang="en-US" sz="3000" b="1" i="0" u="none" strike="noStrike" cap="none">
                <a:solidFill>
                  <a:srgbClr val="4054E1"/>
                </a:solidFill>
                <a:latin typeface="Poppins"/>
                <a:ea typeface="Poppins"/>
                <a:cs typeface="Poppins"/>
                <a:sym typeface="Poppins"/>
              </a:rPr>
              <a:t>United Nations’ Declaration on </a:t>
            </a:r>
            <a:br>
              <a:rPr lang="en-US" sz="3000" b="1" i="0" u="none" strike="noStrike" cap="none">
                <a:solidFill>
                  <a:srgbClr val="4054E1"/>
                </a:solidFill>
                <a:latin typeface="Poppins"/>
                <a:ea typeface="Poppins"/>
                <a:cs typeface="Poppins"/>
                <a:sym typeface="Poppins"/>
              </a:rPr>
            </a:br>
            <a:r>
              <a:rPr lang="en-US" sz="3000" b="1" i="0" u="none" strike="noStrike" cap="none">
                <a:solidFill>
                  <a:srgbClr val="4054E1"/>
                </a:solidFill>
                <a:latin typeface="Poppins"/>
                <a:ea typeface="Poppins"/>
                <a:cs typeface="Poppins"/>
                <a:sym typeface="Poppins"/>
              </a:rPr>
              <a:t>the Rights of Indigenous Peoples’​</a:t>
            </a:r>
            <a:endParaRPr sz="3500" b="1" i="0" u="none" strike="noStrike" cap="none">
              <a:solidFill>
                <a:srgbClr val="4054E1"/>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ef4ae0f03a_7_99"/>
          <p:cNvSpPr txBox="1">
            <a:spLocks noGrp="1"/>
          </p:cNvSpPr>
          <p:nvPr>
            <p:ph type="title"/>
          </p:nvPr>
        </p:nvSpPr>
        <p:spPr>
          <a:xfrm>
            <a:off x="685800" y="201168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Key Terms</a:t>
            </a:r>
            <a:endParaRPr/>
          </a:p>
        </p:txBody>
      </p:sp>
      <p:sp>
        <p:nvSpPr>
          <p:cNvPr id="134" name="Google Shape;134;g2ef4ae0f03a_7_99"/>
          <p:cNvSpPr txBox="1"/>
          <p:nvPr/>
        </p:nvSpPr>
        <p:spPr>
          <a:xfrm>
            <a:off x="4267950" y="3474720"/>
            <a:ext cx="10289400" cy="6927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2500"/>
              <a:buFont typeface="Arial"/>
              <a:buNone/>
            </a:pPr>
            <a:r>
              <a:rPr lang="en-US" sz="2000" b="0" i="0" u="none" strike="noStrike" cap="none">
                <a:solidFill>
                  <a:srgbClr val="333333"/>
                </a:solidFill>
                <a:latin typeface="Poppins"/>
                <a:ea typeface="Poppins"/>
                <a:cs typeface="Poppins"/>
                <a:sym typeface="Poppins"/>
              </a:rPr>
              <a:t>Is a quality of a person’s and a group’s identity that links them </a:t>
            </a:r>
            <a:br>
              <a:rPr lang="en-US" sz="2000" b="0" i="0" u="none" strike="noStrike" cap="none">
                <a:solidFill>
                  <a:srgbClr val="333333"/>
                </a:solidFill>
                <a:latin typeface="Poppins"/>
                <a:ea typeface="Poppins"/>
                <a:cs typeface="Poppins"/>
                <a:sym typeface="Poppins"/>
              </a:rPr>
            </a:br>
            <a:r>
              <a:rPr lang="en-US" sz="2000" b="0" i="0" u="none" strike="noStrike" cap="none">
                <a:solidFill>
                  <a:srgbClr val="333333"/>
                </a:solidFill>
                <a:latin typeface="Poppins"/>
                <a:ea typeface="Poppins"/>
                <a:cs typeface="Poppins"/>
                <a:sym typeface="Poppins"/>
              </a:rPr>
              <a:t>to specific places with knowledge of and respect for original ways.</a:t>
            </a:r>
            <a:endParaRPr sz="1500" b="0" i="0" u="none" strike="noStrike" cap="none">
              <a:solidFill>
                <a:srgbClr val="333333"/>
              </a:solidFill>
              <a:latin typeface="Poppins"/>
              <a:ea typeface="Poppins"/>
              <a:cs typeface="Poppins"/>
              <a:sym typeface="Poppins"/>
            </a:endParaRPr>
          </a:p>
        </p:txBody>
      </p:sp>
      <p:sp>
        <p:nvSpPr>
          <p:cNvPr id="135" name="Google Shape;135;g2ef4ae0f03a_7_99"/>
          <p:cNvSpPr txBox="1"/>
          <p:nvPr/>
        </p:nvSpPr>
        <p:spPr>
          <a:xfrm>
            <a:off x="685800" y="3474720"/>
            <a:ext cx="3124800" cy="4617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1500"/>
              <a:buFont typeface="Arial"/>
              <a:buNone/>
            </a:pPr>
            <a:r>
              <a:rPr lang="en-US" sz="3000" b="1" i="0" u="none" strike="noStrike" cap="none">
                <a:solidFill>
                  <a:srgbClr val="4054E1"/>
                </a:solidFill>
                <a:latin typeface="Poppins"/>
                <a:ea typeface="Poppins"/>
                <a:cs typeface="Poppins"/>
                <a:sym typeface="Poppins"/>
              </a:rPr>
              <a:t>Indigeneity</a:t>
            </a:r>
            <a:endParaRPr sz="3500" b="1" i="0" u="none" strike="noStrike" cap="none">
              <a:solidFill>
                <a:srgbClr val="4054E1"/>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ef4ae0f03a_7_106"/>
          <p:cNvSpPr txBox="1"/>
          <p:nvPr/>
        </p:nvSpPr>
        <p:spPr>
          <a:xfrm>
            <a:off x="2224768" y="2918733"/>
            <a:ext cx="115500" cy="808200"/>
          </a:xfrm>
          <a:prstGeom prst="rect">
            <a:avLst/>
          </a:prstGeom>
          <a:noFill/>
          <a:ln>
            <a:noFill/>
          </a:ln>
        </p:spPr>
        <p:txBody>
          <a:bodyPr spcFirstLastPara="1" wrap="square" lIns="57125" tIns="57125" rIns="57125" bIns="57125" anchor="t" anchorCtr="0">
            <a:spAutoFit/>
          </a:bodyPr>
          <a:lstStyle/>
          <a:p>
            <a:pPr marL="0" marR="0" lvl="0" indent="0" algn="l" rtl="0">
              <a:lnSpc>
                <a:spcPct val="100000"/>
              </a:lnSpc>
              <a:spcBef>
                <a:spcPts val="0"/>
              </a:spcBef>
              <a:spcAft>
                <a:spcPts val="0"/>
              </a:spcAft>
              <a:buClr>
                <a:srgbClr val="404040"/>
              </a:buClr>
              <a:buSzPts val="4500"/>
              <a:buFont typeface="Arial"/>
              <a:buNone/>
            </a:pPr>
            <a:endParaRPr sz="4500" b="0" i="0" u="none" strike="noStrike" cap="none">
              <a:solidFill>
                <a:srgbClr val="404040"/>
              </a:solidFill>
              <a:latin typeface="Arial"/>
              <a:ea typeface="Arial"/>
              <a:cs typeface="Arial"/>
              <a:sym typeface="Arial"/>
            </a:endParaRPr>
          </a:p>
        </p:txBody>
      </p:sp>
      <p:sp>
        <p:nvSpPr>
          <p:cNvPr id="141" name="Google Shape;141;g2ef4ae0f03a_7_106"/>
          <p:cNvSpPr txBox="1">
            <a:spLocks noGrp="1"/>
          </p:cNvSpPr>
          <p:nvPr>
            <p:ph type="title"/>
          </p:nvPr>
        </p:nvSpPr>
        <p:spPr>
          <a:xfrm>
            <a:off x="685800" y="201168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Key Terms</a:t>
            </a:r>
            <a:endParaRPr/>
          </a:p>
        </p:txBody>
      </p:sp>
      <p:sp>
        <p:nvSpPr>
          <p:cNvPr id="142" name="Google Shape;142;g2ef4ae0f03a_7_106"/>
          <p:cNvSpPr txBox="1"/>
          <p:nvPr/>
        </p:nvSpPr>
        <p:spPr>
          <a:xfrm>
            <a:off x="4267950" y="3474720"/>
            <a:ext cx="10289400" cy="22320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2500"/>
              <a:buFont typeface="Arial"/>
              <a:buNone/>
            </a:pPr>
            <a:r>
              <a:rPr lang="en-US" sz="2000" b="0" i="0" u="none" strike="noStrike" cap="none">
                <a:solidFill>
                  <a:srgbClr val="333333"/>
                </a:solidFill>
                <a:latin typeface="Poppins"/>
                <a:ea typeface="Poppins"/>
                <a:cs typeface="Poppins"/>
                <a:sym typeface="Poppins"/>
              </a:rPr>
              <a:t>Is a modern, pan Indigenous term used to describe Indigenous people who </a:t>
            </a:r>
            <a:br>
              <a:rPr lang="en-US" sz="2000" b="0" i="0" u="none" strike="noStrike" cap="none">
                <a:solidFill>
                  <a:srgbClr val="333333"/>
                </a:solidFill>
                <a:latin typeface="Poppins"/>
                <a:ea typeface="Poppins"/>
                <a:cs typeface="Poppins"/>
                <a:sym typeface="Poppins"/>
              </a:rPr>
            </a:br>
            <a:r>
              <a:rPr lang="en-US" sz="2000" b="0" i="0" u="none" strike="noStrike" cap="none">
                <a:solidFill>
                  <a:srgbClr val="333333"/>
                </a:solidFill>
                <a:latin typeface="Poppins"/>
                <a:ea typeface="Poppins"/>
                <a:cs typeface="Poppins"/>
                <a:sym typeface="Poppins"/>
              </a:rPr>
              <a:t>fulfill a traditional third-gender ceremonial and social role in their cultures. </a:t>
            </a:r>
            <a:br>
              <a:rPr lang="en-US" sz="2000" b="0" i="0" u="none" strike="noStrike" cap="none">
                <a:solidFill>
                  <a:srgbClr val="333333"/>
                </a:solidFill>
                <a:latin typeface="Poppins"/>
                <a:ea typeface="Poppins"/>
                <a:cs typeface="Poppins"/>
                <a:sym typeface="Poppins"/>
              </a:rPr>
            </a:br>
            <a:r>
              <a:rPr lang="en-US" sz="2000" b="0" i="0" u="none" strike="noStrike" cap="none">
                <a:solidFill>
                  <a:srgbClr val="333333"/>
                </a:solidFill>
                <a:latin typeface="Poppins"/>
                <a:ea typeface="Poppins"/>
                <a:cs typeface="Poppins"/>
                <a:sym typeface="Poppins"/>
              </a:rPr>
              <a:t>The term was coined in 1990 at the third annual Intertribal Lesbian and </a:t>
            </a:r>
            <a:br>
              <a:rPr lang="en-US" sz="2000" b="0" i="0" u="none" strike="noStrike" cap="none">
                <a:solidFill>
                  <a:srgbClr val="333333"/>
                </a:solidFill>
                <a:latin typeface="Poppins"/>
                <a:ea typeface="Poppins"/>
                <a:cs typeface="Poppins"/>
                <a:sym typeface="Poppins"/>
              </a:rPr>
            </a:br>
            <a:r>
              <a:rPr lang="en-US" sz="2000" b="0" i="0" u="none" strike="noStrike" cap="none">
                <a:solidFill>
                  <a:srgbClr val="333333"/>
                </a:solidFill>
                <a:latin typeface="Poppins"/>
                <a:ea typeface="Poppins"/>
                <a:cs typeface="Poppins"/>
                <a:sym typeface="Poppins"/>
              </a:rPr>
              <a:t>Gay Conference in Winnipeg, Manitoba. </a:t>
            </a:r>
            <a:endParaRPr sz="2000" b="0" i="1" u="none" strike="noStrike" cap="none">
              <a:solidFill>
                <a:srgbClr val="333333"/>
              </a:solidFill>
              <a:latin typeface="Poppins"/>
              <a:ea typeface="Poppins"/>
              <a:cs typeface="Poppins"/>
              <a:sym typeface="Poppins"/>
            </a:endParaRPr>
          </a:p>
          <a:p>
            <a:pPr marL="0" marR="0" lvl="0" indent="0" algn="l" rtl="0">
              <a:lnSpc>
                <a:spcPct val="125000"/>
              </a:lnSpc>
              <a:spcBef>
                <a:spcPts val="0"/>
              </a:spcBef>
              <a:spcAft>
                <a:spcPts val="0"/>
              </a:spcAft>
              <a:buClr>
                <a:srgbClr val="000000"/>
              </a:buClr>
              <a:buSzPts val="2500"/>
              <a:buFont typeface="Arial"/>
              <a:buNone/>
            </a:pPr>
            <a:endParaRPr sz="2000" b="0" i="0" u="none" strike="noStrike" cap="none">
              <a:solidFill>
                <a:srgbClr val="333333"/>
              </a:solidFill>
              <a:latin typeface="Poppins"/>
              <a:ea typeface="Poppins"/>
              <a:cs typeface="Poppins"/>
              <a:sym typeface="Poppins"/>
            </a:endParaRPr>
          </a:p>
          <a:p>
            <a:pPr marL="0" marR="0" lvl="0" indent="0" algn="l" rtl="0">
              <a:lnSpc>
                <a:spcPct val="125000"/>
              </a:lnSpc>
              <a:spcBef>
                <a:spcPts val="0"/>
              </a:spcBef>
              <a:spcAft>
                <a:spcPts val="0"/>
              </a:spcAft>
              <a:buClr>
                <a:srgbClr val="000000"/>
              </a:buClr>
              <a:buSzPts val="2500"/>
              <a:buFont typeface="Arial"/>
              <a:buNone/>
            </a:pPr>
            <a:r>
              <a:rPr lang="en-US" sz="2000" b="0" i="0" u="none" strike="noStrike" cap="none">
                <a:solidFill>
                  <a:srgbClr val="333333"/>
                </a:solidFill>
                <a:latin typeface="Poppins"/>
                <a:ea typeface="Poppins"/>
                <a:cs typeface="Poppins"/>
                <a:sym typeface="Poppins"/>
              </a:rPr>
              <a:t>Note: To learn more about Two-Spirit click </a:t>
            </a:r>
            <a:r>
              <a:rPr lang="en-US" sz="2000" b="1" i="0" u="none" strike="noStrike" cap="none">
                <a:solidFill>
                  <a:srgbClr val="DA6FE6"/>
                </a:solidFill>
                <a:uFill>
                  <a:noFill/>
                </a:uFill>
                <a:latin typeface="Poppins"/>
                <a:ea typeface="Poppins"/>
                <a:cs typeface="Poppins"/>
                <a:sym typeface="Poppins"/>
                <a:hlinkClick r:id="rId3">
                  <a:extLst>
                    <a:ext uri="{A12FA001-AC4F-418D-AE19-62706E023703}">
                      <ahyp:hlinkClr xmlns:ahyp="http://schemas.microsoft.com/office/drawing/2018/hyperlinkcolor" val="tx"/>
                    </a:ext>
                  </a:extLst>
                </a:hlinkClick>
              </a:rPr>
              <a:t>here</a:t>
            </a:r>
            <a:r>
              <a:rPr lang="en-US" sz="2000" b="0" i="0" u="none" strike="noStrike" cap="none">
                <a:solidFill>
                  <a:srgbClr val="333333"/>
                </a:solidFill>
                <a:latin typeface="Poppins"/>
                <a:ea typeface="Poppins"/>
                <a:cs typeface="Poppins"/>
                <a:sym typeface="Poppins"/>
              </a:rPr>
              <a:t>.</a:t>
            </a:r>
            <a:endParaRPr sz="2000" b="0" i="0" u="none" strike="noStrike" cap="none">
              <a:solidFill>
                <a:srgbClr val="333333"/>
              </a:solidFill>
              <a:latin typeface="Poppins"/>
              <a:ea typeface="Poppins"/>
              <a:cs typeface="Poppins"/>
              <a:sym typeface="Poppins"/>
            </a:endParaRPr>
          </a:p>
        </p:txBody>
      </p:sp>
      <p:sp>
        <p:nvSpPr>
          <p:cNvPr id="143" name="Google Shape;143;g2ef4ae0f03a_7_106"/>
          <p:cNvSpPr txBox="1"/>
          <p:nvPr/>
        </p:nvSpPr>
        <p:spPr>
          <a:xfrm>
            <a:off x="685800" y="3474720"/>
            <a:ext cx="3124800" cy="4617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1500"/>
              <a:buFont typeface="Arial"/>
              <a:buNone/>
            </a:pPr>
            <a:r>
              <a:rPr lang="en-US" sz="3000" b="1" i="0" u="none" strike="noStrike" cap="none">
                <a:solidFill>
                  <a:srgbClr val="4054E1"/>
                </a:solidFill>
                <a:latin typeface="Poppins"/>
                <a:ea typeface="Poppins"/>
                <a:cs typeface="Poppins"/>
                <a:sym typeface="Poppins"/>
              </a:rPr>
              <a:t>Two-Spirit</a:t>
            </a:r>
            <a:endParaRPr sz="3500" b="1" i="0" u="none" strike="noStrike" cap="none">
              <a:solidFill>
                <a:srgbClr val="4054E1"/>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f0e7a63beb_0_0"/>
          <p:cNvSpPr txBox="1"/>
          <p:nvPr/>
        </p:nvSpPr>
        <p:spPr>
          <a:xfrm>
            <a:off x="2224768" y="2918733"/>
            <a:ext cx="115500" cy="808200"/>
          </a:xfrm>
          <a:prstGeom prst="rect">
            <a:avLst/>
          </a:prstGeom>
          <a:noFill/>
          <a:ln>
            <a:noFill/>
          </a:ln>
        </p:spPr>
        <p:txBody>
          <a:bodyPr spcFirstLastPara="1" wrap="square" lIns="57125" tIns="57125" rIns="57125" bIns="57125" anchor="t" anchorCtr="0">
            <a:spAutoFit/>
          </a:bodyPr>
          <a:lstStyle/>
          <a:p>
            <a:pPr marL="0" marR="0" lvl="0" indent="0" algn="l" rtl="0">
              <a:lnSpc>
                <a:spcPct val="100000"/>
              </a:lnSpc>
              <a:spcBef>
                <a:spcPts val="0"/>
              </a:spcBef>
              <a:spcAft>
                <a:spcPts val="0"/>
              </a:spcAft>
              <a:buClr>
                <a:srgbClr val="404040"/>
              </a:buClr>
              <a:buSzPts val="4500"/>
              <a:buFont typeface="Arial"/>
              <a:buNone/>
            </a:pPr>
            <a:endParaRPr sz="4500" b="0" i="0" u="none" strike="noStrike" cap="none">
              <a:solidFill>
                <a:srgbClr val="404040"/>
              </a:solidFill>
              <a:latin typeface="Arial"/>
              <a:ea typeface="Arial"/>
              <a:cs typeface="Arial"/>
              <a:sym typeface="Arial"/>
            </a:endParaRPr>
          </a:p>
        </p:txBody>
      </p:sp>
      <p:sp>
        <p:nvSpPr>
          <p:cNvPr id="149" name="Google Shape;149;g2f0e7a63beb_0_0"/>
          <p:cNvSpPr txBox="1">
            <a:spLocks noGrp="1"/>
          </p:cNvSpPr>
          <p:nvPr>
            <p:ph type="title"/>
          </p:nvPr>
        </p:nvSpPr>
        <p:spPr>
          <a:xfrm>
            <a:off x="685800" y="2011680"/>
            <a:ext cx="13871400" cy="6927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SzPts val="2000"/>
              <a:buNone/>
            </a:pPr>
            <a:r>
              <a:rPr lang="en-US"/>
              <a:t>Key Terms</a:t>
            </a:r>
            <a:endParaRPr/>
          </a:p>
        </p:txBody>
      </p:sp>
      <p:sp>
        <p:nvSpPr>
          <p:cNvPr id="150" name="Google Shape;150;g2f0e7a63beb_0_0"/>
          <p:cNvSpPr txBox="1"/>
          <p:nvPr/>
        </p:nvSpPr>
        <p:spPr>
          <a:xfrm>
            <a:off x="4267950" y="3474720"/>
            <a:ext cx="10289400" cy="2232000"/>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Font typeface="Arial"/>
              <a:buNone/>
            </a:pPr>
            <a:r>
              <a:rPr lang="en-US" sz="2000">
                <a:solidFill>
                  <a:srgbClr val="333333"/>
                </a:solidFill>
                <a:latin typeface="Poppins"/>
                <a:ea typeface="Poppins"/>
                <a:cs typeface="Poppins"/>
                <a:sym typeface="Poppins"/>
              </a:rPr>
              <a:t>A term that is often used by Indigenous peoples' who identify as gender diverse but do not necessarily identify as 2SLGBTQIA+ due to the abbreviation’s attachment to colonial language (i.e., English). </a:t>
            </a:r>
            <a:endParaRPr sz="2000" i="1">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endParaRPr sz="2000">
              <a:solidFill>
                <a:srgbClr val="333333"/>
              </a:solidFill>
              <a:latin typeface="Poppins"/>
              <a:ea typeface="Poppins"/>
              <a:cs typeface="Poppins"/>
              <a:sym typeface="Poppins"/>
            </a:endParaRPr>
          </a:p>
          <a:p>
            <a:pPr marL="0" lvl="0" indent="0" algn="l" rtl="0">
              <a:lnSpc>
                <a:spcPct val="125000"/>
              </a:lnSpc>
              <a:spcBef>
                <a:spcPts val="0"/>
              </a:spcBef>
              <a:spcAft>
                <a:spcPts val="0"/>
              </a:spcAft>
              <a:buClr>
                <a:srgbClr val="000000"/>
              </a:buClr>
              <a:buFont typeface="Arial"/>
              <a:buNone/>
            </a:pPr>
            <a:r>
              <a:rPr lang="en-US" sz="2000">
                <a:solidFill>
                  <a:srgbClr val="333333"/>
                </a:solidFill>
                <a:latin typeface="Poppins"/>
                <a:ea typeface="Poppins"/>
                <a:cs typeface="Poppins"/>
                <a:sym typeface="Poppins"/>
              </a:rPr>
              <a:t>Note: This term is often conflated with Two-Spirit, when in fact, the two are separate ways to identify a gender expression.</a:t>
            </a:r>
            <a:endParaRPr sz="2000">
              <a:solidFill>
                <a:srgbClr val="333333"/>
              </a:solidFill>
              <a:latin typeface="Poppins"/>
              <a:ea typeface="Poppins"/>
              <a:cs typeface="Poppins"/>
              <a:sym typeface="Poppins"/>
            </a:endParaRPr>
          </a:p>
        </p:txBody>
      </p:sp>
      <p:sp>
        <p:nvSpPr>
          <p:cNvPr id="151" name="Google Shape;151;g2f0e7a63beb_0_0"/>
          <p:cNvSpPr txBox="1"/>
          <p:nvPr/>
        </p:nvSpPr>
        <p:spPr>
          <a:xfrm>
            <a:off x="685800" y="3474720"/>
            <a:ext cx="3124800" cy="4617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1500"/>
              <a:buFont typeface="Arial"/>
              <a:buNone/>
            </a:pPr>
            <a:r>
              <a:rPr lang="en-US" sz="3000" b="1">
                <a:solidFill>
                  <a:srgbClr val="4054E1"/>
                </a:solidFill>
                <a:latin typeface="Poppins"/>
                <a:ea typeface="Poppins"/>
                <a:cs typeface="Poppins"/>
                <a:sym typeface="Poppins"/>
              </a:rPr>
              <a:t>Indigiqueer</a:t>
            </a:r>
            <a:endParaRPr sz="3500" b="1" i="0" u="none" strike="noStrike" cap="none">
              <a:solidFill>
                <a:srgbClr val="4054E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OGI123-Template-Trans">
  <a:themeElements>
    <a:clrScheme name="1_Office Theme">
      <a:dk1>
        <a:srgbClr val="40404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D4C7306E38DA4EB795739BE35398C9" ma:contentTypeVersion="18" ma:contentTypeDescription="Create a new document." ma:contentTypeScope="" ma:versionID="0cf477f863087767fcf7ed4a67109fa9">
  <xsd:schema xmlns:xsd="http://www.w3.org/2001/XMLSchema" xmlns:xs="http://www.w3.org/2001/XMLSchema" xmlns:p="http://schemas.microsoft.com/office/2006/metadata/properties" xmlns:ns2="5e1e02a6-8e41-46c8-be9c-5d1427604533" xmlns:ns3="dbec7345-6d0b-44ab-94de-bf180cee9830" targetNamespace="http://schemas.microsoft.com/office/2006/metadata/properties" ma:root="true" ma:fieldsID="1972bdfe3fe1faede5ab18924bc60e88" ns2:_="" ns3:_="">
    <xsd:import namespace="5e1e02a6-8e41-46c8-be9c-5d1427604533"/>
    <xsd:import namespace="dbec7345-6d0b-44ab-94de-bf180cee983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1e02a6-8e41-46c8-be9c-5d14276045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a8bfd8-3a85-4dd2-ad15-faf1d1dcb2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ec7345-6d0b-44ab-94de-bf180cee983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1f134cf-89d7-4f4c-8fc1-4eabc9d06264}" ma:internalName="TaxCatchAll" ma:showField="CatchAllData" ma:web="dbec7345-6d0b-44ab-94de-bf180cee98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e1e02a6-8e41-46c8-be9c-5d1427604533">
      <Terms xmlns="http://schemas.microsoft.com/office/infopath/2007/PartnerControls"/>
    </lcf76f155ced4ddcb4097134ff3c332f>
    <TaxCatchAll xmlns="dbec7345-6d0b-44ab-94de-bf180cee9830" xsi:nil="true"/>
  </documentManagement>
</p:properties>
</file>

<file path=customXml/itemProps1.xml><?xml version="1.0" encoding="utf-8"?>
<ds:datastoreItem xmlns:ds="http://schemas.openxmlformats.org/officeDocument/2006/customXml" ds:itemID="{20FA9D73-C885-4929-A661-E8A84D2010AD}"/>
</file>

<file path=customXml/itemProps2.xml><?xml version="1.0" encoding="utf-8"?>
<ds:datastoreItem xmlns:ds="http://schemas.openxmlformats.org/officeDocument/2006/customXml" ds:itemID="{709F8E1A-1B8A-4754-93ED-762EC4D2BB91}"/>
</file>

<file path=customXml/itemProps3.xml><?xml version="1.0" encoding="utf-8"?>
<ds:datastoreItem xmlns:ds="http://schemas.openxmlformats.org/officeDocument/2006/customXml" ds:itemID="{CFC9C377-6944-45F8-B2CB-7DBB3E349B88}"/>
</file>

<file path=docProps/app.xml><?xml version="1.0" encoding="utf-8"?>
<Properties xmlns="http://schemas.openxmlformats.org/officeDocument/2006/extended-properties" xmlns:vt="http://schemas.openxmlformats.org/officeDocument/2006/docPropsVTypes">
  <TotalTime>0</TotalTime>
  <Words>5008</Words>
  <Application>Microsoft Macintosh PowerPoint</Application>
  <PresentationFormat>Custom</PresentationFormat>
  <Paragraphs>372</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Century Gothic</vt:lpstr>
      <vt:lpstr>Poppins</vt:lpstr>
      <vt:lpstr>Calibri</vt:lpstr>
      <vt:lpstr>Poppins Medium</vt:lpstr>
      <vt:lpstr>Helvetica Neue</vt:lpstr>
      <vt:lpstr>Arial</vt:lpstr>
      <vt:lpstr>Poppins ExtraLight</vt:lpstr>
      <vt:lpstr>SOGI123-Template-Trans</vt:lpstr>
      <vt:lpstr>PowerPoint Presentation</vt:lpstr>
      <vt:lpstr>Land Acknowledgement</vt:lpstr>
      <vt:lpstr>What is SOGI and SOGI 123?</vt:lpstr>
      <vt:lpstr>Today’s Conversation</vt:lpstr>
      <vt:lpstr>Key Terms</vt:lpstr>
      <vt:lpstr>Key Terms</vt:lpstr>
      <vt:lpstr>Key Terms</vt:lpstr>
      <vt:lpstr>Key Terms</vt:lpstr>
      <vt:lpstr>Key Terms</vt:lpstr>
      <vt:lpstr>Key Terms</vt:lpstr>
      <vt:lpstr>Key Terms</vt:lpstr>
      <vt:lpstr>Key Terms</vt:lpstr>
      <vt:lpstr>Key Terms</vt:lpstr>
      <vt:lpstr>Key People</vt:lpstr>
      <vt:lpstr>Key People</vt:lpstr>
      <vt:lpstr>Key People</vt:lpstr>
      <vt:lpstr>Key People</vt:lpstr>
      <vt:lpstr>Key People</vt:lpstr>
      <vt:lpstr>Key People</vt:lpstr>
      <vt:lpstr>Key People</vt:lpstr>
      <vt:lpstr>Key People</vt:lpstr>
      <vt:lpstr>Key People</vt:lpstr>
      <vt:lpstr>How does SOGI and  Indigeneity Intersect?</vt:lpstr>
      <vt:lpstr>VIDEO</vt:lpstr>
      <vt:lpstr>SELF-REFLECTION ACTIVITY</vt:lpstr>
      <vt:lpstr>DISCUSSION ACTIVITY</vt:lpstr>
      <vt:lpstr>Two-Spirit/Indigiqueer Data</vt:lpstr>
      <vt:lpstr>Resource Connections</vt:lpstr>
      <vt:lpstr>Resource Connections</vt:lpstr>
      <vt:lpstr>Check-Out</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Scout Gray</dc:creator>
  <cp:lastModifiedBy>Scout Gray (they/them)</cp:lastModifiedBy>
  <cp:revision>1</cp:revision>
  <dcterms:created xsi:type="dcterms:W3CDTF">2020-11-26T18:23:51Z</dcterms:created>
  <dcterms:modified xsi:type="dcterms:W3CDTF">2024-11-07T20:51:42Z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0x010100A6D4C7306E38DA4EB795739BE35398C9</vt:lpwstr>
  </property>
  <property fmtid="{D5CDD505-2E9C-101B-9397-08002B2CF9AE}" pid="3" name="MediaServiceImageTags">
    <vt:lpwstr/>
  </property>
</Properties>
</file>