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6"/>
  </p:notesMasterIdLst>
  <p:handoutMasterIdLst>
    <p:handoutMasterId r:id="rId27"/>
  </p:handoutMasterIdLst>
  <p:sldIdLst>
    <p:sldId id="256" r:id="rId5"/>
    <p:sldId id="257" r:id="rId6"/>
    <p:sldId id="269" r:id="rId7"/>
    <p:sldId id="260" r:id="rId8"/>
    <p:sldId id="258" r:id="rId9"/>
    <p:sldId id="683" r:id="rId10"/>
    <p:sldId id="271" r:id="rId11"/>
    <p:sldId id="272" r:id="rId12"/>
    <p:sldId id="270" r:id="rId13"/>
    <p:sldId id="708" r:id="rId14"/>
    <p:sldId id="273" r:id="rId15"/>
    <p:sldId id="277" r:id="rId16"/>
    <p:sldId id="280" r:id="rId17"/>
    <p:sldId id="282" r:id="rId18"/>
    <p:sldId id="709" r:id="rId19"/>
    <p:sldId id="275" r:id="rId20"/>
    <p:sldId id="710" r:id="rId21"/>
    <p:sldId id="711" r:id="rId22"/>
    <p:sldId id="279" r:id="rId23"/>
    <p:sldId id="712" r:id="rId24"/>
    <p:sldId id="713" r:id="rId25"/>
  </p:sldIdLst>
  <p:sldSz cx="15240000" cy="8572500"/>
  <p:notesSz cx="6858000" cy="9144000"/>
  <p:embeddedFontLst>
    <p:embeddedFont>
      <p:font typeface="Century Gothic" panose="020B0502020202020204" pitchFamily="34" charset="0"/>
      <p:regular r:id="rId28"/>
      <p:bold r:id="rId29"/>
      <p:italic r:id="rId30"/>
      <p:boldItalic r:id="rId31"/>
    </p:embeddedFont>
    <p:embeddedFont>
      <p:font typeface="Helvetica Neue" panose="02000503000000020004" pitchFamily="2" charset="0"/>
      <p:regular r:id="rId32"/>
      <p:bold r:id="rId33"/>
      <p:italic r:id="rId34"/>
      <p:boldItalic r:id="rId35"/>
    </p:embeddedFont>
    <p:embeddedFont>
      <p:font typeface="Poppins" pitchFamily="2" charset="77"/>
      <p:regular r:id="rId36"/>
      <p:bold r:id="rId37"/>
      <p:italic r:id="rId38"/>
      <p:boldItalic r:id="rId39"/>
    </p:embeddedFont>
    <p:embeddedFont>
      <p:font typeface="Poppins ExtraLight" pitchFamily="2" charset="77"/>
      <p:regular r:id="rId40"/>
      <p:bold r:id="rId41"/>
      <p:italic r:id="rId42"/>
      <p:boldItalic r:id="rId43"/>
    </p:embeddedFont>
    <p:embeddedFont>
      <p:font typeface="Poppins Medium" pitchFamily="2" charset="77"/>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66" roundtripDataSignature="AMtx7mh5iy8oR92SH9OoknsAhK0BUNvna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33CC"/>
    <a:srgbClr val="405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69822-119B-724A-8952-3CE56E8F999A}" v="1" dt="2025-04-10T21:20:59.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71429" autoAdjust="0"/>
  </p:normalViewPr>
  <p:slideViewPr>
    <p:cSldViewPr snapToGrid="0">
      <p:cViewPr varScale="1">
        <p:scale>
          <a:sx n="71" d="100"/>
          <a:sy n="71" d="100"/>
        </p:scale>
        <p:origin x="1872" y="184"/>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66" Type="http://customschemas.google.com/relationships/presentationmetadata" Target="metadata"/><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69" Type="http://schemas.openxmlformats.org/officeDocument/2006/relationships/theme" Target="theme/theme1.xml"/><Relationship Id="rId8" Type="http://schemas.openxmlformats.org/officeDocument/2006/relationships/slide" Target="slides/slide4.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4.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Balzarini (she/her)" userId="0091c15b-0c4a-4507-b57b-849fd503d4de" providerId="ADAL" clId="{15F69822-119B-724A-8952-3CE56E8F999A}"/>
    <pc:docChg chg="undo custSel modSld modMainMaster">
      <pc:chgData name="Emily Balzarini (she/her)" userId="0091c15b-0c4a-4507-b57b-849fd503d4de" providerId="ADAL" clId="{15F69822-119B-724A-8952-3CE56E8F999A}" dt="2025-04-10T21:21:30.974" v="7" actId="47"/>
      <pc:docMkLst>
        <pc:docMk/>
      </pc:docMkLst>
      <pc:sldChg chg="addSp delSp modSp mod">
        <pc:chgData name="Emily Balzarini (she/her)" userId="0091c15b-0c4a-4507-b57b-849fd503d4de" providerId="ADAL" clId="{15F69822-119B-724A-8952-3CE56E8F999A}" dt="2025-04-10T21:21:30.974" v="7" actId="47"/>
        <pc:sldMkLst>
          <pc:docMk/>
          <pc:sldMk cId="1338298867" sldId="269"/>
        </pc:sldMkLst>
        <pc:spChg chg="add del mod">
          <ac:chgData name="Emily Balzarini (she/her)" userId="0091c15b-0c4a-4507-b57b-849fd503d4de" providerId="ADAL" clId="{15F69822-119B-724A-8952-3CE56E8F999A}" dt="2025-04-10T21:21:30.974" v="7" actId="47"/>
          <ac:spMkLst>
            <pc:docMk/>
            <pc:sldMk cId="1338298867" sldId="269"/>
            <ac:spMk id="2" creationId="{EC415867-8C86-D007-38AF-CC462526B182}"/>
          </ac:spMkLst>
        </pc:spChg>
      </pc:sldChg>
      <pc:sldMasterChg chg="modSp mod">
        <pc:chgData name="Emily Balzarini (she/her)" userId="0091c15b-0c4a-4507-b57b-849fd503d4de" providerId="ADAL" clId="{15F69822-119B-724A-8952-3CE56E8F999A}" dt="2025-04-10T21:21:27.624" v="6" actId="20577"/>
        <pc:sldMasterMkLst>
          <pc:docMk/>
          <pc:sldMasterMk cId="0" sldId="2147483648"/>
        </pc:sldMasterMkLst>
        <pc:spChg chg="mod">
          <ac:chgData name="Emily Balzarini (she/her)" userId="0091c15b-0c4a-4507-b57b-849fd503d4de" providerId="ADAL" clId="{15F69822-119B-724A-8952-3CE56E8F999A}" dt="2025-04-10T21:21:27.624" v="6" actId="20577"/>
          <ac:spMkLst>
            <pc:docMk/>
            <pc:sldMasterMk cId="0" sldId="2147483648"/>
            <ac:spMk id="10" creationId="{00000000-0000-0000-0000-000000000000}"/>
          </ac:spMkLst>
        </pc:spChg>
      </pc:sldMasterChg>
    </pc:docChg>
  </pc:docChgLst>
  <pc:docChgLst>
    <pc:chgData name="Scout Gray (they/them)" userId="8ea161a4-d9c1-428e-a05d-9995d642f799" providerId="ADAL" clId="{EFEFABF5-5F86-124B-B030-7D786B9277CC}"/>
    <pc:docChg chg="custSel modSld">
      <pc:chgData name="Scout Gray (they/them)" userId="8ea161a4-d9c1-428e-a05d-9995d642f799" providerId="ADAL" clId="{EFEFABF5-5F86-124B-B030-7D786B9277CC}" dt="2025-04-09T16:22:32.735" v="24" actId="1076"/>
      <pc:docMkLst>
        <pc:docMk/>
      </pc:docMkLst>
      <pc:sldChg chg="modSp mod">
        <pc:chgData name="Scout Gray (they/them)" userId="8ea161a4-d9c1-428e-a05d-9995d642f799" providerId="ADAL" clId="{EFEFABF5-5F86-124B-B030-7D786B9277CC}" dt="2025-04-09T16:15:21.569" v="14" actId="20577"/>
        <pc:sldMkLst>
          <pc:docMk/>
          <pc:sldMk cId="671637365" sldId="272"/>
        </pc:sldMkLst>
        <pc:spChg chg="mod">
          <ac:chgData name="Scout Gray (they/them)" userId="8ea161a4-d9c1-428e-a05d-9995d642f799" providerId="ADAL" clId="{EFEFABF5-5F86-124B-B030-7D786B9277CC}" dt="2025-04-09T16:15:21.569" v="14" actId="20577"/>
          <ac:spMkLst>
            <pc:docMk/>
            <pc:sldMk cId="671637365" sldId="272"/>
            <ac:spMk id="163" creationId="{00000000-0000-0000-0000-000000000000}"/>
          </ac:spMkLst>
        </pc:spChg>
      </pc:sldChg>
      <pc:sldChg chg="modSp mod">
        <pc:chgData name="Scout Gray (they/them)" userId="8ea161a4-d9c1-428e-a05d-9995d642f799" providerId="ADAL" clId="{EFEFABF5-5F86-124B-B030-7D786B9277CC}" dt="2025-04-09T16:22:32.735" v="24" actId="1076"/>
        <pc:sldMkLst>
          <pc:docMk/>
          <pc:sldMk cId="553863804" sldId="280"/>
        </pc:sldMkLst>
        <pc:picChg chg="mod">
          <ac:chgData name="Scout Gray (they/them)" userId="8ea161a4-d9c1-428e-a05d-9995d642f799" providerId="ADAL" clId="{EFEFABF5-5F86-124B-B030-7D786B9277CC}" dt="2025-04-09T16:22:32.735" v="24" actId="1076"/>
          <ac:picMkLst>
            <pc:docMk/>
            <pc:sldMk cId="553863804" sldId="280"/>
            <ac:picMk id="4" creationId="{51CA9A8D-E63B-4FA3-07FD-74FD49908A9E}"/>
          </ac:picMkLst>
        </pc:picChg>
      </pc:sldChg>
      <pc:sldChg chg="addSp delSp modSp mod">
        <pc:chgData name="Scout Gray (they/them)" userId="8ea161a4-d9c1-428e-a05d-9995d642f799" providerId="ADAL" clId="{EFEFABF5-5F86-124B-B030-7D786B9277CC}" dt="2025-04-09T16:22:21.651" v="23" actId="1076"/>
        <pc:sldMkLst>
          <pc:docMk/>
          <pc:sldMk cId="1088333350" sldId="282"/>
        </pc:sldMkLst>
        <pc:picChg chg="add mod">
          <ac:chgData name="Scout Gray (they/them)" userId="8ea161a4-d9c1-428e-a05d-9995d642f799" providerId="ADAL" clId="{EFEFABF5-5F86-124B-B030-7D786B9277CC}" dt="2025-04-09T16:22:21.651" v="23" actId="1076"/>
          <ac:picMkLst>
            <pc:docMk/>
            <pc:sldMk cId="1088333350" sldId="282"/>
            <ac:picMk id="3" creationId="{C1CFC7ED-4FB5-1DE1-8C84-B441F702571B}"/>
          </ac:picMkLst>
        </pc:picChg>
        <pc:picChg chg="del">
          <ac:chgData name="Scout Gray (they/them)" userId="8ea161a4-d9c1-428e-a05d-9995d642f799" providerId="ADAL" clId="{EFEFABF5-5F86-124B-B030-7D786B9277CC}" dt="2025-04-09T16:21:44.823" v="16" actId="478"/>
          <ac:picMkLst>
            <pc:docMk/>
            <pc:sldMk cId="1088333350" sldId="282"/>
            <ac:picMk id="4" creationId="{462EC125-5F67-2AF2-9852-23E3D559E3B7}"/>
          </ac:picMkLst>
        </pc:picChg>
        <pc:picChg chg="del">
          <ac:chgData name="Scout Gray (they/them)" userId="8ea161a4-d9c1-428e-a05d-9995d642f799" providerId="ADAL" clId="{EFEFABF5-5F86-124B-B030-7D786B9277CC}" dt="2025-04-09T16:21:45.190" v="17" actId="478"/>
          <ac:picMkLst>
            <pc:docMk/>
            <pc:sldMk cId="1088333350" sldId="282"/>
            <ac:picMk id="6" creationId="{A2760B85-D5DE-ADF9-D359-6D8825DD8C7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A298C79-4B65-883F-936B-DA7623F7A5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4E88ACE-5E1E-7C05-1C35-CAC4309608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D7F302-1C87-41A6-A7EC-973B5934D554}" type="datetimeFigureOut">
              <a:rPr lang="fr-FR" smtClean="0"/>
              <a:t>10/04/2025</a:t>
            </a:fld>
            <a:endParaRPr lang="fr-FR"/>
          </a:p>
        </p:txBody>
      </p:sp>
      <p:sp>
        <p:nvSpPr>
          <p:cNvPr id="4" name="Espace réservé du pied de page 3">
            <a:extLst>
              <a:ext uri="{FF2B5EF4-FFF2-40B4-BE49-F238E27FC236}">
                <a16:creationId xmlns:a16="http://schemas.microsoft.com/office/drawing/2014/main" id="{BA2D1A1C-CA91-B037-ED0B-C99403770B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A45E16B-AE44-90CA-332C-A12C2F56ED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8DFE8E-1122-42E9-9261-E8C27D4DAB95}" type="slidenum">
              <a:rPr lang="fr-FR" smtClean="0"/>
              <a:t>‹#›</a:t>
            </a:fld>
            <a:endParaRPr lang="fr-FR"/>
          </a:p>
        </p:txBody>
      </p:sp>
    </p:spTree>
    <p:extLst>
      <p:ext uri="{BB962C8B-B14F-4D97-AF65-F5344CB8AC3E}">
        <p14:creationId xmlns:p14="http://schemas.microsoft.com/office/powerpoint/2010/main" val="3120987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gale.ca/backgrounder-lgbtq-youth-suicid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 name="Google Shape;3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Script : </a:t>
            </a:r>
            <a:endParaRPr lang="en-US" sz="1200" kern="1200" dirty="0">
              <a:solidFill>
                <a:schemeClr val="tx1"/>
              </a:solidFill>
              <a:effectLst/>
              <a:latin typeface="+mn-lt"/>
              <a:ea typeface="+mn-ea"/>
              <a:cs typeface="+mn-cs"/>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Bienvenue et merci d’être ici aujourd’hui.</a:t>
            </a:r>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Cette séance d’information présente l’éducation inclusive en matière d’orientation sexuelle et de diversité de genre (OSIG). Elle s’adresse aux parents d’élèves en Colombie-Britannique. Aujourd’hui, je vais vous présenter l’OSIG, l’éducation inclusive et leurs liens avec l’organisme SOGI 1</a:t>
            </a:r>
            <a:r>
              <a:rPr lang="en-US" sz="1200" kern="1200" dirty="0">
                <a:solidFill>
                  <a:schemeClr val="tx1"/>
                </a:solidFill>
                <a:effectLst/>
                <a:latin typeface="+mn-lt"/>
                <a:ea typeface="+mn-ea"/>
                <a:cs typeface="+mn-cs"/>
              </a:rPr>
              <a:t>23. </a:t>
            </a:r>
            <a:endParaRPr lang="en-CA" sz="1200" kern="1200" dirty="0">
              <a:solidFill>
                <a:schemeClr val="tx1"/>
              </a:solidFill>
              <a:effectLst/>
              <a:latin typeface="+mn-lt"/>
              <a:ea typeface="+mn-ea"/>
              <a:cs typeface="+mn-cs"/>
            </a:endParaRPr>
          </a:p>
          <a:p>
            <a:pPr marL="0" lvl="0" indent="0" algn="l" rtl="0">
              <a:lnSpc>
                <a:spcPct val="115000"/>
              </a:lnSpc>
              <a:spcBef>
                <a:spcPts val="0"/>
              </a:spcBef>
              <a:spcAft>
                <a:spcPts val="0"/>
              </a:spcAft>
              <a:buSzPts val="1100"/>
              <a:buNone/>
            </a:pPr>
            <a:endParaRPr dirty="0"/>
          </a:p>
        </p:txBody>
      </p:sp>
      <p:sp>
        <p:nvSpPr>
          <p:cNvPr id="39" name="Google Shape;39;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d062388a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28d062388a6_0_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000" kern="1200" dirty="0">
                <a:solidFill>
                  <a:schemeClr val="tx1"/>
                </a:solidFill>
                <a:effectLst/>
                <a:latin typeface="+mn-lt"/>
                <a:ea typeface="+mn-ea"/>
                <a:cs typeface="+mn-cs"/>
              </a:rPr>
              <a:t>4 minutes</a:t>
            </a:r>
          </a:p>
          <a:p>
            <a:br>
              <a:rPr lang="en-US" sz="1000" kern="1200" dirty="0">
                <a:solidFill>
                  <a:schemeClr val="tx1"/>
                </a:solidFill>
                <a:effectLst/>
                <a:latin typeface="+mn-lt"/>
                <a:ea typeface="+mn-ea"/>
                <a:cs typeface="+mn-cs"/>
              </a:rPr>
            </a:br>
            <a:r>
              <a:rPr lang="en-US" sz="1000" b="1" kern="1200" dirty="0">
                <a:solidFill>
                  <a:schemeClr val="tx1"/>
                </a:solidFill>
                <a:effectLst/>
                <a:latin typeface="+mn-lt"/>
                <a:ea typeface="+mn-ea"/>
                <a:cs typeface="+mn-cs"/>
              </a:rPr>
              <a:t>Script : </a:t>
            </a:r>
            <a:endParaRPr lang="en-US" sz="1000" kern="1200" dirty="0">
              <a:solidFill>
                <a:schemeClr val="tx1"/>
              </a:solidFill>
              <a:effectLst/>
              <a:latin typeface="+mn-lt"/>
              <a:ea typeface="+mn-ea"/>
              <a:cs typeface="+mn-cs"/>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SOGI 123 </a:t>
            </a:r>
            <a:r>
              <a:rPr lang="fr-CA" sz="1800" dirty="0">
                <a:effectLst/>
                <a:latin typeface="Calibri" panose="020F0502020204030204" pitchFamily="34" charset="0"/>
                <a:ea typeface="Calibri" panose="020F0502020204030204" pitchFamily="34" charset="0"/>
                <a:cs typeface="Times New Roman" panose="02020603050405020304" pitchFamily="18" charset="0"/>
              </a:rPr>
              <a:t>entend rendre l’éducation plus inclusive en matière d’OSIG et tient son nom de son approche en trois volets</a:t>
            </a:r>
            <a:r>
              <a:rPr lang="fr-CA" sz="1800" dirty="0">
                <a:effectLst/>
                <a:latin typeface="Proxima Nova"/>
                <a:ea typeface="Calibri" panose="020F0502020204030204" pitchFamily="34" charset="0"/>
                <a:cs typeface="Times New Roman" panose="02020603050405020304" pitchFamily="18" charset="0"/>
              </a:rPr>
              <a:t>. Lorsque les trois piliers de SOGI 123 sont mis en œuvre à l’école, le climat devient plus bienveillant pour les parents, le personnel et les élèves.</a:t>
            </a:r>
          </a:p>
          <a:p>
            <a:pPr marR="971550">
              <a:lnSpc>
                <a:spcPct val="120000"/>
              </a:lnSpc>
              <a:spcBef>
                <a:spcPts val="600"/>
              </a:spcBef>
              <a:spcAft>
                <a:spcPts val="600"/>
              </a:spcAft>
            </a:pPr>
            <a:endParaRPr lang="fr-FR"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SOGI 1 aide les districts scolaires qui cherchent à créer ou améliorer leur politique en matière d’OSIG. Il a été prouvé que les politiques et procédures qui font explicitement référence à l’OSIG réduisent la discrimination, les idées suicidaires et les tentatives de suicide chez l’ensemble des élèves.</a:t>
            </a:r>
          </a:p>
          <a:p>
            <a:pPr marR="971550">
              <a:lnSpc>
                <a:spcPct val="120000"/>
              </a:lnSpc>
              <a:spcBef>
                <a:spcPts val="600"/>
              </a:spcBef>
              <a:spcAft>
                <a:spcPts val="600"/>
              </a:spcAft>
            </a:pPr>
            <a:endParaRPr lang="fr-FR"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SOGI 2 se concentre sur les environnements d’apprentissage inclusifs, comme des initiatives à l’échelle des établissements, une signalétique inclusive, des activités extra-scolaires, voire la façon dont l’école est construite. Tous ces éléments contribuent à créer un espace positif et accueillant pour chaque élève.</a:t>
            </a:r>
          </a:p>
          <a:p>
            <a:pPr marR="971550">
              <a:lnSpc>
                <a:spcPct val="120000"/>
              </a:lnSpc>
              <a:spcBef>
                <a:spcPts val="600"/>
              </a:spcBef>
              <a:spcAft>
                <a:spcPts val="600"/>
              </a:spcAft>
            </a:pPr>
            <a:endParaRPr lang="fr-FR"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SOGI 3 s’intéresse aux ressources en classe, par exemple en proposant des listes de livres conseillés ou des plans de cours de la maternelle à la douzième année. Grâce à des plans de cours transversaux qui enseignent la diversité et le respect </a:t>
            </a:r>
            <a:r>
              <a:rPr lang="fr-CA" sz="1800" dirty="0">
                <a:effectLst/>
                <a:latin typeface="Calibri" panose="020F0502020204030204" pitchFamily="34" charset="0"/>
                <a:ea typeface="Calibri" panose="020F0502020204030204" pitchFamily="34" charset="0"/>
                <a:cs typeface="Times New Roman" panose="02020603050405020304" pitchFamily="18" charset="0"/>
              </a:rPr>
              <a:t>tout en incluant </a:t>
            </a:r>
            <a:r>
              <a:rPr lang="fr-CA" sz="1800" dirty="0">
                <a:effectLst/>
                <a:latin typeface="Proxima Nova"/>
                <a:ea typeface="Calibri" panose="020F0502020204030204" pitchFamily="34" charset="0"/>
                <a:cs typeface="Times New Roman" panose="02020603050405020304" pitchFamily="18" charset="0"/>
              </a:rPr>
              <a:t>des exemples de thèmes liés à l’OSIG et de membres de la communauté 2ELGBTQIA+, l’éducation peut refléter toute la diversité de l’OSIG dans la vie des élèves et dans la société.</a:t>
            </a:r>
          </a:p>
          <a:p>
            <a:pPr marR="971550">
              <a:lnSpc>
                <a:spcPct val="120000"/>
              </a:lnSpc>
              <a:spcBef>
                <a:spcPts val="600"/>
              </a:spcBef>
              <a:spcAft>
                <a:spcPts val="600"/>
              </a:spcAft>
            </a:pPr>
            <a:endParaRPr lang="fr-FR"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Comme vous pouvez le constater, SOGI 123 intervient à l’échelle du district, de l’établissement scolaire ainsi que de la classe, et va largement au-delà du contenu des cours.</a:t>
            </a:r>
            <a:endParaRPr lang="fr-FR" sz="1800" dirty="0">
              <a:effectLst/>
              <a:latin typeface="Proxima Nova"/>
              <a:ea typeface="Calibri" panose="020F0502020204030204" pitchFamily="34" charset="0"/>
              <a:cs typeface="Times New Roman" panose="02020603050405020304" pitchFamily="18" charset="0"/>
            </a:endParaRPr>
          </a:p>
          <a:p>
            <a:pPr marL="0" lvl="0" indent="0" algn="l" rtl="0">
              <a:lnSpc>
                <a:spcPct val="110000"/>
              </a:lnSpc>
              <a:spcBef>
                <a:spcPts val="0"/>
              </a:spcBef>
              <a:spcAft>
                <a:spcPts val="0"/>
              </a:spcAft>
              <a:buSzPts val="1200"/>
              <a:buNone/>
            </a:pPr>
            <a:endParaRPr b="1" i="1" dirty="0">
              <a:solidFill>
                <a:schemeClr val="dk1"/>
              </a:solidFill>
              <a:latin typeface="Helvetica Neue"/>
              <a:ea typeface="Helvetica Neue"/>
              <a:cs typeface="Helvetica Neue"/>
              <a:sym typeface="Helvetica Neue"/>
            </a:endParaRPr>
          </a:p>
        </p:txBody>
      </p:sp>
      <p:sp>
        <p:nvSpPr>
          <p:cNvPr id="62" name="Google Shape;62;g28d062388a6_0_5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10</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d062388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28d062388a6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2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Script : </a:t>
            </a:r>
            <a:endParaRPr lang="en-US" sz="1200" b="1" kern="1200" baseline="0" dirty="0">
              <a:solidFill>
                <a:schemeClr val="tx1"/>
              </a:solidFill>
              <a:effectLst/>
              <a:latin typeface="+mn-lt"/>
              <a:ea typeface="+mn-ea"/>
              <a:cs typeface="+mn-cs"/>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L’éducation inclusive consiste à amener les élèves à parler de la diversité de l’OSIG dans la société et </a:t>
            </a:r>
            <a:r>
              <a:rPr lang="fr-CA" sz="1800" dirty="0">
                <a:effectLst/>
                <a:latin typeface="Calibri" panose="020F0502020204030204" pitchFamily="34" charset="0"/>
                <a:ea typeface="Calibri" panose="020F0502020204030204" pitchFamily="34" charset="0"/>
                <a:cs typeface="Times New Roman" panose="02020603050405020304" pitchFamily="18" charset="0"/>
              </a:rPr>
              <a:t>à leur inculquer qu’il est important </a:t>
            </a:r>
            <a:r>
              <a:rPr lang="fr-CA" sz="1800" dirty="0">
                <a:effectLst/>
                <a:latin typeface="Proxima Nova"/>
                <a:ea typeface="Calibri" panose="020F0502020204030204" pitchFamily="34" charset="0"/>
                <a:cs typeface="Times New Roman" panose="02020603050405020304" pitchFamily="18" charset="0"/>
              </a:rPr>
              <a:t>de traiter chaque personne avec dignité et respect. Le personnel enseignant est le mieux placé pour déterminer ce qui est adapté à l’âge des élèves. </a:t>
            </a:r>
          </a:p>
          <a:p>
            <a:pPr marR="971550">
              <a:lnSpc>
                <a:spcPct val="120000"/>
              </a:lnSpc>
              <a:spcBef>
                <a:spcPts val="600"/>
              </a:spcBef>
              <a:spcAft>
                <a:spcPts val="600"/>
              </a:spcAft>
            </a:pPr>
            <a:endParaRPr lang="fr-CA"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Par exemple, une leçon sur la diversité familiale en maternelle et en première année enseigne qu’il existe toutes sortes de familles : les enfants peuvent être </a:t>
            </a:r>
            <a:r>
              <a:rPr lang="fr-CA" sz="1800" dirty="0" err="1">
                <a:effectLst/>
                <a:latin typeface="Proxima Nova"/>
                <a:ea typeface="Calibri" panose="020F0502020204030204" pitchFamily="34" charset="0"/>
                <a:cs typeface="Times New Roman" panose="02020603050405020304" pitchFamily="18" charset="0"/>
              </a:rPr>
              <a:t>élevé</a:t>
            </a:r>
            <a:r>
              <a:rPr lang="fr-CA" sz="1800" dirty="0" err="1">
                <a:effectLst/>
                <a:latin typeface="Calibri" panose="020F0502020204030204" pitchFamily="34" charset="0"/>
                <a:ea typeface="Space Grotesk"/>
                <a:cs typeface="Space Grotesk"/>
              </a:rPr>
              <a:t>∙e</a:t>
            </a:r>
            <a:r>
              <a:rPr lang="fr-CA" sz="1800" dirty="0" err="1">
                <a:effectLst/>
                <a:latin typeface="Proxima Nova"/>
                <a:ea typeface="Calibri" panose="020F0502020204030204" pitchFamily="34" charset="0"/>
                <a:cs typeface="Times New Roman" panose="02020603050405020304" pitchFamily="18" charset="0"/>
              </a:rPr>
              <a:t>s</a:t>
            </a:r>
            <a:r>
              <a:rPr lang="fr-CA" sz="1800" dirty="0">
                <a:effectLst/>
                <a:latin typeface="Proxima Nova"/>
                <a:ea typeface="Calibri" panose="020F0502020204030204" pitchFamily="34" charset="0"/>
                <a:cs typeface="Times New Roman" panose="02020603050405020304" pitchFamily="18" charset="0"/>
              </a:rPr>
              <a:t> par un père solo, leur grands-parents, des beaux-parents, deux mères, etc.</a:t>
            </a:r>
          </a:p>
          <a:p>
            <a:pPr marR="971550">
              <a:lnSpc>
                <a:spcPct val="120000"/>
              </a:lnSpc>
              <a:spcBef>
                <a:spcPts val="600"/>
              </a:spcBef>
              <a:spcAft>
                <a:spcPts val="600"/>
              </a:spcAft>
            </a:pPr>
            <a:endParaRPr lang="fr-CA"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Une autre leçon peut dissuader les élèves de dire</a:t>
            </a:r>
            <a:r>
              <a:rPr lang="fr-CA" sz="1800" i="1" dirty="0">
                <a:effectLst/>
                <a:latin typeface="Proxima Nova"/>
                <a:ea typeface="Calibri" panose="020F0502020204030204" pitchFamily="34" charset="0"/>
                <a:cs typeface="Times New Roman" panose="02020603050405020304" pitchFamily="18" charset="0"/>
              </a:rPr>
              <a:t> </a:t>
            </a:r>
            <a:r>
              <a:rPr lang="fr-CA" sz="1800" dirty="0">
                <a:effectLst/>
                <a:latin typeface="AppleSystemUIFontItalic"/>
                <a:ea typeface="Calibri" panose="020F0502020204030204" pitchFamily="34" charset="0"/>
                <a:cs typeface="AppleSystemUIFontItalic"/>
              </a:rPr>
              <a:t>«</a:t>
            </a:r>
            <a:r>
              <a:rPr lang="fr-CA" sz="1800" i="1" dirty="0">
                <a:effectLst/>
                <a:latin typeface="AppleSystemUIFontItalic"/>
                <a:ea typeface="Calibri" panose="020F0502020204030204" pitchFamily="34" charset="0"/>
                <a:cs typeface="AppleSystemUIFontItalic"/>
              </a:rPr>
              <a:t> </a:t>
            </a:r>
            <a:r>
              <a:rPr lang="fr-CA" sz="1800" dirty="0">
                <a:effectLst/>
                <a:latin typeface="Proxima Nova"/>
                <a:ea typeface="Calibri" panose="020F0502020204030204" pitchFamily="34" charset="0"/>
                <a:cs typeface="Times New Roman" panose="02020603050405020304" pitchFamily="18" charset="0"/>
              </a:rPr>
              <a:t>c’est tellement gai </a:t>
            </a:r>
            <a:r>
              <a:rPr lang="fr-CA" sz="1800" dirty="0">
                <a:effectLst/>
                <a:latin typeface="AppleSystemUIFontItalic"/>
                <a:ea typeface="Calibri" panose="020F0502020204030204" pitchFamily="34" charset="0"/>
                <a:cs typeface="AppleSystemUIFontItalic"/>
              </a:rPr>
              <a:t>»</a:t>
            </a:r>
            <a:r>
              <a:rPr lang="fr-CA" sz="1800" dirty="0">
                <a:effectLst/>
                <a:latin typeface="Proxima Nova"/>
                <a:ea typeface="Calibri" panose="020F0502020204030204" pitchFamily="34" charset="0"/>
                <a:cs typeface="Times New Roman" panose="02020603050405020304" pitchFamily="18" charset="0"/>
              </a:rPr>
              <a:t>, ce qui nuit directement à l’ambiance à l’école. Les plans de cours SOGI 123 offrent une ressource facultative au personnel enseignant. Ils s’alignent sur le programme d’études de la province et peuvent être adaptés au besoin.</a:t>
            </a:r>
            <a:endParaRPr lang="fr-FR" sz="1800" dirty="0">
              <a:effectLst/>
              <a:latin typeface="Proxima Nova"/>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339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d062388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28d062388a6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3 minutes</a:t>
            </a:r>
          </a:p>
          <a:p>
            <a:endParaRPr lang="en-US" sz="1200" kern="1200" dirty="0">
              <a:solidFill>
                <a:schemeClr val="tx1"/>
              </a:solidFill>
              <a:effectLst/>
              <a:latin typeface="+mn-lt"/>
              <a:ea typeface="+mn-ea"/>
              <a:cs typeface="+mn-cs"/>
            </a:endParaRPr>
          </a:p>
          <a:p>
            <a:pPr marR="971550">
              <a:lnSpc>
                <a:spcPct val="120000"/>
              </a:lnSpc>
              <a:spcBef>
                <a:spcPts val="600"/>
              </a:spcBef>
              <a:spcAft>
                <a:spcPts val="600"/>
              </a:spcAft>
            </a:pPr>
            <a:r>
              <a:rPr lang="en-US" sz="1200" b="1" i="1" kern="1200" dirty="0" err="1">
                <a:solidFill>
                  <a:schemeClr val="tx1"/>
                </a:solidFill>
                <a:effectLst/>
                <a:latin typeface="+mn-lt"/>
                <a:ea typeface="+mn-ea"/>
                <a:cs typeface="+mn-cs"/>
              </a:rPr>
              <a:t>Tâche</a:t>
            </a:r>
            <a:r>
              <a:rPr lang="en-US" sz="1200" b="1" i="1"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 </a:t>
            </a:r>
            <a:r>
              <a:rPr lang="fr-CA" sz="1800" i="0" dirty="0">
                <a:effectLst/>
                <a:latin typeface="Proxima Nova"/>
                <a:ea typeface="Calibri" panose="020F0502020204030204" pitchFamily="34" charset="0"/>
                <a:cs typeface="Times New Roman" panose="02020603050405020304" pitchFamily="18" charset="0"/>
              </a:rPr>
              <a:t>lisez cette diapositive à voix haute. Demandez au public de réfléchir aux aspects de la diversité et de l’inclusion qui leur tiennent à cœur dans l’environnement scolaire.</a:t>
            </a:r>
            <a:endParaRPr lang="fr-FR" sz="1800" i="0" dirty="0">
              <a:effectLst/>
              <a:latin typeface="Proxima Nova"/>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 </a:t>
            </a:r>
            <a:endParaRPr lang="en-US" sz="1200" b="0" kern="1200" baseline="0" dirty="0">
              <a:solidFill>
                <a:schemeClr val="tx1"/>
              </a:solidFill>
              <a:effectLst/>
              <a:latin typeface="+mn-lt"/>
              <a:ea typeface="+mn-ea"/>
              <a:cs typeface="+mn-cs"/>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L’inclusion et la diversité sont des thèmes fréquemment abordés à l’école.</a:t>
            </a:r>
            <a:r>
              <a:rPr lang="fr-FR" sz="1800" dirty="0">
                <a:effectLst/>
                <a:latin typeface="Proxima Nova"/>
                <a:ea typeface="Calibri" panose="020F0502020204030204" pitchFamily="34" charset="0"/>
                <a:cs typeface="Times New Roman" panose="02020603050405020304" pitchFamily="18" charset="0"/>
              </a:rPr>
              <a:t> </a:t>
            </a:r>
            <a:r>
              <a:rPr lang="fr-CA" sz="1800" dirty="0">
                <a:effectLst/>
                <a:latin typeface="Proxima Nova"/>
                <a:ea typeface="Calibri" panose="020F0502020204030204" pitchFamily="34" charset="0"/>
                <a:cs typeface="Times New Roman" panose="02020603050405020304" pitchFamily="18" charset="0"/>
              </a:rPr>
              <a:t>L’éducation inclusive va </a:t>
            </a:r>
            <a:r>
              <a:rPr lang="fr-CA" sz="1800" i="1" dirty="0">
                <a:effectLst/>
                <a:latin typeface="Proxima Nova"/>
                <a:ea typeface="Calibri" panose="020F0502020204030204" pitchFamily="34" charset="0"/>
                <a:cs typeface="Times New Roman" panose="02020603050405020304" pitchFamily="18" charset="0"/>
              </a:rPr>
              <a:t>largement au-delà</a:t>
            </a:r>
            <a:r>
              <a:rPr lang="fr-CA" sz="1800" dirty="0">
                <a:effectLst/>
                <a:latin typeface="Proxima Nova"/>
                <a:ea typeface="Calibri" panose="020F0502020204030204" pitchFamily="34" charset="0"/>
                <a:cs typeface="Times New Roman" panose="02020603050405020304" pitchFamily="18" charset="0"/>
              </a:rPr>
              <a:t> de ce qui est enseigné en classe. Elle consiste à créer une culture d’inclusion dans tout l’établissement.</a:t>
            </a:r>
          </a:p>
          <a:p>
            <a:pPr marR="971550">
              <a:lnSpc>
                <a:spcPct val="120000"/>
              </a:lnSpc>
              <a:spcBef>
                <a:spcPts val="600"/>
              </a:spcBef>
              <a:spcAft>
                <a:spcPts val="600"/>
              </a:spcAft>
            </a:pPr>
            <a:endParaRPr lang="fr-FR"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Le personnel scolaire a la responsabilité de refléter la diversité qui existe dans l’environnement scolaire. </a:t>
            </a:r>
          </a:p>
          <a:p>
            <a:pPr marR="971550">
              <a:lnSpc>
                <a:spcPct val="120000"/>
              </a:lnSpc>
              <a:spcBef>
                <a:spcPts val="600"/>
              </a:spcBef>
              <a:spcAft>
                <a:spcPts val="600"/>
              </a:spcAft>
            </a:pPr>
            <a:endParaRPr lang="fr-FR"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En parlant de la diversité et en dissuadant la discrimination, nous donnons aux élèves les outils pour être eux-mêmes et pour accepter les différences de leurs camarades.</a:t>
            </a:r>
            <a:endParaRPr lang="fr-FR" sz="1800" dirty="0">
              <a:effectLst/>
              <a:latin typeface="Proxima Nova"/>
              <a:ea typeface="Calibri" panose="020F0502020204030204" pitchFamily="34" charset="0"/>
              <a:cs typeface="Times New Roman" panose="02020603050405020304" pitchFamily="18" charset="0"/>
            </a:endParaRPr>
          </a:p>
          <a:p>
            <a:endParaRPr dirty="0"/>
          </a:p>
        </p:txBody>
      </p:sp>
    </p:spTree>
    <p:extLst>
      <p:ext uri="{BB962C8B-B14F-4D97-AF65-F5344CB8AC3E}">
        <p14:creationId xmlns:p14="http://schemas.microsoft.com/office/powerpoint/2010/main" val="158625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d062388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28d062388a6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2 minutes</a:t>
            </a:r>
          </a:p>
          <a:p>
            <a:endParaRPr lang="en-US" sz="1200" kern="1200" dirty="0">
              <a:solidFill>
                <a:schemeClr val="tx1"/>
              </a:solidFill>
              <a:effectLst/>
              <a:latin typeface="+mn-lt"/>
              <a:ea typeface="+mn-ea"/>
              <a:cs typeface="+mn-cs"/>
            </a:endParaRPr>
          </a:p>
          <a:p>
            <a:pPr marR="971550">
              <a:lnSpc>
                <a:spcPct val="120000"/>
              </a:lnSpc>
              <a:spcBef>
                <a:spcPts val="600"/>
              </a:spcBef>
              <a:spcAft>
                <a:spcPts val="600"/>
              </a:spcAft>
            </a:pPr>
            <a:r>
              <a:rPr lang="fr-CA" sz="1800" b="1" i="1" dirty="0">
                <a:effectLst/>
                <a:latin typeface="Proxima Nova"/>
                <a:ea typeface="Calibri" panose="020F0502020204030204" pitchFamily="34" charset="0"/>
                <a:cs typeface="Times New Roman" panose="02020603050405020304" pitchFamily="18" charset="0"/>
              </a:rPr>
              <a:t>Remarque : </a:t>
            </a:r>
            <a:r>
              <a:rPr lang="fr-CA" sz="1800" i="1" dirty="0">
                <a:effectLst/>
                <a:latin typeface="Proxima Nova"/>
                <a:ea typeface="Calibri" panose="020F0502020204030204" pitchFamily="34" charset="0"/>
                <a:cs typeface="Times New Roman" panose="02020603050405020304" pitchFamily="18" charset="0"/>
              </a:rPr>
              <a:t>diapositive facultative en fonction des intérêts du public</a:t>
            </a:r>
            <a:endParaRPr lang="fr-FR" sz="1800" dirty="0">
              <a:effectLst/>
              <a:latin typeface="Proxima Nova"/>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 :</a:t>
            </a:r>
          </a:p>
          <a:p>
            <a:r>
              <a:rPr lang="fr-CA" sz="1800" dirty="0">
                <a:effectLst/>
                <a:latin typeface="Proxima Nova"/>
                <a:ea typeface="Calibri" panose="020F0502020204030204" pitchFamily="34" charset="0"/>
                <a:cs typeface="Times New Roman" panose="02020603050405020304" pitchFamily="18" charset="0"/>
              </a:rPr>
              <a:t>L’enseignement de l’OSIG suit le même principe que l’enseignement des religions ou des cultures — on présente différentes religions sans enseigner aux élèves qu’il faut pratiquer l’une ou l’autre.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800" dirty="0">
                <a:effectLst/>
                <a:latin typeface="Proxima Nova"/>
                <a:ea typeface="Calibri" panose="020F0502020204030204" pitchFamily="34" charset="0"/>
                <a:cs typeface="Times New Roman" panose="02020603050405020304" pitchFamily="18" charset="0"/>
              </a:rPr>
              <a:t>Les plans de cours présentés sur cette diapositive proviennent du site SOGI 123. Le personnel enseignant peut adapter chaque plan de cours au besoin, et tous les plans de cours correspondent au programme d’enseignement.</a:t>
            </a:r>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800" dirty="0">
                <a:effectLst/>
                <a:latin typeface="Proxima Nova"/>
                <a:ea typeface="Calibri" panose="020F0502020204030204" pitchFamily="34" charset="0"/>
                <a:cs typeface="Times New Roman" panose="02020603050405020304" pitchFamily="18" charset="0"/>
              </a:rPr>
              <a:t>Chacun de ces plans de cours donne au personnel enseignant des idées pour lancer des discussions en classe. Vous pouvez voir que le contenu change en fonction de la maturité des élèves. Par exemple, les leçons au niveau primaire portent sur la diversité familiale et les leçons au niveau intermédiaire abordent les stéréotypes auxquels certaines personnes peuvent faire face</a:t>
            </a:r>
            <a:r>
              <a:rPr lang="en-US" sz="1200" kern="1200" dirty="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2276248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d062388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28d062388a6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fr-FR" sz="1000" kern="1200" dirty="0">
                <a:solidFill>
                  <a:schemeClr val="tx1"/>
                </a:solidFill>
                <a:effectLst/>
                <a:latin typeface="+mn-lt"/>
                <a:ea typeface="+mn-ea"/>
                <a:cs typeface="+mn-cs"/>
              </a:rPr>
              <a:t>2 minutes</a:t>
            </a:r>
          </a:p>
          <a:p>
            <a:endParaRPr lang="fr-FR" sz="1000" kern="1200" dirty="0">
              <a:solidFill>
                <a:schemeClr val="tx1"/>
              </a:solidFill>
              <a:effectLst/>
              <a:latin typeface="+mn-lt"/>
              <a:ea typeface="+mn-ea"/>
              <a:cs typeface="+mn-cs"/>
            </a:endParaRPr>
          </a:p>
          <a:p>
            <a:pPr marR="971550">
              <a:lnSpc>
                <a:spcPct val="120000"/>
              </a:lnSpc>
              <a:spcBef>
                <a:spcPts val="600"/>
              </a:spcBef>
              <a:spcAft>
                <a:spcPts val="600"/>
              </a:spcAft>
            </a:pPr>
            <a:r>
              <a:rPr lang="fr-FR" sz="1200" b="1" i="1" dirty="0">
                <a:effectLst/>
                <a:latin typeface="Proxima Nova"/>
                <a:ea typeface="Calibri" panose="020F0502020204030204" pitchFamily="34" charset="0"/>
                <a:cs typeface="Times New Roman" panose="02020603050405020304" pitchFamily="18" charset="0"/>
              </a:rPr>
              <a:t>Remarque : </a:t>
            </a:r>
            <a:r>
              <a:rPr lang="fr-FR" sz="1200" i="1" dirty="0">
                <a:effectLst/>
                <a:latin typeface="Proxima Nova"/>
                <a:ea typeface="Calibri" panose="020F0502020204030204" pitchFamily="34" charset="0"/>
                <a:cs typeface="Times New Roman" panose="02020603050405020304" pitchFamily="18" charset="0"/>
              </a:rPr>
              <a:t>diapositive facultative en fonction des intérêts du public</a:t>
            </a:r>
            <a:endParaRPr lang="fr-FR" sz="1200" dirty="0">
              <a:effectLst/>
              <a:latin typeface="Proxima Nova"/>
              <a:ea typeface="Calibri" panose="020F0502020204030204" pitchFamily="34" charset="0"/>
              <a:cs typeface="Times New Roman" panose="02020603050405020304" pitchFamily="18" charset="0"/>
            </a:endParaRPr>
          </a:p>
          <a:p>
            <a:endParaRPr lang="fr-FR" sz="1000" kern="1200" dirty="0">
              <a:solidFill>
                <a:schemeClr val="tx1"/>
              </a:solidFill>
              <a:effectLst/>
              <a:latin typeface="+mn-lt"/>
              <a:ea typeface="+mn-ea"/>
              <a:cs typeface="+mn-cs"/>
            </a:endParaRPr>
          </a:p>
          <a:p>
            <a:r>
              <a:rPr lang="fr-FR" sz="1000" b="1" kern="1200" dirty="0">
                <a:solidFill>
                  <a:schemeClr val="tx1"/>
                </a:solidFill>
                <a:effectLst/>
                <a:latin typeface="+mn-lt"/>
                <a:ea typeface="+mn-ea"/>
                <a:cs typeface="+mn-cs"/>
              </a:rPr>
              <a:t>Script :</a:t>
            </a:r>
          </a:p>
          <a:p>
            <a:r>
              <a:rPr lang="fr-FR" sz="1200" dirty="0">
                <a:effectLst/>
                <a:latin typeface="Proxima Nova"/>
                <a:ea typeface="Calibri" panose="020F0502020204030204" pitchFamily="34" charset="0"/>
                <a:cs typeface="Times New Roman" panose="02020603050405020304" pitchFamily="18" charset="0"/>
              </a:rPr>
              <a:t>L’enseignement de l’OSIG suit le même principe que l’enseignement des religions ou des cultures — on présente différentes religions sans enseigner aux élèves qu’il faut pratiquer l’une ou l’autre.</a:t>
            </a:r>
            <a:endParaRPr lang="fr-FR" sz="1000" kern="1200" dirty="0">
              <a:solidFill>
                <a:schemeClr val="tx1"/>
              </a:solidFill>
              <a:effectLst/>
              <a:latin typeface="+mn-lt"/>
              <a:ea typeface="+mn-ea"/>
              <a:cs typeface="+mn-cs"/>
            </a:endParaRPr>
          </a:p>
          <a:p>
            <a:r>
              <a:rPr lang="fr-FR" sz="1000" kern="1200" dirty="0">
                <a:solidFill>
                  <a:schemeClr val="tx1"/>
                </a:solidFill>
                <a:effectLst/>
                <a:latin typeface="+mn-lt"/>
                <a:ea typeface="+mn-ea"/>
                <a:cs typeface="+mn-cs"/>
              </a:rPr>
              <a:t> </a:t>
            </a:r>
          </a:p>
          <a:p>
            <a:r>
              <a:rPr lang="fr-FR" sz="1200" dirty="0">
                <a:effectLst/>
                <a:latin typeface="Proxima Nova"/>
                <a:ea typeface="Calibri" panose="020F0502020204030204" pitchFamily="34" charset="0"/>
                <a:cs typeface="Times New Roman" panose="02020603050405020304" pitchFamily="18" charset="0"/>
              </a:rPr>
              <a:t>Les plans de cours présentés sur cette diapositive proviennent du site SOGI 123. Le personnel enseignant peut adapter chaque plan de cours au besoin, et tous les plans de cours correspondent au programme d’enseignement.</a:t>
            </a:r>
            <a:r>
              <a:rPr lang="fr-FR" sz="1000" kern="1200" dirty="0">
                <a:solidFill>
                  <a:schemeClr val="tx1"/>
                </a:solidFill>
                <a:effectLst/>
                <a:latin typeface="+mn-lt"/>
                <a:ea typeface="+mn-ea"/>
                <a:cs typeface="+mn-cs"/>
              </a:rPr>
              <a:t> </a:t>
            </a:r>
          </a:p>
          <a:p>
            <a:r>
              <a:rPr lang="fr-FR" sz="1000" kern="1200" dirty="0">
                <a:solidFill>
                  <a:schemeClr val="tx1"/>
                </a:solidFill>
                <a:effectLst/>
                <a:latin typeface="+mn-lt"/>
                <a:ea typeface="+mn-ea"/>
                <a:cs typeface="+mn-cs"/>
              </a:rPr>
              <a:t> </a:t>
            </a:r>
          </a:p>
          <a:p>
            <a:r>
              <a:rPr lang="fr-FR" sz="1200" dirty="0">
                <a:effectLst/>
                <a:latin typeface="Proxima Nova"/>
                <a:ea typeface="Calibri" panose="020F0502020204030204" pitchFamily="34" charset="0"/>
                <a:cs typeface="Times New Roman" panose="02020603050405020304" pitchFamily="18" charset="0"/>
              </a:rPr>
              <a:t>Chacun de ces plans de cours donne au personnel enseignant des idées pour lancer des discussions en classe. Vous pouvez voir que le contenu change en fonction de la maturité des élèves. Par exemple, les leçons au niveau primaire portent sur la diversité familiale et les leçons au niveau intermédiaire abordent les stéréotypes auxquels certaines personnes peuvent faire face</a:t>
            </a:r>
            <a:r>
              <a:rPr lang="fr-FR" sz="1000" kern="1200" dirty="0">
                <a:solidFill>
                  <a:schemeClr val="tx1"/>
                </a:solidFill>
                <a:effectLst/>
                <a:latin typeface="+mn-lt"/>
                <a:ea typeface="+mn-ea"/>
                <a:cs typeface="+mn-cs"/>
              </a:rPr>
              <a:t>.</a:t>
            </a:r>
          </a:p>
          <a:p>
            <a:endParaRPr lang="fr-FR" dirty="0"/>
          </a:p>
        </p:txBody>
      </p:sp>
    </p:spTree>
    <p:extLst>
      <p:ext uri="{BB962C8B-B14F-4D97-AF65-F5344CB8AC3E}">
        <p14:creationId xmlns:p14="http://schemas.microsoft.com/office/powerpoint/2010/main" val="1592949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d062388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28d062388a6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minutes</a:t>
            </a:r>
          </a:p>
          <a:p>
            <a:endParaRPr lang="en-US" sz="1200" kern="1200" dirty="0">
              <a:solidFill>
                <a:schemeClr val="tx1"/>
              </a:solidFill>
              <a:effectLst/>
              <a:latin typeface="+mn-lt"/>
              <a:ea typeface="+mn-ea"/>
              <a:cs typeface="+mn-cs"/>
            </a:endParaRPr>
          </a:p>
          <a:p>
            <a:pPr marR="971550">
              <a:lnSpc>
                <a:spcPct val="120000"/>
              </a:lnSpc>
              <a:spcBef>
                <a:spcPts val="600"/>
              </a:spcBef>
              <a:spcAft>
                <a:spcPts val="600"/>
              </a:spcAft>
            </a:pPr>
            <a:r>
              <a:rPr lang="fr-CA" sz="1800" b="1" i="1" dirty="0">
                <a:effectLst/>
                <a:latin typeface="Proxima Nova"/>
                <a:ea typeface="Calibri" panose="020F0502020204030204" pitchFamily="34" charset="0"/>
                <a:cs typeface="Times New Roman" panose="02020603050405020304" pitchFamily="18" charset="0"/>
              </a:rPr>
              <a:t>Remarque : </a:t>
            </a:r>
            <a:r>
              <a:rPr lang="fr-CA" sz="1800" i="1" dirty="0">
                <a:effectLst/>
                <a:latin typeface="Proxima Nova"/>
                <a:ea typeface="Calibri" panose="020F0502020204030204" pitchFamily="34" charset="0"/>
                <a:cs typeface="Times New Roman" panose="02020603050405020304" pitchFamily="18" charset="0"/>
              </a:rPr>
              <a:t>diapositive facultative en fonction des intérêts du public</a:t>
            </a:r>
            <a:endParaRPr lang="fr-FR" sz="1800" dirty="0">
              <a:effectLst/>
              <a:latin typeface="Proxima Nova"/>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pPr marL="457200" marR="971550" lvl="0" indent="-228600" algn="l" defTabSz="914400" rtl="0" eaLnBrk="1" fontAlgn="auto" latinLnBrk="0" hangingPunct="1">
              <a:lnSpc>
                <a:spcPct val="120000"/>
              </a:lnSpc>
              <a:spcBef>
                <a:spcPts val="600"/>
              </a:spcBef>
              <a:spcAft>
                <a:spcPts val="600"/>
              </a:spcAft>
              <a:buClr>
                <a:srgbClr val="000000"/>
              </a:buClr>
              <a:buSzPts val="1400"/>
              <a:buFont typeface="Arial"/>
              <a:buNone/>
              <a:tabLst/>
              <a:defRPr/>
            </a:pPr>
            <a:r>
              <a:rPr lang="en-US" sz="1800" b="1" kern="1200" dirty="0">
                <a:solidFill>
                  <a:schemeClr val="tx1"/>
                </a:solidFill>
                <a:effectLst/>
                <a:latin typeface="+mn-lt"/>
                <a:ea typeface="+mn-ea"/>
                <a:cs typeface="+mn-cs"/>
              </a:rPr>
              <a:t>Script : </a:t>
            </a:r>
            <a:endParaRPr lang="en-US" sz="1800" b="0" kern="1200" baseline="0" dirty="0">
              <a:solidFill>
                <a:schemeClr val="tx1"/>
              </a:solidFill>
              <a:effectLst/>
              <a:latin typeface="+mn-lt"/>
              <a:ea typeface="+mn-ea"/>
              <a:cs typeface="+mn-cs"/>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L’acronyme AGS signifie Alliance genre et sexualité. Les écoles peuvent utiliser d’autres noms comme le Club arc-en-ciel, le Club de la diversité ou l’Alliance Queer-Hétéros.</a:t>
            </a:r>
          </a:p>
          <a:p>
            <a:pPr marR="971550">
              <a:lnSpc>
                <a:spcPct val="120000"/>
              </a:lnSpc>
              <a:spcBef>
                <a:spcPts val="600"/>
              </a:spcBef>
              <a:spcAft>
                <a:spcPts val="600"/>
              </a:spcAft>
            </a:pPr>
            <a:endParaRPr lang="fr-FR"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Généralement dirigées par des élèves, les AGS offrent un espace sécuritaire à l’ensemble des élèves de l’école. Ces groupes sont parrainés par un membre du personnel et se réunissent pour discuter, organiser des activités et s’entraider.</a:t>
            </a:r>
            <a:endParaRPr lang="fr-FR" sz="1800" dirty="0">
              <a:effectLst/>
              <a:latin typeface="Proxima Nova"/>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216844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d062388a6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28d062388a6_0_3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R="2540">
              <a:lnSpc>
                <a:spcPct val="120000"/>
              </a:lnSpc>
              <a:spcBef>
                <a:spcPts val="600"/>
              </a:spcBef>
              <a:spcAft>
                <a:spcPts val="600"/>
              </a:spcAft>
            </a:pPr>
            <a:r>
              <a:rPr lang="fr-FR" sz="1800" b="1" i="1" dirty="0">
                <a:effectLst/>
                <a:latin typeface="Proxima Nova"/>
                <a:ea typeface="Calibri" panose="020F0502020204030204" pitchFamily="34" charset="0"/>
                <a:cs typeface="Times New Roman" panose="02020603050405020304" pitchFamily="18" charset="0"/>
              </a:rPr>
              <a:t>Remarque : </a:t>
            </a:r>
            <a:r>
              <a:rPr lang="fr-FR" sz="1800" i="1" dirty="0">
                <a:effectLst/>
                <a:latin typeface="Proxima Nova"/>
                <a:ea typeface="Calibri" panose="020F0502020204030204" pitchFamily="34" charset="0"/>
                <a:cs typeface="Times New Roman" panose="02020603050405020304" pitchFamily="18" charset="0"/>
              </a:rPr>
              <a:t>cette diapositive facultative vous permet d’ajouter toute précision que vous jugez utile au sujet de votre établissement scolaire, de votre district, voire de votre région en fonction du contexte de la présentation.</a:t>
            </a:r>
            <a:endParaRPr lang="fr-FR" sz="1800" dirty="0">
              <a:effectLst/>
              <a:latin typeface="Proxima Nova"/>
              <a:ea typeface="Calibri" panose="020F0502020204030204" pitchFamily="34" charset="0"/>
              <a:cs typeface="Times New Roman" panose="02020603050405020304" pitchFamily="18" charset="0"/>
            </a:endParaRPr>
          </a:p>
          <a:p>
            <a:pPr marR="2540">
              <a:lnSpc>
                <a:spcPct val="120000"/>
              </a:lnSpc>
              <a:spcBef>
                <a:spcPts val="600"/>
              </a:spcBef>
              <a:spcAft>
                <a:spcPts val="600"/>
              </a:spcAft>
            </a:pPr>
            <a:r>
              <a:rPr lang="fr-FR" sz="1800" i="1" dirty="0">
                <a:effectLst/>
                <a:latin typeface="Proxima Nova"/>
                <a:ea typeface="Calibri" panose="020F0502020204030204" pitchFamily="34" charset="0"/>
                <a:cs typeface="Times New Roman" panose="02020603050405020304" pitchFamily="18" charset="0"/>
              </a:rPr>
              <a:t>Vous pouvez donner des précisions sur les politiques locales concernant l’OSIG ou la lutte contre l’intimidation et la discrimination, ou toute initiative menée par votre établissement ou votre district scolaire. </a:t>
            </a:r>
            <a:endParaRPr lang="fr-FR" sz="1800" dirty="0">
              <a:effectLst/>
              <a:latin typeface="Proxima Nova"/>
              <a:ea typeface="Calibri" panose="020F0502020204030204" pitchFamily="34" charset="0"/>
              <a:cs typeface="Times New Roman" panose="02020603050405020304" pitchFamily="18" charset="0"/>
            </a:endParaRPr>
          </a:p>
        </p:txBody>
      </p:sp>
      <p:sp>
        <p:nvSpPr>
          <p:cNvPr id="161" name="Google Shape;161;g28d062388a6_0_3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16</a:t>
            </a:fld>
            <a:endParaRPr sz="3600" b="0" i="0" u="none" strike="noStrike" cap="none">
              <a:solidFill>
                <a:srgbClr val="404040"/>
              </a:solidFill>
              <a:latin typeface="Arial"/>
              <a:ea typeface="Arial"/>
              <a:cs typeface="Arial"/>
              <a:sym typeface="Arial"/>
            </a:endParaRPr>
          </a:p>
        </p:txBody>
      </p:sp>
    </p:spTree>
    <p:extLst>
      <p:ext uri="{BB962C8B-B14F-4D97-AF65-F5344CB8AC3E}">
        <p14:creationId xmlns:p14="http://schemas.microsoft.com/office/powerpoint/2010/main" val="1552656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ef4ae0f03a_8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g2ef4ae0f03a_8_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8 minutes</a:t>
            </a:r>
          </a:p>
          <a:p>
            <a:endParaRPr lang="en-US" sz="1200" b="1" i="1" kern="1200" dirty="0">
              <a:solidFill>
                <a:schemeClr val="tx1"/>
              </a:solidFill>
              <a:effectLst/>
              <a:latin typeface="+mn-lt"/>
              <a:ea typeface="+mn-ea"/>
              <a:cs typeface="+mn-cs"/>
            </a:endParaRPr>
          </a:p>
          <a:p>
            <a:pPr marR="971550">
              <a:lnSpc>
                <a:spcPct val="120000"/>
              </a:lnSpc>
              <a:spcBef>
                <a:spcPts val="600"/>
              </a:spcBef>
              <a:spcAft>
                <a:spcPts val="600"/>
              </a:spcAft>
            </a:pPr>
            <a:r>
              <a:rPr lang="fr-CA" sz="1800" b="1" i="1" dirty="0">
                <a:effectLst/>
                <a:latin typeface="Proxima Nova"/>
                <a:ea typeface="Calibri" panose="020F0502020204030204" pitchFamily="34" charset="0"/>
                <a:cs typeface="Times New Roman" panose="02020603050405020304" pitchFamily="18" charset="0"/>
              </a:rPr>
              <a:t>Tâche : </a:t>
            </a:r>
            <a:r>
              <a:rPr lang="fr-CA" sz="1800" b="0" i="1" dirty="0">
                <a:effectLst/>
                <a:latin typeface="Proxima Nova"/>
                <a:ea typeface="Calibri" panose="020F0502020204030204" pitchFamily="34" charset="0"/>
                <a:cs typeface="Times New Roman" panose="02020603050405020304" pitchFamily="18" charset="0"/>
              </a:rPr>
              <a:t>p</a:t>
            </a:r>
            <a:r>
              <a:rPr lang="fr-CA" sz="1800" i="1" dirty="0">
                <a:effectLst/>
                <a:latin typeface="Proxima Nova"/>
                <a:ea typeface="Calibri" panose="020F0502020204030204" pitchFamily="34" charset="0"/>
                <a:cs typeface="Times New Roman" panose="02020603050405020304" pitchFamily="18" charset="0"/>
              </a:rPr>
              <a:t>résentez et diffusez la vidéo la plus adaptée à votre public.</a:t>
            </a:r>
            <a:endParaRPr lang="fr-FR" sz="1800" dirty="0">
              <a:effectLst/>
              <a:latin typeface="Proxima Nova"/>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Script : </a:t>
            </a:r>
            <a:endParaRPr lang="en-US" sz="1200" kern="1200" dirty="0">
              <a:solidFill>
                <a:schemeClr val="tx1"/>
              </a:solidFill>
              <a:effectLst/>
              <a:latin typeface="+mn-lt"/>
              <a:ea typeface="+mn-ea"/>
              <a:cs typeface="+mn-cs"/>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Nous allons maintenant regarder une vidéo de SOGI 123 à l’intention des parents qui vous donnera </a:t>
            </a:r>
            <a:r>
              <a:rPr lang="fr-CA" sz="1800" dirty="0">
                <a:effectLst/>
                <a:latin typeface="Calibri" panose="020F0502020204030204" pitchFamily="34" charset="0"/>
                <a:ea typeface="Calibri" panose="020F0502020204030204" pitchFamily="34" charset="0"/>
                <a:cs typeface="Times New Roman" panose="02020603050405020304" pitchFamily="18" charset="0"/>
              </a:rPr>
              <a:t>plus d’informations sur </a:t>
            </a:r>
            <a:r>
              <a:rPr lang="fr-CA" sz="1800" dirty="0">
                <a:effectLst/>
                <a:latin typeface="Proxima Nova"/>
                <a:ea typeface="Calibri" panose="020F0502020204030204" pitchFamily="34" charset="0"/>
                <a:cs typeface="Times New Roman" panose="02020603050405020304" pitchFamily="18" charset="0"/>
              </a:rPr>
              <a:t>l’éducation inclusive et SOGI 123 en classe.</a:t>
            </a:r>
            <a:endParaRPr lang="fr-FR" sz="1800" dirty="0">
              <a:effectLst/>
              <a:latin typeface="Proxima Nova"/>
              <a:ea typeface="Calibri" panose="020F0502020204030204" pitchFamily="34" charset="0"/>
              <a:cs typeface="Times New Roman" panose="02020603050405020304" pitchFamily="18" charset="0"/>
            </a:endParaRPr>
          </a:p>
          <a:p>
            <a:pPr marR="2540">
              <a:lnSpc>
                <a:spcPct val="120000"/>
              </a:lnSpc>
              <a:spcBef>
                <a:spcPts val="600"/>
              </a:spcBef>
              <a:spcAft>
                <a:spcPts val="600"/>
              </a:spcAft>
            </a:pPr>
            <a:r>
              <a:rPr lang="fr-FR" sz="1800" b="1" dirty="0">
                <a:effectLst/>
                <a:latin typeface="Proxima Nova"/>
                <a:ea typeface="Calibri" panose="020F0502020204030204" pitchFamily="34" charset="0"/>
                <a:cs typeface="Times New Roman" panose="02020603050405020304" pitchFamily="18" charset="0"/>
              </a:rPr>
              <a:t>Remarque :</a:t>
            </a:r>
            <a:r>
              <a:rPr lang="fr-FR" sz="1800" dirty="0">
                <a:effectLst/>
                <a:latin typeface="Proxima Nova"/>
                <a:ea typeface="Calibri" panose="020F0502020204030204" pitchFamily="34" charset="0"/>
                <a:cs typeface="Times New Roman" panose="02020603050405020304" pitchFamily="18" charset="0"/>
              </a:rPr>
              <a:t> ces vidéos ont été réalisées en Colombie-Britannique. Nous espérons que la majeure partie du message s’appliquera à votre public, Si vous ne vous trouvez pas dans cette province, passez en revue les vidéos au préalable. </a:t>
            </a:r>
          </a:p>
          <a:p>
            <a:pPr marR="2540">
              <a:lnSpc>
                <a:spcPct val="120000"/>
              </a:lnSpc>
              <a:spcBef>
                <a:spcPts val="600"/>
              </a:spcBef>
              <a:spcAft>
                <a:spcPts val="600"/>
              </a:spcAft>
            </a:pPr>
            <a:r>
              <a:rPr lang="en-CA" sz="1800" dirty="0">
                <a:effectLst/>
                <a:latin typeface="Proxima Nova"/>
                <a:ea typeface="Calibri" panose="020F0502020204030204" pitchFamily="34" charset="0"/>
                <a:cs typeface="Times New Roman" panose="02020603050405020304" pitchFamily="18" charset="0"/>
              </a:rPr>
              <a:t> </a:t>
            </a:r>
          </a:p>
        </p:txBody>
      </p:sp>
      <p:sp>
        <p:nvSpPr>
          <p:cNvPr id="168" name="Google Shape;168;g2ef4ae0f03a_8_5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17</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d062388a6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28d062388a6_0_3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2 minutes</a:t>
            </a:r>
          </a:p>
          <a:p>
            <a:endParaRPr lang="en-US" sz="1200" kern="1200" dirty="0">
              <a:solidFill>
                <a:schemeClr val="tx1"/>
              </a:solidFill>
              <a:effectLst/>
              <a:latin typeface="+mn-lt"/>
              <a:ea typeface="+mn-ea"/>
              <a:cs typeface="+mn-cs"/>
            </a:endParaRPr>
          </a:p>
          <a:p>
            <a:r>
              <a:rPr lang="fr-CA" sz="1200" b="1" i="1" kern="1200" noProof="0" dirty="0">
                <a:solidFill>
                  <a:schemeClr val="tx1"/>
                </a:solidFill>
                <a:effectLst/>
                <a:latin typeface="+mn-lt"/>
                <a:ea typeface="+mn-ea"/>
                <a:cs typeface="+mn-cs"/>
              </a:rPr>
              <a:t>Tâche : </a:t>
            </a:r>
            <a:r>
              <a:rPr lang="fr-CA" sz="1200" b="0" i="1" kern="1200" noProof="0" dirty="0">
                <a:solidFill>
                  <a:schemeClr val="tx1"/>
                </a:solidFill>
                <a:effectLst/>
                <a:latin typeface="+mn-lt"/>
                <a:ea typeface="+mn-ea"/>
                <a:cs typeface="+mn-cs"/>
              </a:rPr>
              <a:t>distribuez la brochure à l’intention des parents disponible sur le site SOGIeducation.org/parents </a:t>
            </a:r>
            <a:endParaRPr lang="fr-CA" sz="1200" b="1" i="1" kern="1200" noProof="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Script : </a:t>
            </a:r>
            <a:endParaRPr lang="en-US" baseline="0" dirty="0"/>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Les enfants se posent des questions : faites preuve de curiosité ensemble. Chez vous, vous pouvez parler de l’orientation sexuelle et de l’identité de genre avec votre enfant en faisant preuve d’ouverture et de respect. Par exemple, les parents peuvent </a:t>
            </a:r>
            <a:r>
              <a:rPr lang="fr-CA" sz="1800" dirty="0">
                <a:effectLst/>
                <a:latin typeface="Calibri" panose="020F0502020204030204" pitchFamily="34" charset="0"/>
                <a:ea typeface="Calibri" panose="020F0502020204030204" pitchFamily="34" charset="0"/>
                <a:cs typeface="Times New Roman" panose="02020603050405020304" pitchFamily="18" charset="0"/>
              </a:rPr>
              <a:t>présenter </a:t>
            </a:r>
            <a:r>
              <a:rPr lang="fr-CA" sz="1800" dirty="0">
                <a:effectLst/>
                <a:latin typeface="Proxima Nova"/>
                <a:ea typeface="Calibri" panose="020F0502020204030204" pitchFamily="34" charset="0"/>
                <a:cs typeface="Times New Roman" panose="02020603050405020304" pitchFamily="18" charset="0"/>
              </a:rPr>
              <a:t>un scénario pour lequel ils aimeraient avoir l’aide </a:t>
            </a:r>
            <a:r>
              <a:rPr lang="fr-CA" sz="1800" dirty="0">
                <a:effectLst/>
                <a:latin typeface="Calibri" panose="020F0502020204030204" pitchFamily="34" charset="0"/>
                <a:ea typeface="Calibri" panose="020F0502020204030204" pitchFamily="34" charset="0"/>
                <a:cs typeface="Times New Roman" panose="02020603050405020304" pitchFamily="18" charset="0"/>
              </a:rPr>
              <a:t>de leurs enfants assez grands</a:t>
            </a:r>
            <a:r>
              <a:rPr lang="fr-CA" sz="1800" dirty="0">
                <a:effectLst/>
                <a:latin typeface="Proxima Nova"/>
                <a:ea typeface="Calibri" panose="020F0502020204030204" pitchFamily="34" charset="0"/>
                <a:cs typeface="Times New Roman" panose="02020603050405020304" pitchFamily="18" charset="0"/>
              </a:rPr>
              <a:t>, comme </a:t>
            </a:r>
            <a:r>
              <a:rPr lang="fr-CA" sz="1800" dirty="0">
                <a:effectLst/>
                <a:latin typeface="AppleSystemUIFontItalic"/>
                <a:ea typeface="Calibri" panose="020F0502020204030204" pitchFamily="34" charset="0"/>
                <a:cs typeface="AppleSystemUIFontItalic"/>
              </a:rPr>
              <a:t>«</a:t>
            </a:r>
            <a:r>
              <a:rPr lang="fr-CA" sz="1800" i="1" dirty="0">
                <a:effectLst/>
                <a:latin typeface="AppleSystemUIFontItalic"/>
                <a:ea typeface="Calibri" panose="020F0502020204030204" pitchFamily="34" charset="0"/>
                <a:cs typeface="AppleSystemUIFontItalic"/>
              </a:rPr>
              <a:t> </a:t>
            </a:r>
            <a:r>
              <a:rPr lang="fr-CA" sz="1800" dirty="0">
                <a:effectLst/>
                <a:latin typeface="Proxima Nova"/>
                <a:ea typeface="Calibri" panose="020F0502020204030204" pitchFamily="34" charset="0"/>
                <a:cs typeface="Times New Roman" panose="02020603050405020304" pitchFamily="18" charset="0"/>
              </a:rPr>
              <a:t>comment dire à Mamie qu’il est normal que notre ami soit gai? </a:t>
            </a:r>
            <a:r>
              <a:rPr lang="fr-CA" sz="1800" dirty="0">
                <a:effectLst/>
                <a:latin typeface="AppleSystemUIFontItalic"/>
                <a:ea typeface="Calibri" panose="020F0502020204030204" pitchFamily="34" charset="0"/>
                <a:cs typeface="AppleSystemUIFontItalic"/>
              </a:rPr>
              <a:t>»,</a:t>
            </a:r>
          </a:p>
          <a:p>
            <a:pPr marR="971550">
              <a:lnSpc>
                <a:spcPct val="120000"/>
              </a:lnSpc>
              <a:spcBef>
                <a:spcPts val="600"/>
              </a:spcBef>
              <a:spcAft>
                <a:spcPts val="600"/>
              </a:spcAft>
            </a:pPr>
            <a:endParaRPr lang="fr-FR"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Adressez-vous aux </a:t>
            </a:r>
            <a:r>
              <a:rPr lang="fr-CA" sz="1800" dirty="0" err="1">
                <a:effectLst/>
                <a:latin typeface="Proxima Nova"/>
                <a:ea typeface="Calibri" panose="020F0502020204030204" pitchFamily="34" charset="0"/>
                <a:cs typeface="Times New Roman" panose="02020603050405020304" pitchFamily="18" charset="0"/>
              </a:rPr>
              <a:t>enseignant</a:t>
            </a:r>
            <a:r>
              <a:rPr lang="fr-CA" sz="1800" dirty="0" err="1">
                <a:effectLst/>
                <a:latin typeface="Proxima Nova"/>
                <a:ea typeface="Space Grotesk"/>
                <a:cs typeface="Space Grotesk"/>
              </a:rPr>
              <a:t>∙</a:t>
            </a:r>
            <a:r>
              <a:rPr lang="fr-CA" sz="1800" dirty="0" err="1">
                <a:effectLst/>
                <a:latin typeface="Proxima Nova"/>
                <a:ea typeface="Calibri" panose="020F0502020204030204" pitchFamily="34" charset="0"/>
                <a:cs typeface="Times New Roman" panose="02020603050405020304" pitchFamily="18" charset="0"/>
              </a:rPr>
              <a:t>es</a:t>
            </a:r>
            <a:r>
              <a:rPr lang="fr-CA" sz="1800" dirty="0">
                <a:effectLst/>
                <a:latin typeface="Proxima Nova"/>
                <a:ea typeface="Calibri" panose="020F0502020204030204" pitchFamily="34" charset="0"/>
                <a:cs typeface="Times New Roman" panose="02020603050405020304" pitchFamily="18" charset="0"/>
              </a:rPr>
              <a:t> de votre enfant pour savoir ce qui est enseigné en classe et en quoi votre établissement scolaire intègre l’OSIG à l’éducation.</a:t>
            </a:r>
          </a:p>
          <a:p>
            <a:pPr marR="971550">
              <a:lnSpc>
                <a:spcPct val="120000"/>
              </a:lnSpc>
              <a:spcBef>
                <a:spcPts val="600"/>
              </a:spcBef>
              <a:spcAft>
                <a:spcPts val="600"/>
              </a:spcAft>
            </a:pPr>
            <a:endParaRPr lang="fr-FR"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Choisissez des livres sur l’OSIG adaptés à l’âge de vos enfants pour les lire à la maison et en parler.</a:t>
            </a:r>
          </a:p>
          <a:p>
            <a:pPr marR="971550">
              <a:lnSpc>
                <a:spcPct val="120000"/>
              </a:lnSpc>
              <a:spcBef>
                <a:spcPts val="600"/>
              </a:spcBef>
              <a:spcAft>
                <a:spcPts val="600"/>
              </a:spcAft>
            </a:pPr>
            <a:endParaRPr lang="fr-FR"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Regardez les vidéos sur le site SOGIeducation.org et restez au courant de l’actualité liée à l’OSIG dans votre région à l’adresse </a:t>
            </a:r>
            <a:r>
              <a:rPr lang="fr-FR" sz="1800" dirty="0">
                <a:effectLst/>
                <a:latin typeface="Proxima Nova"/>
                <a:ea typeface="Calibri" panose="020F0502020204030204" pitchFamily="34" charset="0"/>
                <a:cs typeface="Times New Roman" panose="02020603050405020304" pitchFamily="18" charset="0"/>
              </a:rPr>
              <a:t>www.sogieducation.org/updates</a:t>
            </a:r>
            <a:r>
              <a:rPr lang="fr-CA" sz="1800" dirty="0">
                <a:effectLst/>
                <a:latin typeface="Proxima Nova"/>
                <a:ea typeface="Calibri" panose="020F0502020204030204" pitchFamily="34" charset="0"/>
                <a:cs typeface="Times New Roman" panose="02020603050405020304" pitchFamily="18" charset="0"/>
              </a:rPr>
              <a:t>.</a:t>
            </a:r>
            <a:endParaRPr lang="fr-FR" sz="1800" dirty="0">
              <a:effectLst/>
              <a:latin typeface="Proxima Nova"/>
              <a:ea typeface="Calibri" panose="020F0502020204030204" pitchFamily="34" charset="0"/>
              <a:cs typeface="Times New Roman" panose="02020603050405020304" pitchFamily="18" charset="0"/>
            </a:endParaRPr>
          </a:p>
        </p:txBody>
      </p:sp>
      <p:sp>
        <p:nvSpPr>
          <p:cNvPr id="161" name="Google Shape;161;g28d062388a6_0_3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18</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d062388a6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28d062388a6_0_3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2 minutes</a:t>
            </a: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Script : </a:t>
            </a:r>
            <a:endParaRPr lang="en-US" baseline="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1800" dirty="0">
                <a:effectLst/>
                <a:latin typeface="Proxima Nova"/>
                <a:ea typeface="Calibri" panose="020F0502020204030204" pitchFamily="34" charset="0"/>
                <a:cs typeface="Times New Roman" panose="02020603050405020304" pitchFamily="18" charset="0"/>
              </a:rPr>
              <a:t>Trouvez des façons d’amener l’OSIG dans la conversation. Parlez des personnes LGBT positives que vous connaissez. Entraînez-vous à utiliser le pronom « iel » pour les personnes que vous ne connaissez pas, comme des enfants au terrain de jeu. Luttez contre les stéréotypes de genre : affirmez que les garçons peuvent porter du rose et avoir les cheveux longs. Montrez que vous êtes une personne de confiance : les enfants qui cherchent de la validation vous remarqueront.</a:t>
            </a:r>
            <a:endParaRPr lang="fr-FR" sz="1800" dirty="0">
              <a:effectLst/>
              <a:latin typeface="Proxima Nova"/>
              <a:ea typeface="Calibri" panose="020F0502020204030204" pitchFamily="34" charset="0"/>
              <a:cs typeface="Times New Roman" panose="02020603050405020304" pitchFamily="18" charset="0"/>
            </a:endParaRPr>
          </a:p>
          <a:p>
            <a:r>
              <a:rPr lang="en-CA" baseline="0" dirty="0"/>
              <a:t>	</a:t>
            </a:r>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a:solidFill>
                  <a:schemeClr val="tx1"/>
                </a:solidFill>
                <a:effectLst/>
                <a:latin typeface="+mn-lt"/>
                <a:ea typeface="+mn-ea"/>
                <a:cs typeface="+mn-cs"/>
              </a:rPr>
              <a:t> </a:t>
            </a:r>
          </a:p>
          <a:p>
            <a:endParaRPr lang="en-CA" sz="1200" b="0" i="0" kern="1200" baseline="0" dirty="0">
              <a:solidFill>
                <a:schemeClr val="tx1"/>
              </a:solidFill>
              <a:effectLst/>
              <a:latin typeface="+mn-lt"/>
              <a:ea typeface="+mn-ea"/>
              <a:cs typeface="+mn-cs"/>
            </a:endParaRPr>
          </a:p>
          <a:p>
            <a:endParaRPr dirty="0">
              <a:solidFill>
                <a:schemeClr val="dk1"/>
              </a:solidFill>
            </a:endParaRPr>
          </a:p>
        </p:txBody>
      </p:sp>
      <p:sp>
        <p:nvSpPr>
          <p:cNvPr id="161" name="Google Shape;161;g28d062388a6_0_3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19</a:t>
            </a:fld>
            <a:endParaRPr sz="3600" b="0" i="0" u="none" strike="noStrike" cap="none">
              <a:solidFill>
                <a:srgbClr val="404040"/>
              </a:solidFill>
              <a:latin typeface="Arial"/>
              <a:ea typeface="Arial"/>
              <a:cs typeface="Arial"/>
              <a:sym typeface="Arial"/>
            </a:endParaRPr>
          </a:p>
        </p:txBody>
      </p:sp>
    </p:spTree>
    <p:extLst>
      <p:ext uri="{BB962C8B-B14F-4D97-AF65-F5344CB8AC3E}">
        <p14:creationId xmlns:p14="http://schemas.microsoft.com/office/powerpoint/2010/main" val="22205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ef4ae0f03a_7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 name="Google Shape;45;g2ef4ae0f03a_7_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a:solidFill>
                  <a:schemeClr val="dk1"/>
                </a:solidFill>
              </a:rPr>
              <a:t>2 minutes</a:t>
            </a:r>
            <a:br>
              <a:rPr lang="en-US" dirty="0">
                <a:solidFill>
                  <a:schemeClr val="dk1"/>
                </a:solidFill>
              </a:rPr>
            </a:br>
            <a:endParaRPr lang="en-US" dirty="0">
              <a:solidFill>
                <a:schemeClr val="dk1"/>
              </a:solidFill>
            </a:endParaRPr>
          </a:p>
          <a:p>
            <a:pPr marR="971550">
              <a:lnSpc>
                <a:spcPct val="120000"/>
              </a:lnSpc>
              <a:spcBef>
                <a:spcPts val="600"/>
              </a:spcBef>
              <a:spcAft>
                <a:spcPts val="600"/>
              </a:spcAft>
            </a:pPr>
            <a:r>
              <a:rPr lang="en-US" b="1" dirty="0">
                <a:solidFill>
                  <a:schemeClr val="dk1"/>
                </a:solidFill>
              </a:rPr>
              <a:t>Remarque : </a:t>
            </a:r>
            <a:r>
              <a:rPr lang="fr-CA" sz="1800" b="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e</a:t>
            </a:r>
            <a:r>
              <a:rPr lang="fr-CA" sz="1800" dirty="0">
                <a:effectLst/>
                <a:latin typeface="Calibri" panose="020F0502020204030204" pitchFamily="34" charset="0"/>
                <a:ea typeface="Calibri" panose="020F0502020204030204" pitchFamily="34" charset="0"/>
                <a:cs typeface="Times New Roman" panose="02020603050405020304" pitchFamily="18" charset="0"/>
              </a:rPr>
              <a:t>ntamez votre présentation en reconnaissant avec respect et sincérité que vous vous trouvez sur des territoires autochtones. </a:t>
            </a:r>
            <a:r>
              <a:rPr lang="fr-CA" sz="1800" dirty="0">
                <a:effectLst/>
                <a:latin typeface="Proxima Nova"/>
                <a:ea typeface="Calibri" panose="020F0502020204030204" pitchFamily="34" charset="0"/>
                <a:cs typeface="Times New Roman" panose="02020603050405020304" pitchFamily="18" charset="0"/>
              </a:rPr>
              <a:t>Si besoin, avant la présentation, contactez les communautés autochtones de votre région pour connaître le protocole à suivre et la bonne façon de formuler votre reconnaissance.</a:t>
            </a:r>
            <a:endParaRPr lang="fr-FR" sz="1800" dirty="0">
              <a:effectLst/>
              <a:latin typeface="Proxima Nova"/>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4999"/>
              </a:lnSpc>
              <a:spcBef>
                <a:spcPts val="0"/>
              </a:spcBef>
              <a:spcAft>
                <a:spcPts val="0"/>
              </a:spcAft>
              <a:buClr>
                <a:srgbClr val="000000"/>
              </a:buClr>
              <a:buSzPts val="1400"/>
              <a:buFont typeface="Arial"/>
              <a:buNone/>
              <a:tabLst/>
              <a:defRPr/>
            </a:pPr>
            <a:endParaRPr lang="en-US" dirty="0">
              <a:solidFill>
                <a:schemeClr val="dk1"/>
              </a:solidFill>
            </a:endParaRPr>
          </a:p>
          <a:p>
            <a:pPr marL="0" marR="0" lvl="0" indent="0" algn="l" defTabSz="914400" rtl="0" eaLnBrk="1" fontAlgn="auto" latinLnBrk="0" hangingPunct="1">
              <a:lnSpc>
                <a:spcPct val="114999"/>
              </a:lnSpc>
              <a:spcBef>
                <a:spcPts val="0"/>
              </a:spcBef>
              <a:spcAft>
                <a:spcPts val="0"/>
              </a:spcAft>
              <a:buClr>
                <a:srgbClr val="000000"/>
              </a:buClr>
              <a:buSzPts val="1400"/>
              <a:buFont typeface="Arial"/>
              <a:buNone/>
              <a:tabLst/>
              <a:defRPr/>
            </a:pPr>
            <a:r>
              <a:rPr lang="fr-CA" sz="1800" dirty="0">
                <a:effectLst/>
                <a:latin typeface="Calibri" panose="020F0502020204030204" pitchFamily="34" charset="0"/>
                <a:ea typeface="Calibri" panose="020F0502020204030204" pitchFamily="34" charset="0"/>
                <a:cs typeface="Times New Roman" panose="02020603050405020304" pitchFamily="18" charset="0"/>
              </a:rPr>
              <a:t>Vous pouvez modifier la colonne de gauche pour qu’elle reflète le territoire sur lequel a lieu la présentation. Vous pouvez conserver la formulation de SOGI 123 ou la modifier pour refléter les usages de votre région</a:t>
            </a:r>
            <a:r>
              <a:rPr lang="en-US" dirty="0">
                <a:solidFill>
                  <a:schemeClr val="dk1"/>
                </a:solidFill>
              </a:rPr>
              <a:t>.</a:t>
            </a:r>
          </a:p>
          <a:p>
            <a:pPr marL="0" lvl="0" indent="0" algn="l" rtl="0">
              <a:lnSpc>
                <a:spcPct val="114999"/>
              </a:lnSpc>
              <a:spcBef>
                <a:spcPts val="0"/>
              </a:spcBef>
              <a:spcAft>
                <a:spcPts val="0"/>
              </a:spcAft>
              <a:buSzPts val="1400"/>
              <a:buNone/>
            </a:pPr>
            <a:endParaRPr lang="en-US" dirty="0"/>
          </a:p>
          <a:p>
            <a:pPr marL="0" lvl="0" indent="0" algn="l" rtl="0">
              <a:lnSpc>
                <a:spcPct val="114999"/>
              </a:lnSpc>
              <a:spcBef>
                <a:spcPts val="0"/>
              </a:spcBef>
              <a:spcAft>
                <a:spcPts val="0"/>
              </a:spcAft>
              <a:buSzPts val="1400"/>
              <a:buNone/>
            </a:pPr>
            <a:endParaRPr lang="en-US" dirty="0">
              <a:solidFill>
                <a:schemeClr val="dk1"/>
              </a:solidFill>
            </a:endParaRPr>
          </a:p>
          <a:p>
            <a:pPr marL="0" lvl="0" indent="0" algn="l" rtl="0">
              <a:lnSpc>
                <a:spcPct val="115000"/>
              </a:lnSpc>
              <a:spcBef>
                <a:spcPts val="0"/>
              </a:spcBef>
              <a:spcAft>
                <a:spcPts val="0"/>
              </a:spcAft>
              <a:buSzPts val="1100"/>
              <a:buNone/>
            </a:pPr>
            <a:r>
              <a:rPr lang="en-US" b="1" dirty="0">
                <a:solidFill>
                  <a:schemeClr val="dk1"/>
                </a:solidFill>
              </a:rPr>
              <a:t>Script :</a:t>
            </a:r>
          </a:p>
          <a:p>
            <a:pPr marL="0" lvl="0" indent="0" algn="l" rtl="0">
              <a:lnSpc>
                <a:spcPct val="115000"/>
              </a:lnSpc>
              <a:spcBef>
                <a:spcPts val="0"/>
              </a:spcBef>
              <a:spcAft>
                <a:spcPts val="0"/>
              </a:spcAft>
              <a:buSzPts val="1100"/>
              <a:buNone/>
            </a:pPr>
            <a:r>
              <a:rPr lang="fr-CA" sz="1800" dirty="0">
                <a:effectLst/>
                <a:latin typeface="Calibri" panose="020F0502020204030204" pitchFamily="34" charset="0"/>
                <a:ea typeface="Calibri" panose="020F0502020204030204" pitchFamily="34" charset="0"/>
                <a:cs typeface="Times New Roman" panose="02020603050405020304" pitchFamily="18" charset="0"/>
              </a:rPr>
              <a:t>[Insérez le nom de votre district/établissement scolaire] se trouve sur les territoires traditionnels des [insérez le nom des Premières Nations concernées]. Cette reconnaissance nous offre l’occasion de nous rappeler de la vérité de la colonisation, de ses répercussions passées et présentes, et, je l’espère, servira de tremplin vers des relations respectueuses et réciproques dans notre travail. J’exprime toute ma gratitude envers les peuples gardiens de ces terres, ces eaux et ces cieux depuis des temps immémoriaux</a:t>
            </a:r>
            <a:r>
              <a:rPr lang="en-US" dirty="0">
                <a:solidFill>
                  <a:schemeClr val="dk1"/>
                </a:solidFill>
              </a:rPr>
              <a:t>.</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ef4ae0f03a_8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ef4ae0f03a_8_10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En </a:t>
            </a:r>
            <a:r>
              <a:rPr lang="fr-CA" sz="1200" kern="1200" noProof="0" dirty="0">
                <a:solidFill>
                  <a:schemeClr val="tx1"/>
                </a:solidFill>
                <a:effectLst/>
                <a:latin typeface="+mn-lt"/>
                <a:ea typeface="+mn-ea"/>
                <a:cs typeface="+mn-cs"/>
              </a:rPr>
              <a:t>fonction</a:t>
            </a:r>
            <a:r>
              <a:rPr lang="en-US" sz="1200" kern="1200" dirty="0">
                <a:solidFill>
                  <a:schemeClr val="tx1"/>
                </a:solidFill>
                <a:effectLst/>
                <a:latin typeface="+mn-lt"/>
                <a:ea typeface="+mn-ea"/>
                <a:cs typeface="+mn-cs"/>
              </a:rPr>
              <a:t> du temps disponible</a:t>
            </a:r>
          </a:p>
          <a:p>
            <a:endParaRPr lang="en-US" sz="1200" b="1" i="1" kern="1200" dirty="0">
              <a:solidFill>
                <a:schemeClr val="tx1"/>
              </a:solidFill>
              <a:effectLst/>
              <a:latin typeface="+mn-lt"/>
              <a:ea typeface="+mn-ea"/>
              <a:cs typeface="+mn-c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1800" b="1" i="1" dirty="0">
                <a:effectLst/>
                <a:latin typeface="Proxima Nova"/>
                <a:ea typeface="Calibri" panose="020F0502020204030204" pitchFamily="34" charset="0"/>
                <a:cs typeface="Times New Roman" panose="02020603050405020304" pitchFamily="18" charset="0"/>
              </a:rPr>
              <a:t>Tâche : </a:t>
            </a:r>
            <a:r>
              <a:rPr lang="fr-CA" sz="1800" i="1" dirty="0">
                <a:effectLst/>
                <a:latin typeface="Proxima Nova"/>
                <a:ea typeface="Calibri" panose="020F0502020204030204" pitchFamily="34" charset="0"/>
                <a:cs typeface="Times New Roman" panose="02020603050405020304" pitchFamily="18" charset="0"/>
              </a:rPr>
              <a:t>encouragez le public à se renseigner et à obtenir des réponses à ses questions en vous contactant directement, en consultant le site SOGIeducation.org, en contactant le personnel enseignant responsable de son enfant ou le responsable SOGI de l’école. </a:t>
            </a:r>
            <a:endParaRPr lang="fr-FR" sz="1800" dirty="0">
              <a:effectLst/>
              <a:latin typeface="Proxima Nova"/>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pPr marR="971550">
              <a:lnSpc>
                <a:spcPct val="120000"/>
              </a:lnSpc>
              <a:spcBef>
                <a:spcPts val="600"/>
              </a:spcBef>
              <a:spcAft>
                <a:spcPts val="600"/>
              </a:spcAft>
            </a:pPr>
            <a:r>
              <a:rPr lang="fr-CA" sz="1800" b="1" i="1" dirty="0">
                <a:effectLst/>
                <a:latin typeface="Proxima Nova"/>
                <a:ea typeface="Calibri" panose="020F0502020204030204" pitchFamily="34" charset="0"/>
                <a:cs typeface="Times New Roman" panose="02020603050405020304" pitchFamily="18" charset="0"/>
              </a:rPr>
              <a:t>Activité complémentaire :</a:t>
            </a:r>
            <a:r>
              <a:rPr lang="fr-CA" sz="1800" i="1" dirty="0">
                <a:effectLst/>
                <a:latin typeface="Proxima Nova"/>
                <a:ea typeface="Calibri" panose="020F0502020204030204" pitchFamily="34" charset="0"/>
                <a:cs typeface="Times New Roman" panose="02020603050405020304" pitchFamily="18" charset="0"/>
              </a:rPr>
              <a:t> invitez le public à s’exprimer si vous disposez d’assez de temps. </a:t>
            </a:r>
            <a:endParaRPr lang="fr-FR" sz="1800" dirty="0">
              <a:effectLst/>
              <a:latin typeface="Proxima Nova"/>
              <a:ea typeface="Calibri" panose="020F0502020204030204" pitchFamily="34" charset="0"/>
              <a:cs typeface="Times New Roman" panose="02020603050405020304" pitchFamily="18" charset="0"/>
            </a:endParaRPr>
          </a:p>
          <a:p>
            <a:br>
              <a:rPr lang="en-US" sz="120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Script : </a:t>
            </a:r>
            <a:endParaRPr lang="en-US" sz="1200" i="0" kern="1200" dirty="0">
              <a:solidFill>
                <a:schemeClr val="tx1"/>
              </a:solidFill>
              <a:effectLst/>
              <a:latin typeface="+mn-lt"/>
              <a:ea typeface="+mn-ea"/>
              <a:cs typeface="+mn-cs"/>
            </a:endParaRPr>
          </a:p>
          <a:p>
            <a:r>
              <a:rPr lang="fr-CA" sz="1200" dirty="0">
                <a:effectLst/>
                <a:latin typeface="Proxima Nova"/>
                <a:ea typeface="Calibri" panose="020F0502020204030204" pitchFamily="34" charset="0"/>
                <a:cs typeface="Times New Roman" panose="02020603050405020304" pitchFamily="18" charset="0"/>
              </a:rPr>
              <a:t>Merci d’avoir participé à cette réunion pour en savoir plus sur l’OSIG.</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ef4ae0f03a_8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g2ef4ae0f03a_8_1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fr-CA" noProof="0" dirty="0">
                <a:solidFill>
                  <a:schemeClr val="dk1"/>
                </a:solidFill>
              </a:rPr>
              <a:t>Remerciements</a:t>
            </a:r>
            <a:endParaRPr lang="en-US" b="1" dirty="0">
              <a:solidFill>
                <a:schemeClr val="dk1"/>
              </a:solidFill>
            </a:endParaRPr>
          </a:p>
          <a:p>
            <a:pPr marL="0" lvl="0" indent="0" algn="l" rtl="0">
              <a:lnSpc>
                <a:spcPct val="115000"/>
              </a:lnSpc>
              <a:spcBef>
                <a:spcPts val="0"/>
              </a:spcBef>
              <a:spcAft>
                <a:spcPts val="0"/>
              </a:spcAft>
              <a:buClr>
                <a:schemeClr val="dk1"/>
              </a:buClr>
              <a:buSzPts val="1100"/>
              <a:buNone/>
            </a:pPr>
            <a:r>
              <a:rPr lang="en-US" b="1" dirty="0">
                <a:solidFill>
                  <a:schemeClr val="dk1"/>
                </a:solidFill>
              </a:rPr>
              <a:t>1</a:t>
            </a:r>
            <a:r>
              <a:rPr lang="en-US" dirty="0">
                <a:solidFill>
                  <a:schemeClr val="dk1"/>
                </a:solidFill>
              </a:rPr>
              <a:t> minute</a:t>
            </a:r>
            <a:endParaRPr dirty="0">
              <a:solidFill>
                <a:schemeClr val="dk1"/>
              </a:solidFill>
            </a:endParaRPr>
          </a:p>
          <a:p>
            <a:pPr marL="0" lvl="0" indent="0" algn="l" rtl="0">
              <a:lnSpc>
                <a:spcPct val="115000"/>
              </a:lnSpc>
              <a:spcBef>
                <a:spcPts val="0"/>
              </a:spcBef>
              <a:spcAft>
                <a:spcPts val="0"/>
              </a:spcAft>
              <a:buClr>
                <a:schemeClr val="dk1"/>
              </a:buClr>
              <a:buSzPts val="1100"/>
              <a:buNone/>
            </a:pPr>
            <a:endParaRPr dirty="0">
              <a:solidFill>
                <a:schemeClr val="dk1"/>
              </a:solidFill>
            </a:endParaRPr>
          </a:p>
          <a:p>
            <a:pPr marL="0" lvl="0" indent="0" algn="l" rtl="0">
              <a:lnSpc>
                <a:spcPct val="115000"/>
              </a:lnSpc>
              <a:spcBef>
                <a:spcPts val="0"/>
              </a:spcBef>
              <a:spcAft>
                <a:spcPts val="0"/>
              </a:spcAft>
              <a:buClr>
                <a:schemeClr val="dk1"/>
              </a:buClr>
              <a:buSzPts val="1100"/>
              <a:buNone/>
            </a:pPr>
            <a:r>
              <a:rPr lang="en-US" b="1" dirty="0">
                <a:solidFill>
                  <a:schemeClr val="dk1"/>
                </a:solidFill>
              </a:rPr>
              <a:t>Script :</a:t>
            </a:r>
            <a:endParaRPr b="1" dirty="0">
              <a:solidFill>
                <a:schemeClr val="dk1"/>
              </a:solidFill>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Merci d’avoir participé à cette réunion pour en savoir plus sur l’OSIG. Pour obtenir plus de réponses, vous pouvez me contacter directement, consulter le site SOGIeducation.org, contacter le responsable SOGI de l’école/du district scolaire ou contacter le personnel de SOGI 123 à l’adresse </a:t>
            </a:r>
            <a:r>
              <a:rPr lang="fr-FR" sz="1800" u="sng" dirty="0">
                <a:effectLst/>
                <a:latin typeface="Proxima Nova"/>
                <a:ea typeface="Calibri" panose="020F0502020204030204" pitchFamily="34" charset="0"/>
                <a:cs typeface="Times New Roman" panose="02020603050405020304" pitchFamily="18" charset="0"/>
              </a:rPr>
              <a:t>info@sogieducation.org.</a:t>
            </a:r>
            <a:endParaRPr lang="fr-FR" sz="1800" dirty="0">
              <a:effectLst/>
              <a:latin typeface="Proxima Nova"/>
              <a:ea typeface="Calibri" panose="020F0502020204030204" pitchFamily="34" charset="0"/>
              <a:cs typeface="Times New Roman" panose="02020603050405020304" pitchFamily="18" charset="0"/>
            </a:endParaRPr>
          </a:p>
        </p:txBody>
      </p:sp>
      <p:sp>
        <p:nvSpPr>
          <p:cNvPr id="201" name="Google Shape;201;g2ef4ae0f03a_8_1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21</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ef4ae0f03a_8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ef4ae0f03a_8_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1 minute</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Remarque : </a:t>
            </a:r>
            <a:r>
              <a:rPr lang="fr-FR" sz="1800" dirty="0">
                <a:solidFill>
                  <a:srgbClr val="A6A6A6"/>
                </a:solidFill>
                <a:effectLst/>
                <a:latin typeface="Proxima Nova"/>
                <a:ea typeface="Calibri" panose="020F0502020204030204" pitchFamily="34" charset="0"/>
                <a:cs typeface="Times New Roman" panose="02020603050405020304" pitchFamily="18" charset="0"/>
              </a:rPr>
              <a:t>insérez une présentation de la personne qui anime cette présentation</a:t>
            </a:r>
            <a:r>
              <a:rPr lang="fr-CA" sz="1800" dirty="0">
                <a:solidFill>
                  <a:srgbClr val="A6A6A6"/>
                </a:solidFill>
                <a:effectLst/>
                <a:latin typeface="Proxima Nova"/>
                <a:ea typeface="Space Grotesk"/>
                <a:cs typeface="Space Grotesk"/>
              </a:rPr>
              <a:t>. </a:t>
            </a:r>
          </a:p>
          <a:p>
            <a:pPr marL="0" lvl="0" indent="0" algn="l" rtl="0">
              <a:spcBef>
                <a:spcPts val="0"/>
              </a:spcBef>
              <a:spcAft>
                <a:spcPts val="0"/>
              </a:spcAft>
              <a:buNone/>
            </a:pPr>
            <a:r>
              <a:rPr lang="fr-CA" sz="1800" dirty="0">
                <a:solidFill>
                  <a:srgbClr val="A6A6A6"/>
                </a:solidFill>
                <a:effectLst/>
                <a:latin typeface="Proxima Nova"/>
                <a:ea typeface="Space Grotesk"/>
                <a:cs typeface="Space Grotesk"/>
              </a:rPr>
              <a:t>Si plusieurs personnes interviennent, vous pouvez dupliquer cette diapositive afin d’avoir une diapositive par </a:t>
            </a:r>
            <a:r>
              <a:rPr lang="fr-CA" sz="1800" dirty="0" err="1">
                <a:solidFill>
                  <a:srgbClr val="A6A6A6"/>
                </a:solidFill>
                <a:effectLst/>
                <a:latin typeface="Proxima Nova"/>
                <a:ea typeface="Space Grotesk"/>
                <a:cs typeface="Space Grotesk"/>
              </a:rPr>
              <a:t>intervenant∙e</a:t>
            </a:r>
            <a:r>
              <a:rPr lang="fr-CA" sz="1800" dirty="0">
                <a:solidFill>
                  <a:srgbClr val="A6A6A6"/>
                </a:solidFill>
                <a:effectLst/>
                <a:latin typeface="Proxima Nova"/>
                <a:ea typeface="Space Grotesk"/>
                <a:cs typeface="Space Grotesk"/>
              </a:rPr>
              <a:t>. </a:t>
            </a:r>
          </a:p>
          <a:p>
            <a:pPr marL="0" lvl="0" indent="0" algn="l" rtl="0">
              <a:spcBef>
                <a:spcPts val="0"/>
              </a:spcBef>
              <a:spcAft>
                <a:spcPts val="0"/>
              </a:spcAft>
              <a:buNone/>
            </a:pPr>
            <a:r>
              <a:rPr lang="fr-CA" sz="1800" dirty="0">
                <a:solidFill>
                  <a:srgbClr val="A6A6A6"/>
                </a:solidFill>
                <a:effectLst/>
                <a:latin typeface="Proxima Nova"/>
                <a:ea typeface="Space Grotesk"/>
                <a:cs typeface="Space Grotesk"/>
              </a:rPr>
              <a:t>Vous pouvez remplacer l’icône par une photographie de l’</a:t>
            </a:r>
            <a:r>
              <a:rPr lang="fr-CA" sz="1800" dirty="0" err="1">
                <a:solidFill>
                  <a:srgbClr val="A6A6A6"/>
                </a:solidFill>
                <a:effectLst/>
                <a:latin typeface="Proxima Nova"/>
                <a:ea typeface="Space Grotesk"/>
                <a:cs typeface="Space Grotesk"/>
              </a:rPr>
              <a:t>intervenant∙e</a:t>
            </a:r>
            <a:endParaRPr lang="fr-CA" sz="1800" dirty="0">
              <a:solidFill>
                <a:srgbClr val="A6A6A6"/>
              </a:solidFill>
              <a:effectLst/>
              <a:latin typeface="Proxima Nova"/>
              <a:ea typeface="Space Grotesk"/>
              <a:cs typeface="Space Grotesk"/>
            </a:endParaRPr>
          </a:p>
          <a:p>
            <a:pPr marL="0" lvl="0" indent="0" algn="l" rtl="0">
              <a:spcBef>
                <a:spcPts val="0"/>
              </a:spcBef>
              <a:spcAft>
                <a:spcPts val="0"/>
              </a:spcAft>
              <a:buNone/>
            </a:pPr>
            <a:endParaRPr lang="en-US" dirty="0"/>
          </a:p>
          <a:p>
            <a:pPr marR="971550">
              <a:lnSpc>
                <a:spcPct val="120000"/>
              </a:lnSpc>
              <a:spcBef>
                <a:spcPts val="60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Script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La personne chargée d’animer la séance se présente.</a:t>
            </a:r>
            <a:endParaRPr lang="fr-FR" sz="1800" dirty="0">
              <a:effectLst/>
              <a:latin typeface="Proxima Nova"/>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16074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8d062388a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 name="Google Shape;79;g28d062388a6_0_9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dirty="0">
                <a:solidFill>
                  <a:schemeClr val="dk1"/>
                </a:solidFill>
              </a:rPr>
              <a:t>1 minute</a:t>
            </a:r>
          </a:p>
          <a:p>
            <a:pPr marL="0" lvl="0" indent="0" algn="l" rtl="0">
              <a:lnSpc>
                <a:spcPct val="115000"/>
              </a:lnSpc>
              <a:spcBef>
                <a:spcPts val="0"/>
              </a:spcBef>
              <a:spcAft>
                <a:spcPts val="0"/>
              </a:spcAft>
              <a:buSzPts val="1100"/>
              <a:buNone/>
            </a:pPr>
            <a:r>
              <a:rPr lang="fr-CA" noProof="0" dirty="0">
                <a:solidFill>
                  <a:schemeClr val="dk1"/>
                </a:solidFill>
              </a:rPr>
              <a:t>Survol</a:t>
            </a:r>
            <a:r>
              <a:rPr lang="en-US" dirty="0">
                <a:solidFill>
                  <a:schemeClr val="dk1"/>
                </a:solidFill>
              </a:rPr>
              <a:t> de la séance</a:t>
            </a:r>
          </a:p>
          <a:p>
            <a:pPr marL="0" lvl="0" indent="0" algn="l" rtl="0">
              <a:lnSpc>
                <a:spcPct val="115000"/>
              </a:lnSpc>
              <a:spcBef>
                <a:spcPts val="0"/>
              </a:spcBef>
              <a:spcAft>
                <a:spcPts val="0"/>
              </a:spcAft>
              <a:buSzPts val="1100"/>
              <a:buNone/>
            </a:pPr>
            <a:r>
              <a:rPr lang="fr-FR" sz="1800" dirty="0">
                <a:solidFill>
                  <a:srgbClr val="A6A6A6"/>
                </a:solidFill>
                <a:effectLst/>
                <a:latin typeface="Proxima Nova"/>
                <a:ea typeface="Calibri" panose="020F0502020204030204" pitchFamily="34" charset="0"/>
                <a:cs typeface="Times New Roman" panose="02020603050405020304" pitchFamily="18" charset="0"/>
              </a:rPr>
              <a:t>Remplacez « école » par « district » ou « division » en fonction de la portée de cette présentation.</a:t>
            </a: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r>
              <a:rPr lang="en-US" b="1" dirty="0">
                <a:solidFill>
                  <a:schemeClr val="dk1"/>
                </a:solidFill>
              </a:rPr>
              <a:t>Script :</a:t>
            </a:r>
          </a:p>
          <a:p>
            <a:pPr marR="971550">
              <a:lnSpc>
                <a:spcPct val="120000"/>
              </a:lnSpc>
              <a:spcBef>
                <a:spcPts val="600"/>
              </a:spcBef>
              <a:spcAft>
                <a:spcPts val="600"/>
              </a:spcAft>
            </a:pPr>
            <a:r>
              <a:rPr lang="fr-CA" sz="1800" dirty="0">
                <a:solidFill>
                  <a:srgbClr val="A6A6A6"/>
                </a:solidFill>
                <a:effectLst/>
                <a:latin typeface="Proxima Nova"/>
                <a:ea typeface="Calibri" panose="020F0502020204030204" pitchFamily="34" charset="0"/>
                <a:cs typeface="Times New Roman" panose="02020603050405020304" pitchFamily="18" charset="0"/>
              </a:rPr>
              <a:t>Aujourd’hui, nous allons parler de l’OSIG, de SOGI 123 et de l’éducation inclusive, avec des exemples dans notre école. Nous allons aussi voir ce que vous pouvez faire chez vous pour aider votre enfant.</a:t>
            </a:r>
            <a:endParaRPr lang="fr-FR" sz="1800" dirty="0">
              <a:effectLst/>
              <a:latin typeface="Proxima Nova"/>
              <a:ea typeface="Calibri" panose="020F0502020204030204" pitchFamily="34" charset="0"/>
              <a:cs typeface="Times New Roman" panose="02020603050405020304" pitchFamily="18" charset="0"/>
            </a:endParaRPr>
          </a:p>
        </p:txBody>
      </p:sp>
      <p:sp>
        <p:nvSpPr>
          <p:cNvPr id="80" name="Google Shape;80;g28d062388a6_0_9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4</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8d062388a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 name="Google Shape;53;g28d062388a6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200"/>
              <a:buNone/>
            </a:pPr>
            <a:r>
              <a:rPr lang="en-US" dirty="0" err="1">
                <a:solidFill>
                  <a:schemeClr val="dk1"/>
                </a:solidFill>
              </a:rPr>
              <a:t>Qu’est-ce</a:t>
            </a:r>
            <a:r>
              <a:rPr lang="en-US" dirty="0">
                <a:solidFill>
                  <a:schemeClr val="dk1"/>
                </a:solidFill>
              </a:rPr>
              <a:t> que </a:t>
            </a:r>
            <a:r>
              <a:rPr lang="en-US" dirty="0" err="1">
                <a:solidFill>
                  <a:schemeClr val="dk1"/>
                </a:solidFill>
              </a:rPr>
              <a:t>l’OSIG</a:t>
            </a:r>
            <a:r>
              <a:rPr lang="en-US" dirty="0">
                <a:solidFill>
                  <a:schemeClr val="dk1"/>
                </a:solidFill>
              </a:rPr>
              <a:t> et SOGI 123?</a:t>
            </a:r>
          </a:p>
          <a:p>
            <a:pPr marL="0" lvl="0" indent="0" algn="l" rtl="0">
              <a:lnSpc>
                <a:spcPct val="110000"/>
              </a:lnSpc>
              <a:spcBef>
                <a:spcPts val="0"/>
              </a:spcBef>
              <a:spcAft>
                <a:spcPts val="0"/>
              </a:spcAft>
              <a:buSzPts val="1200"/>
              <a:buNone/>
            </a:pPr>
            <a:r>
              <a:rPr lang="en-US" dirty="0">
                <a:solidFill>
                  <a:schemeClr val="dk1"/>
                </a:solidFill>
              </a:rPr>
              <a:t>2 minutes</a:t>
            </a:r>
          </a:p>
          <a:p>
            <a:pPr marL="0" lvl="0" indent="0" algn="l" rtl="0">
              <a:lnSpc>
                <a:spcPct val="110000"/>
              </a:lnSpc>
              <a:spcBef>
                <a:spcPts val="0"/>
              </a:spcBef>
              <a:spcAft>
                <a:spcPts val="0"/>
              </a:spcAft>
              <a:buSzPts val="12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Script :</a:t>
            </a: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L’acronyme OSIG (à prononcer « </a:t>
            </a:r>
            <a:r>
              <a:rPr lang="fr-CA" sz="1800" dirty="0" err="1">
                <a:effectLst/>
                <a:latin typeface="Proxima Nova"/>
                <a:ea typeface="Calibri" panose="020F0502020204030204" pitchFamily="34" charset="0"/>
                <a:cs typeface="Times New Roman" panose="02020603050405020304" pitchFamily="18" charset="0"/>
              </a:rPr>
              <a:t>ossigue</a:t>
            </a:r>
            <a:r>
              <a:rPr lang="fr-CA" sz="1800" dirty="0">
                <a:effectLst/>
                <a:latin typeface="Proxima Nova"/>
                <a:ea typeface="Calibri" panose="020F0502020204030204" pitchFamily="34" charset="0"/>
                <a:cs typeface="Times New Roman" panose="02020603050405020304" pitchFamily="18" charset="0"/>
              </a:rPr>
              <a:t> ») signifie « orientation sexuelle et identité de genre ». SOGI (à prononcer « </a:t>
            </a:r>
            <a:r>
              <a:rPr lang="fr-CA" sz="1800" dirty="0" err="1">
                <a:effectLst/>
                <a:latin typeface="Proxima Nova"/>
                <a:ea typeface="Calibri" panose="020F0502020204030204" pitchFamily="34" charset="0"/>
                <a:cs typeface="Times New Roman" panose="02020603050405020304" pitchFamily="18" charset="0"/>
              </a:rPr>
              <a:t>soji</a:t>
            </a:r>
            <a:r>
              <a:rPr lang="fr-CA" sz="1800" dirty="0">
                <a:effectLst/>
                <a:latin typeface="Proxima Nova"/>
                <a:ea typeface="Calibri" panose="020F0502020204030204" pitchFamily="34" charset="0"/>
                <a:cs typeface="Times New Roman" panose="02020603050405020304" pitchFamily="18" charset="0"/>
              </a:rPr>
              <a:t> ») est son équivalent en anglais. Tout le monde a une orientation sexuelle (des préférences ou une absence de préférences) et une identité de genre (la façon dont nous comprenons et vivons notre genre). Cette notion est différente de l’autre acronyme que vous connaissez sûrement, 2ELGBTQ+.</a:t>
            </a:r>
          </a:p>
          <a:p>
            <a:pPr marR="971550">
              <a:lnSpc>
                <a:spcPct val="120000"/>
              </a:lnSpc>
              <a:spcBef>
                <a:spcPts val="600"/>
              </a:spcBef>
              <a:spcAft>
                <a:spcPts val="600"/>
              </a:spcAft>
            </a:pPr>
            <a:endParaRPr lang="fr-FR"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Plusieurs élèves se posent des questions sur leur orientation sexuelle ou leur identité de genre. D’autres peuvent s’identifier comme </a:t>
            </a:r>
            <a:r>
              <a:rPr lang="fr-CA" sz="1800" dirty="0" err="1">
                <a:effectLst/>
                <a:latin typeface="Proxima Nova"/>
                <a:ea typeface="Calibri" panose="020F0502020204030204" pitchFamily="34" charset="0"/>
                <a:cs typeface="Times New Roman" panose="02020603050405020304" pitchFamily="18" charset="0"/>
              </a:rPr>
              <a:t>bispirituel</a:t>
            </a:r>
            <a:r>
              <a:rPr lang="fr-CA" sz="1800" dirty="0" err="1">
                <a:effectLst/>
                <a:latin typeface="Proxima Nova"/>
                <a:ea typeface="Space Grotesk"/>
                <a:cs typeface="Space Grotesk"/>
              </a:rPr>
              <a:t>∙</a:t>
            </a:r>
            <a:r>
              <a:rPr lang="fr-CA" sz="1800" dirty="0" err="1">
                <a:effectLst/>
                <a:latin typeface="Proxima Nova"/>
                <a:ea typeface="Calibri" panose="020F0502020204030204" pitchFamily="34" charset="0"/>
                <a:cs typeface="Times New Roman" panose="02020603050405020304" pitchFamily="18" charset="0"/>
              </a:rPr>
              <a:t>les</a:t>
            </a:r>
            <a:r>
              <a:rPr lang="fr-CA" sz="1800" dirty="0">
                <a:effectLst/>
                <a:latin typeface="Proxima Nova"/>
                <a:ea typeface="Calibri" panose="020F0502020204030204" pitchFamily="34" charset="0"/>
                <a:cs typeface="Times New Roman" panose="02020603050405020304" pitchFamily="18" charset="0"/>
              </a:rPr>
              <a:t>, lesbiennes, gais, </a:t>
            </a:r>
            <a:r>
              <a:rPr lang="fr-CA" sz="1800" dirty="0" err="1">
                <a:effectLst/>
                <a:latin typeface="Proxima Nova"/>
                <a:ea typeface="Calibri" panose="020F0502020204030204" pitchFamily="34" charset="0"/>
                <a:cs typeface="Times New Roman" panose="02020603050405020304" pitchFamily="18" charset="0"/>
              </a:rPr>
              <a:t>hétérosexuel</a:t>
            </a:r>
            <a:r>
              <a:rPr lang="fr-CA" sz="1800" dirty="0" err="1">
                <a:effectLst/>
                <a:latin typeface="Proxima Nova"/>
                <a:ea typeface="Space Grotesk"/>
                <a:cs typeface="Space Grotesk"/>
              </a:rPr>
              <a:t>∙</a:t>
            </a:r>
            <a:r>
              <a:rPr lang="fr-CA" sz="1800" dirty="0" err="1">
                <a:effectLst/>
                <a:latin typeface="Proxima Nova"/>
                <a:ea typeface="Calibri" panose="020F0502020204030204" pitchFamily="34" charset="0"/>
                <a:cs typeface="Times New Roman" panose="02020603050405020304" pitchFamily="18" charset="0"/>
              </a:rPr>
              <a:t>les</a:t>
            </a:r>
            <a:r>
              <a:rPr lang="fr-CA" sz="1800" dirty="0">
                <a:effectLst/>
                <a:latin typeface="Proxima Nova"/>
                <a:ea typeface="Calibri" panose="020F0502020204030204" pitchFamily="34" charset="0"/>
                <a:cs typeface="Times New Roman" panose="02020603050405020304" pitchFamily="18" charset="0"/>
              </a:rPr>
              <a:t>, </a:t>
            </a:r>
            <a:r>
              <a:rPr lang="fr-CA" sz="1800" dirty="0" err="1">
                <a:effectLst/>
                <a:latin typeface="Proxima Nova"/>
                <a:ea typeface="Calibri" panose="020F0502020204030204" pitchFamily="34" charset="0"/>
                <a:cs typeface="Times New Roman" panose="02020603050405020304" pitchFamily="18" charset="0"/>
              </a:rPr>
              <a:t>bisexuel</a:t>
            </a:r>
            <a:r>
              <a:rPr lang="fr-CA" sz="1800" dirty="0" err="1">
                <a:effectLst/>
                <a:latin typeface="Proxima Nova"/>
                <a:ea typeface="Space Grotesk"/>
                <a:cs typeface="Space Grotesk"/>
              </a:rPr>
              <a:t>∙</a:t>
            </a:r>
            <a:r>
              <a:rPr lang="fr-CA" sz="1800" dirty="0" err="1">
                <a:effectLst/>
                <a:latin typeface="Proxima Nova"/>
                <a:ea typeface="Calibri" panose="020F0502020204030204" pitchFamily="34" charset="0"/>
                <a:cs typeface="Times New Roman" panose="02020603050405020304" pitchFamily="18" charset="0"/>
              </a:rPr>
              <a:t>les</a:t>
            </a:r>
            <a:r>
              <a:rPr lang="fr-CA" sz="1800" dirty="0">
                <a:effectLst/>
                <a:latin typeface="Proxima Nova"/>
                <a:ea typeface="Calibri" panose="020F0502020204030204" pitchFamily="34" charset="0"/>
                <a:cs typeface="Times New Roman" panose="02020603050405020304" pitchFamily="18" charset="0"/>
              </a:rPr>
              <a:t>, transgenres, queers, cisgenres ou autres.</a:t>
            </a:r>
          </a:p>
          <a:p>
            <a:pPr marR="971550">
              <a:lnSpc>
                <a:spcPct val="120000"/>
              </a:lnSpc>
              <a:spcBef>
                <a:spcPts val="600"/>
              </a:spcBef>
              <a:spcAft>
                <a:spcPts val="600"/>
              </a:spcAft>
            </a:pPr>
            <a:endParaRPr lang="fr-FR"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SOGI 123 est un ensemble de ressources pédagogiques comme des vidéos, des plans de cours et des modules d’apprentissage qui traitent de l’orientation sexuelle et de l’identité de genre. SOGI 123 aide l’équipe pédagogique à créer un environnement scolaire inclusif et sécuritaire, qui accueille, accepte et respecte chaque élève.</a:t>
            </a:r>
            <a:endParaRPr lang="fr-FR" sz="1800" dirty="0">
              <a:effectLst/>
              <a:latin typeface="Proxima Nova"/>
              <a:ea typeface="Calibri" panose="020F0502020204030204" pitchFamily="34" charset="0"/>
              <a:cs typeface="Times New Roman" panose="02020603050405020304" pitchFamily="18" charset="0"/>
            </a:endParaRPr>
          </a:p>
        </p:txBody>
      </p:sp>
      <p:sp>
        <p:nvSpPr>
          <p:cNvPr id="54" name="Google Shape;54;g28d062388a6_0_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5</a:t>
            </a:fld>
            <a:endParaRPr sz="3600" b="0" i="0" u="none" strike="noStrike" cap="none">
              <a:solidFill>
                <a:srgbClr val="40404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8d062388a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 name="Google Shape;53;g28d062388a6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aseline="0" dirty="0"/>
              <a:t>2 minutes</a:t>
            </a:r>
          </a:p>
          <a:p>
            <a:endParaRPr lang="en-US" baseline="0" dirty="0"/>
          </a:p>
          <a:p>
            <a:r>
              <a:rPr lang="en-US" b="1" baseline="0" dirty="0"/>
              <a:t>Script :</a:t>
            </a: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L’éducation inclusive en matière d’OSIG embrasse toute la diversité de l’OSIG présente dans la société et en classe, et inculque qu’il est important de traiter chaque personne avec dignité et respect. </a:t>
            </a:r>
            <a:endParaRPr lang="fr-FR" sz="1800" dirty="0">
              <a:effectLst/>
              <a:latin typeface="Proxima Nova"/>
              <a:ea typeface="Calibri" panose="020F0502020204030204" pitchFamily="34" charset="0"/>
              <a:cs typeface="Times New Roman" panose="02020603050405020304" pitchFamily="18" charset="0"/>
            </a:endParaRPr>
          </a:p>
          <a:p>
            <a:endParaRPr lang="en-US" sz="1200" b="0" i="0" kern="1200" dirty="0">
              <a:solidFill>
                <a:schemeClr val="tx1"/>
              </a:solidFill>
              <a:effectLst/>
              <a:latin typeface="+mn-lt"/>
              <a:ea typeface="+mn-ea"/>
              <a:cs typeface="+mn-cs"/>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L’OSIG est l’un des nombreux thèmes liés à la diversité et l’inclusion qui sont abordés régulièrement dans les écoles, tout comme la race, l’origine ethnique, la religion et la capacité. Une éducation inclusive signifie simplement parler de l’OSIG afin que chaque élève se sente à sa place. Il n’existe pas de </a:t>
            </a:r>
            <a:r>
              <a:rPr lang="fr-CA" sz="1800" dirty="0">
                <a:effectLst/>
                <a:latin typeface="AppleSystemUIFontItalic"/>
                <a:ea typeface="Calibri" panose="020F0502020204030204" pitchFamily="34" charset="0"/>
                <a:cs typeface="AppleSystemUIFontItalic"/>
              </a:rPr>
              <a:t>« </a:t>
            </a:r>
            <a:r>
              <a:rPr lang="fr-CA" sz="1800" dirty="0">
                <a:effectLst/>
                <a:latin typeface="Proxima Nova"/>
                <a:ea typeface="Calibri" panose="020F0502020204030204" pitchFamily="34" charset="0"/>
                <a:cs typeface="Times New Roman" panose="02020603050405020304" pitchFamily="18" charset="0"/>
              </a:rPr>
              <a:t>programme SOGI </a:t>
            </a:r>
            <a:r>
              <a:rPr lang="fr-CA" sz="1800" dirty="0">
                <a:effectLst/>
                <a:latin typeface="AppleSystemUIFontItalic"/>
                <a:ea typeface="Calibri" panose="020F0502020204030204" pitchFamily="34" charset="0"/>
                <a:cs typeface="AppleSystemUIFontItalic"/>
              </a:rPr>
              <a:t>»</a:t>
            </a:r>
            <a:r>
              <a:rPr lang="fr-CA" sz="1800" dirty="0">
                <a:effectLst/>
                <a:latin typeface="Proxima Nova"/>
                <a:ea typeface="Calibri" panose="020F0502020204030204" pitchFamily="34" charset="0"/>
                <a:cs typeface="Times New Roman" panose="02020603050405020304" pitchFamily="18" charset="0"/>
              </a:rPr>
              <a:t>. L’OSIG est une thématique qui peut être abordée dans plusieurs matières et activités scolaires.</a:t>
            </a:r>
            <a:endParaRPr lang="fr-FR" sz="1800" dirty="0">
              <a:effectLst/>
              <a:latin typeface="Proxima Nova"/>
              <a:ea typeface="Calibri" panose="020F0502020204030204" pitchFamily="34" charset="0"/>
              <a:cs typeface="Times New Roman" panose="02020603050405020304" pitchFamily="18" charset="0"/>
            </a:endParaRPr>
          </a:p>
          <a:p>
            <a:endParaRPr lang="en-US" sz="1200" b="0" i="0" kern="1200" baseline="0" dirty="0">
              <a:solidFill>
                <a:schemeClr val="tx1"/>
              </a:solidFill>
              <a:effectLst/>
              <a:latin typeface="+mn-lt"/>
              <a:ea typeface="+mn-ea"/>
              <a:cs typeface="+mn-cs"/>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Dans une école respectueuse de l’OSIG, toutes les expériences et les identités sont acceptées, et ne donnent jamais lieu à des discriminations.</a:t>
            </a:r>
            <a:endParaRPr lang="fr-FR" sz="1800" dirty="0">
              <a:effectLst/>
              <a:latin typeface="Proxima Nova"/>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lang="en-US" dirty="0"/>
          </a:p>
          <a:p>
            <a:pPr marL="0" lvl="0" indent="0" algn="l" rtl="0">
              <a:lnSpc>
                <a:spcPct val="110000"/>
              </a:lnSpc>
              <a:spcBef>
                <a:spcPts val="0"/>
              </a:spcBef>
              <a:spcAft>
                <a:spcPts val="0"/>
              </a:spcAft>
              <a:buSzPts val="1200"/>
              <a:buNone/>
            </a:pPr>
            <a:endParaRPr dirty="0">
              <a:solidFill>
                <a:schemeClr val="dk1"/>
              </a:solidFill>
            </a:endParaRPr>
          </a:p>
        </p:txBody>
      </p:sp>
      <p:sp>
        <p:nvSpPr>
          <p:cNvPr id="54" name="Google Shape;54;g28d062388a6_0_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6</a:t>
            </a:fld>
            <a:endParaRPr sz="3600" b="0" i="0" u="none" strike="noStrike" cap="none">
              <a:solidFill>
                <a:srgbClr val="404040"/>
              </a:solidFill>
              <a:latin typeface="Arial"/>
              <a:ea typeface="Arial"/>
              <a:cs typeface="Arial"/>
              <a:sym typeface="Arial"/>
            </a:endParaRPr>
          </a:p>
        </p:txBody>
      </p:sp>
    </p:spTree>
    <p:extLst>
      <p:ext uri="{BB962C8B-B14F-4D97-AF65-F5344CB8AC3E}">
        <p14:creationId xmlns:p14="http://schemas.microsoft.com/office/powerpoint/2010/main" val="50922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d062388a6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28d062388a6_0_3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aseline="0" dirty="0"/>
              <a:t>2 minutes</a:t>
            </a:r>
          </a:p>
          <a:p>
            <a:endParaRPr lang="en-US" baseline="0" dirty="0"/>
          </a:p>
          <a:p>
            <a:r>
              <a:rPr lang="en-US" b="1" baseline="0" dirty="0"/>
              <a:t>Script :</a:t>
            </a: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Toutes les lois provinciales et territoriales sur les droits de la personne protègent l’orientation sexuelle et l’identité de genre de la discrimination au Canada. </a:t>
            </a:r>
          </a:p>
          <a:p>
            <a:pPr marR="971550">
              <a:lnSpc>
                <a:spcPct val="120000"/>
              </a:lnSpc>
              <a:spcBef>
                <a:spcPts val="600"/>
              </a:spcBef>
              <a:spcAft>
                <a:spcPts val="600"/>
              </a:spcAft>
            </a:pPr>
            <a:endParaRPr lang="fr-FR"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Tous les établissements scolaires luttent contre l’intimidation à l’aide de codes de conduite qui énoncent tous les domaines protégés de la discrimination par la loi applicable sur les droits de la personne, ainsi que les comportements acceptables et inacceptables, et leurs conséquences. Ces codes de conduite doivent également inclure les comportements liés à l’OSIG et leurs conséquences.</a:t>
            </a:r>
          </a:p>
          <a:p>
            <a:pPr marR="971550">
              <a:lnSpc>
                <a:spcPct val="120000"/>
              </a:lnSpc>
              <a:spcBef>
                <a:spcPts val="600"/>
              </a:spcBef>
              <a:spcAft>
                <a:spcPts val="600"/>
              </a:spcAft>
            </a:pPr>
            <a:endParaRPr lang="fr-FR"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Créer des environnements inclusifs qui célèbrent la diversité de l’OSIG et intègrent différentes identités à l’éducation signifie respecter les lois sur les droits de la personne.</a:t>
            </a:r>
            <a:endParaRPr lang="fr-FR" sz="1800" dirty="0">
              <a:effectLst/>
              <a:latin typeface="Proxima Nova"/>
              <a:ea typeface="Calibri" panose="020F0502020204030204" pitchFamily="34" charset="0"/>
              <a:cs typeface="Times New Roman" panose="02020603050405020304" pitchFamily="18" charset="0"/>
            </a:endParaRPr>
          </a:p>
        </p:txBody>
      </p:sp>
      <p:sp>
        <p:nvSpPr>
          <p:cNvPr id="161" name="Google Shape;161;g28d062388a6_0_3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7</a:t>
            </a:fld>
            <a:endParaRPr sz="3600" b="0" i="0" u="none" strike="noStrike" cap="none">
              <a:solidFill>
                <a:srgbClr val="404040"/>
              </a:solidFill>
              <a:latin typeface="Arial"/>
              <a:ea typeface="Arial"/>
              <a:cs typeface="Arial"/>
              <a:sym typeface="Arial"/>
            </a:endParaRPr>
          </a:p>
        </p:txBody>
      </p:sp>
    </p:spTree>
    <p:extLst>
      <p:ext uri="{BB962C8B-B14F-4D97-AF65-F5344CB8AC3E}">
        <p14:creationId xmlns:p14="http://schemas.microsoft.com/office/powerpoint/2010/main" val="405562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d062388a6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28d062388a6_0_3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aseline="0" dirty="0"/>
              <a:t>1 minute</a:t>
            </a:r>
          </a:p>
          <a:p>
            <a:endParaRPr lang="en-US" baseline="0" dirty="0"/>
          </a:p>
          <a:p>
            <a:r>
              <a:rPr lang="en-US" b="1" baseline="0" dirty="0"/>
              <a:t>Script :</a:t>
            </a: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Des études montrent que les écoles inclusives obtiennent de meilleurs résultats tant sur le plan scolaire que social pour </a:t>
            </a:r>
            <a:r>
              <a:rPr lang="fr-CA" sz="1800" b="1" dirty="0">
                <a:effectLst/>
                <a:latin typeface="Proxima Nova"/>
                <a:ea typeface="Calibri" panose="020F0502020204030204" pitchFamily="34" charset="0"/>
                <a:cs typeface="Times New Roman" panose="02020603050405020304" pitchFamily="18" charset="0"/>
              </a:rPr>
              <a:t>l’ensemble</a:t>
            </a:r>
            <a:r>
              <a:rPr lang="fr-CA" sz="1800" dirty="0">
                <a:effectLst/>
                <a:latin typeface="Proxima Nova"/>
                <a:ea typeface="Calibri" panose="020F0502020204030204" pitchFamily="34" charset="0"/>
                <a:cs typeface="Times New Roman" panose="02020603050405020304" pitchFamily="18" charset="0"/>
              </a:rPr>
              <a:t> des élèves, y compris les élèves hétéros et cisgenres. </a:t>
            </a:r>
          </a:p>
          <a:p>
            <a:pPr marR="971550">
              <a:lnSpc>
                <a:spcPct val="120000"/>
              </a:lnSpc>
              <a:spcBef>
                <a:spcPts val="600"/>
              </a:spcBef>
              <a:spcAft>
                <a:spcPts val="600"/>
              </a:spcAft>
            </a:pPr>
            <a:endParaRPr lang="fr-FR" sz="1800" dirty="0">
              <a:effectLst/>
              <a:latin typeface="Proxima Nova"/>
              <a:ea typeface="Calibri" panose="020F0502020204030204" pitchFamily="34" charset="0"/>
              <a:cs typeface="Times New Roman" panose="02020603050405020304" pitchFamily="18" charset="0"/>
            </a:endParaRP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Ces chiffres proviennent des enquêtes </a:t>
            </a:r>
            <a:r>
              <a:rPr lang="fr-CA" sz="1800" i="1" dirty="0">
                <a:effectLst/>
                <a:latin typeface="Proxima Nova"/>
                <a:ea typeface="Calibri" panose="020F0502020204030204" pitchFamily="34" charset="0"/>
                <a:cs typeface="Times New Roman" panose="02020603050405020304" pitchFamily="18" charset="0"/>
              </a:rPr>
              <a:t>Safe and </a:t>
            </a:r>
            <a:r>
              <a:rPr lang="fr-CA" sz="1800" i="1" dirty="0" err="1">
                <a:effectLst/>
                <a:latin typeface="Proxima Nova"/>
                <a:ea typeface="Calibri" panose="020F0502020204030204" pitchFamily="34" charset="0"/>
                <a:cs typeface="Times New Roman" panose="02020603050405020304" pitchFamily="18" charset="0"/>
              </a:rPr>
              <a:t>Resilient</a:t>
            </a:r>
            <a:r>
              <a:rPr lang="fr-CA" sz="1800" i="1" dirty="0">
                <a:effectLst/>
                <a:latin typeface="Proxima Nova"/>
                <a:ea typeface="Calibri" panose="020F0502020204030204" pitchFamily="34" charset="0"/>
                <a:cs typeface="Times New Roman" panose="02020603050405020304" pitchFamily="18" charset="0"/>
              </a:rPr>
              <a:t> </a:t>
            </a:r>
            <a:r>
              <a:rPr lang="fr-CA" sz="1800" i="1" dirty="0" err="1">
                <a:effectLst/>
                <a:latin typeface="Proxima Nova"/>
                <a:ea typeface="Calibri" panose="020F0502020204030204" pitchFamily="34" charset="0"/>
                <a:cs typeface="Times New Roman" panose="02020603050405020304" pitchFamily="18" charset="0"/>
              </a:rPr>
              <a:t>Youth</a:t>
            </a:r>
            <a:r>
              <a:rPr lang="fr-CA" sz="1800" i="1" dirty="0">
                <a:effectLst/>
                <a:latin typeface="Proxima Nova"/>
                <a:ea typeface="Calibri" panose="020F0502020204030204" pitchFamily="34" charset="0"/>
                <a:cs typeface="Times New Roman" panose="02020603050405020304" pitchFamily="18" charset="0"/>
              </a:rPr>
              <a:t> </a:t>
            </a:r>
            <a:r>
              <a:rPr lang="fr-CA" sz="1800" dirty="0">
                <a:effectLst/>
                <a:latin typeface="Proxima Nova"/>
                <a:ea typeface="Calibri" panose="020F0502020204030204" pitchFamily="34" charset="0"/>
                <a:cs typeface="Times New Roman" panose="02020603050405020304" pitchFamily="18" charset="0"/>
              </a:rPr>
              <a:t>de l’école des sciences infirmières de l’UBC et d’</a:t>
            </a:r>
            <a:r>
              <a:rPr lang="fr-CA" sz="1800" dirty="0" err="1">
                <a:effectLst/>
                <a:latin typeface="Proxima Nova"/>
                <a:ea typeface="Calibri" panose="020F0502020204030204" pitchFamily="34" charset="0"/>
                <a:cs typeface="Times New Roman" panose="02020603050405020304" pitchFamily="18" charset="0"/>
              </a:rPr>
              <a:t>Egale</a:t>
            </a:r>
            <a:r>
              <a:rPr lang="fr-CA" sz="1800" dirty="0">
                <a:effectLst/>
                <a:latin typeface="Proxima Nova"/>
                <a:ea typeface="Calibri" panose="020F0502020204030204" pitchFamily="34" charset="0"/>
                <a:cs typeface="Times New Roman" panose="02020603050405020304" pitchFamily="18" charset="0"/>
              </a:rPr>
              <a:t>, une organisation LGBTQ+ nationale sans but lucratif.</a:t>
            </a:r>
            <a:endParaRPr lang="fr-FR" sz="1800" dirty="0">
              <a:effectLst/>
              <a:latin typeface="Proxima Nova"/>
              <a:ea typeface="Calibri" panose="020F0502020204030204" pitchFamily="34" charset="0"/>
              <a:cs typeface="Times New Roman" panose="02020603050405020304" pitchFamily="18" charset="0"/>
            </a:endParaRPr>
          </a:p>
          <a:p>
            <a:endParaRPr lang="en-CA" sz="1200" b="0"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Sources :</a:t>
            </a:r>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https://</a:t>
            </a:r>
            <a:r>
              <a:rPr lang="en-CA" sz="1200" b="0" i="0" kern="1200" dirty="0" err="1">
                <a:solidFill>
                  <a:schemeClr val="tx1"/>
                </a:solidFill>
                <a:effectLst/>
                <a:latin typeface="+mn-lt"/>
                <a:ea typeface="+mn-ea"/>
                <a:cs typeface="+mn-cs"/>
              </a:rPr>
              <a:t>news.gov.bc.ca</a:t>
            </a:r>
            <a:r>
              <a:rPr lang="en-CA" sz="1200" b="0" i="0" kern="1200" dirty="0">
                <a:solidFill>
                  <a:schemeClr val="tx1"/>
                </a:solidFill>
                <a:effectLst/>
                <a:latin typeface="+mn-lt"/>
                <a:ea typeface="+mn-ea"/>
                <a:cs typeface="+mn-cs"/>
              </a:rPr>
              <a:t>/factsheets/sexual-orientation-and-gender-identity-</a:t>
            </a:r>
            <a:r>
              <a:rPr lang="en-CA" sz="1200" b="0" i="0" kern="1200" dirty="0" err="1">
                <a:solidFill>
                  <a:schemeClr val="tx1"/>
                </a:solidFill>
                <a:effectLst/>
                <a:latin typeface="+mn-lt"/>
                <a:ea typeface="+mn-ea"/>
                <a:cs typeface="+mn-cs"/>
              </a:rPr>
              <a:t>sogi</a:t>
            </a:r>
            <a:r>
              <a:rPr lang="en-CA" sz="1200" b="0" i="0" kern="1200" dirty="0">
                <a:solidFill>
                  <a:schemeClr val="tx1"/>
                </a:solidFill>
                <a:effectLst/>
                <a:latin typeface="+mn-lt"/>
                <a:ea typeface="+mn-ea"/>
                <a:cs typeface="+mn-cs"/>
              </a:rPr>
              <a:t>-in-schools</a:t>
            </a:r>
          </a:p>
          <a:p>
            <a:endParaRPr lang="en-CA" sz="1200" b="0" i="0" kern="1200" dirty="0">
              <a:solidFill>
                <a:schemeClr val="tx1"/>
              </a:solidFill>
              <a:effectLst/>
              <a:latin typeface="+mn-lt"/>
              <a:ea typeface="+mn-ea"/>
              <a:cs typeface="+mn-cs"/>
            </a:endParaRPr>
          </a:p>
          <a:p>
            <a:r>
              <a:rPr lang="en-CA" sz="1200" kern="1200" dirty="0" err="1">
                <a:solidFill>
                  <a:schemeClr val="tx1"/>
                </a:solidFill>
                <a:effectLst/>
                <a:latin typeface="+mn-lt"/>
                <a:ea typeface="+mn-ea"/>
                <a:cs typeface="+mn-cs"/>
              </a:rPr>
              <a:t>Saewyc</a:t>
            </a:r>
            <a:r>
              <a:rPr lang="en-CA" sz="1200" kern="1200" dirty="0">
                <a:solidFill>
                  <a:schemeClr val="tx1"/>
                </a:solidFill>
                <a:effectLst/>
                <a:latin typeface="+mn-lt"/>
                <a:ea typeface="+mn-ea"/>
                <a:cs typeface="+mn-cs"/>
              </a:rPr>
              <a:t> E., Poon C., Kovaleva K., </a:t>
            </a:r>
            <a:r>
              <a:rPr lang="en-CA" sz="1200" kern="1200" dirty="0" err="1">
                <a:solidFill>
                  <a:schemeClr val="tx1"/>
                </a:solidFill>
                <a:effectLst/>
                <a:latin typeface="+mn-lt"/>
                <a:ea typeface="+mn-ea"/>
                <a:cs typeface="+mn-cs"/>
              </a:rPr>
              <a:t>Tourand</a:t>
            </a:r>
            <a:r>
              <a:rPr lang="en-CA" sz="1200" kern="1200" dirty="0">
                <a:solidFill>
                  <a:schemeClr val="tx1"/>
                </a:solidFill>
                <a:effectLst/>
                <a:latin typeface="+mn-lt"/>
                <a:ea typeface="+mn-ea"/>
                <a:cs typeface="+mn-cs"/>
              </a:rPr>
              <a:t> J., &amp; Smith A. (2016). School-based</a:t>
            </a:r>
          </a:p>
          <a:p>
            <a:r>
              <a:rPr lang="en-CA" sz="1200" kern="1200" dirty="0">
                <a:solidFill>
                  <a:schemeClr val="tx1"/>
                </a:solidFill>
                <a:effectLst/>
                <a:latin typeface="+mn-lt"/>
                <a:ea typeface="+mn-ea"/>
                <a:cs typeface="+mn-cs"/>
              </a:rPr>
              <a:t>interventions to reduce health disparities among LGBTQ youth: Considering the evidence. Vancouver:</a:t>
            </a:r>
          </a:p>
          <a:p>
            <a:r>
              <a:rPr lang="en-CA" sz="1200" kern="1200" dirty="0">
                <a:solidFill>
                  <a:schemeClr val="tx1"/>
                </a:solidFill>
                <a:effectLst/>
                <a:latin typeface="+mn-lt"/>
                <a:ea typeface="+mn-ea"/>
                <a:cs typeface="+mn-cs"/>
              </a:rPr>
              <a:t>McCreary Centre Society &amp; Stigma and Resilience Among Vulnerable Youth Centre.</a:t>
            </a:r>
          </a:p>
          <a:p>
            <a:endParaRPr lang="en-CA" sz="1200" b="0" i="0" kern="1200" dirty="0">
              <a:solidFill>
                <a:schemeClr val="tx1"/>
              </a:solidFill>
              <a:effectLst/>
              <a:latin typeface="+mn-lt"/>
              <a:ea typeface="+mn-ea"/>
              <a:cs typeface="+mn-cs"/>
            </a:endParaRPr>
          </a:p>
          <a:p>
            <a:r>
              <a:rPr lang="en-CA" sz="1200" b="0" i="0" kern="1200" dirty="0" err="1">
                <a:solidFill>
                  <a:schemeClr val="tx1"/>
                </a:solidFill>
                <a:effectLst/>
                <a:latin typeface="+mn-lt"/>
                <a:ea typeface="+mn-ea"/>
                <a:cs typeface="+mn-cs"/>
              </a:rPr>
              <a:t>Saewyc</a:t>
            </a:r>
            <a:r>
              <a:rPr lang="en-CA" sz="1200" b="0" i="0" kern="1200" dirty="0">
                <a:solidFill>
                  <a:schemeClr val="tx1"/>
                </a:solidFill>
                <a:effectLst/>
                <a:latin typeface="+mn-lt"/>
                <a:ea typeface="+mn-ea"/>
                <a:cs typeface="+mn-cs"/>
              </a:rPr>
              <a:t> E., </a:t>
            </a:r>
            <a:r>
              <a:rPr lang="en-CA" sz="1200" b="0" i="0" kern="1200" dirty="0" err="1">
                <a:solidFill>
                  <a:schemeClr val="tx1"/>
                </a:solidFill>
                <a:effectLst/>
                <a:latin typeface="+mn-lt"/>
                <a:ea typeface="+mn-ea"/>
                <a:cs typeface="+mn-cs"/>
              </a:rPr>
              <a:t>Konishi</a:t>
            </a:r>
            <a:r>
              <a:rPr lang="en-CA" sz="1200" b="0" i="0" kern="1200" dirty="0">
                <a:solidFill>
                  <a:schemeClr val="tx1"/>
                </a:solidFill>
                <a:effectLst/>
                <a:latin typeface="+mn-lt"/>
                <a:ea typeface="+mn-ea"/>
                <a:cs typeface="+mn-cs"/>
              </a:rPr>
              <a:t> C., Homma Y. &amp; Poon C.(2013) Population-level evaluation of school-based interventions to prevent problem substance abuse among gay, lesbian and bisexual adolescents in Canada. Vancouver: McCreary Centre Society &amp; School of Nursing, University of British Columbia.</a:t>
            </a:r>
          </a:p>
          <a:p>
            <a:endParaRPr lang="en-CA" sz="1200" b="0" i="0" kern="1200" dirty="0">
              <a:solidFill>
                <a:schemeClr val="tx1"/>
              </a:solidFill>
              <a:effectLst/>
              <a:latin typeface="+mn-lt"/>
              <a:ea typeface="+mn-ea"/>
              <a:cs typeface="+mn-cs"/>
            </a:endParaRPr>
          </a:p>
          <a:p>
            <a:r>
              <a:rPr lang="en-CA" dirty="0" err="1"/>
              <a:t>Saewyc</a:t>
            </a:r>
            <a:r>
              <a:rPr lang="en-CA" dirty="0"/>
              <a:t>, E., Wang, N., Chittenden, M., Murphy, A., &amp; The McCreary Centre Society (2006). Building Resilience in Vulnerable Youth. Vancouver, B.C.: The McCreary Centre Society. </a:t>
            </a:r>
          </a:p>
          <a:p>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hlinkClick r:id="rId3" tooltip="https://egale.ca/backgrounder-lgbtq-youth-suicide/"/>
              </a:rPr>
              <a:t>https://egale.ca/backgrounder-lgbtq-youth-suicide/</a:t>
            </a:r>
            <a:endParaRPr lang="en-CA" sz="1200" b="0" i="0" u="none" strike="noStrike"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pPr marL="0" lvl="0" indent="0" algn="l" rtl="0">
              <a:lnSpc>
                <a:spcPct val="114999"/>
              </a:lnSpc>
              <a:spcBef>
                <a:spcPts val="0"/>
              </a:spcBef>
              <a:spcAft>
                <a:spcPts val="0"/>
              </a:spcAft>
              <a:buSzPts val="1400"/>
              <a:buNone/>
            </a:pPr>
            <a:endParaRPr dirty="0">
              <a:solidFill>
                <a:schemeClr val="dk1"/>
              </a:solidFill>
            </a:endParaRPr>
          </a:p>
        </p:txBody>
      </p:sp>
      <p:sp>
        <p:nvSpPr>
          <p:cNvPr id="161" name="Google Shape;161;g28d062388a6_0_3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04040"/>
              </a:buClr>
              <a:buSzPts val="3600"/>
              <a:buFont typeface="Arial"/>
              <a:buNone/>
            </a:pPr>
            <a:fld id="{00000000-1234-1234-1234-123412341234}" type="slidenum">
              <a:rPr lang="en-US" sz="3600" b="0" i="0" u="none" strike="noStrike" cap="none">
                <a:solidFill>
                  <a:srgbClr val="404040"/>
                </a:solidFill>
                <a:latin typeface="Arial"/>
                <a:ea typeface="Arial"/>
                <a:cs typeface="Arial"/>
                <a:sym typeface="Arial"/>
              </a:rPr>
              <a:t>8</a:t>
            </a:fld>
            <a:endParaRPr sz="3600" b="0" i="0" u="none" strike="noStrike" cap="none">
              <a:solidFill>
                <a:srgbClr val="404040"/>
              </a:solidFill>
              <a:latin typeface="Arial"/>
              <a:ea typeface="Arial"/>
              <a:cs typeface="Arial"/>
              <a:sym typeface="Arial"/>
            </a:endParaRPr>
          </a:p>
        </p:txBody>
      </p:sp>
    </p:spTree>
    <p:extLst>
      <p:ext uri="{BB962C8B-B14F-4D97-AF65-F5344CB8AC3E}">
        <p14:creationId xmlns:p14="http://schemas.microsoft.com/office/powerpoint/2010/main" val="3135072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d062388a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28d062388a6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baseline="0" dirty="0"/>
              <a:t>1 minute</a:t>
            </a:r>
          </a:p>
          <a:p>
            <a:endParaRPr lang="en-US" baseline="0" dirty="0"/>
          </a:p>
          <a:p>
            <a:r>
              <a:rPr lang="en-US" b="1" baseline="0" dirty="0"/>
              <a:t>Script :</a:t>
            </a:r>
          </a:p>
          <a:p>
            <a:pPr marR="971550">
              <a:lnSpc>
                <a:spcPct val="120000"/>
              </a:lnSpc>
              <a:spcBef>
                <a:spcPts val="600"/>
              </a:spcBef>
              <a:spcAft>
                <a:spcPts val="600"/>
              </a:spcAft>
            </a:pPr>
            <a:r>
              <a:rPr lang="fr-CA" sz="1800" dirty="0">
                <a:effectLst/>
                <a:latin typeface="Proxima Nova"/>
                <a:ea typeface="Calibri" panose="020F0502020204030204" pitchFamily="34" charset="0"/>
                <a:cs typeface="Times New Roman" panose="02020603050405020304" pitchFamily="18" charset="0"/>
              </a:rPr>
              <a:t>SOGI 123 est une ressource destinée aux membres du personnel enseignant qui veulent inclure davantage l’OSIG à leur classe, leur école et leur district. </a:t>
            </a:r>
            <a:r>
              <a:rPr lang="fr-CA" sz="1800" dirty="0">
                <a:effectLst/>
                <a:latin typeface="Calibri" panose="020F0502020204030204" pitchFamily="34" charset="0"/>
                <a:ea typeface="Calibri" panose="020F0502020204030204" pitchFamily="34" charset="0"/>
                <a:cs typeface="Times New Roman" panose="02020603050405020304" pitchFamily="18" charset="0"/>
              </a:rPr>
              <a:t>Les ressources pédagogiques de SOGI 123 sont disponibles partout au pays</a:t>
            </a:r>
            <a:r>
              <a:rPr lang="fr-CA" sz="1800" dirty="0">
                <a:effectLst/>
                <a:latin typeface="Proxima Nova"/>
                <a:ea typeface="Calibri" panose="020F0502020204030204" pitchFamily="34" charset="0"/>
                <a:cs typeface="Times New Roman" panose="02020603050405020304" pitchFamily="18" charset="0"/>
              </a:rPr>
              <a:t>. Le personnel scolaire peut choisir où et quand utiliser les ressources de SOGI 123 en classe car il n’y a pas de « programme SOGI » obligatoire. </a:t>
            </a:r>
            <a:endParaRPr lang="fr-FR" sz="1800" dirty="0">
              <a:effectLst/>
              <a:latin typeface="Proxima Nova"/>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3299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1"/>
        <p:cNvGrpSpPr/>
        <p:nvPr/>
      </p:nvGrpSpPr>
      <p:grpSpPr>
        <a:xfrm>
          <a:off x="0" y="0"/>
          <a:ext cx="0" cy="0"/>
          <a:chOff x="0" y="0"/>
          <a:chExt cx="0" cy="0"/>
        </a:xfrm>
      </p:grpSpPr>
      <p:pic>
        <p:nvPicPr>
          <p:cNvPr id="12" name="Google Shape;12;p30"/>
          <p:cNvPicPr preferRelativeResize="0"/>
          <p:nvPr/>
        </p:nvPicPr>
        <p:blipFill rotWithShape="1">
          <a:blip r:embed="rId2">
            <a:alphaModFix/>
          </a:blip>
          <a:srcRect/>
          <a:stretch/>
        </p:blipFill>
        <p:spPr>
          <a:xfrm>
            <a:off x="30" y="0"/>
            <a:ext cx="15239997" cy="8572559"/>
          </a:xfrm>
          <a:prstGeom prst="rect">
            <a:avLst/>
          </a:prstGeom>
          <a:noFill/>
          <a:ln>
            <a:noFill/>
          </a:ln>
        </p:spPr>
      </p:pic>
      <p:pic>
        <p:nvPicPr>
          <p:cNvPr id="13" name="Google Shape;13;p30"/>
          <p:cNvPicPr preferRelativeResize="0"/>
          <p:nvPr/>
        </p:nvPicPr>
        <p:blipFill>
          <a:blip r:embed="rId3">
            <a:alphaModFix/>
          </a:blip>
          <a:stretch>
            <a:fillRect/>
          </a:stretch>
        </p:blipFill>
        <p:spPr>
          <a:xfrm>
            <a:off x="13208514" y="7653528"/>
            <a:ext cx="1348736" cy="228600"/>
          </a:xfrm>
          <a:prstGeom prst="rect">
            <a:avLst/>
          </a:prstGeom>
          <a:noFill/>
          <a:ln>
            <a:noFill/>
          </a:ln>
        </p:spPr>
      </p:pic>
      <p:pic>
        <p:nvPicPr>
          <p:cNvPr id="14" name="Google Shape;14;p30"/>
          <p:cNvPicPr preferRelativeResize="0"/>
          <p:nvPr/>
        </p:nvPicPr>
        <p:blipFill>
          <a:blip r:embed="rId4">
            <a:alphaModFix/>
          </a:blip>
          <a:stretch>
            <a:fillRect/>
          </a:stretch>
        </p:blipFill>
        <p:spPr>
          <a:xfrm>
            <a:off x="13538275" y="6291167"/>
            <a:ext cx="1018976" cy="10460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with Divider">
  <p:cSld name="Blank">
    <p:spTree>
      <p:nvGrpSpPr>
        <p:cNvPr id="1" name="Shape 15"/>
        <p:cNvGrpSpPr/>
        <p:nvPr/>
      </p:nvGrpSpPr>
      <p:grpSpPr>
        <a:xfrm>
          <a:off x="0" y="0"/>
          <a:ext cx="0" cy="0"/>
          <a:chOff x="0" y="0"/>
          <a:chExt cx="0" cy="0"/>
        </a:xfrm>
      </p:grpSpPr>
      <p:cxnSp>
        <p:nvCxnSpPr>
          <p:cNvPr id="16" name="Google Shape;16;p32"/>
          <p:cNvCxnSpPr/>
          <p:nvPr/>
        </p:nvCxnSpPr>
        <p:spPr>
          <a:xfrm>
            <a:off x="685800" y="2988425"/>
            <a:ext cx="13874400" cy="0"/>
          </a:xfrm>
          <a:prstGeom prst="straightConnector1">
            <a:avLst/>
          </a:prstGeom>
          <a:noFill/>
          <a:ln w="9525" cap="flat" cmpd="sng">
            <a:solidFill>
              <a:srgbClr val="333333"/>
            </a:solidFill>
            <a:prstDash val="solid"/>
            <a:round/>
            <a:headEnd type="none" w="med" len="med"/>
            <a:tailEnd type="none" w="med" len="med"/>
          </a:ln>
        </p:spPr>
      </p:cxnSp>
      <p:sp>
        <p:nvSpPr>
          <p:cNvPr id="17" name="Google Shape;17;p32"/>
          <p:cNvSpPr txBox="1">
            <a:spLocks noGrp="1"/>
          </p:cNvSpPr>
          <p:nvPr>
            <p:ph type="title"/>
          </p:nvPr>
        </p:nvSpPr>
        <p:spPr>
          <a:xfrm>
            <a:off x="685800" y="2011680"/>
            <a:ext cx="13871400" cy="497400"/>
          </a:xfrm>
          <a:prstGeom prst="rect">
            <a:avLst/>
          </a:prstGeom>
          <a:noFill/>
          <a:ln>
            <a:noFill/>
          </a:ln>
        </p:spPr>
        <p:txBody>
          <a:bodyPr spcFirstLastPara="1" wrap="square" lIns="0" tIns="0" rIns="0" bIns="0" anchor="ctr" anchorCtr="0">
            <a:spAutoFit/>
          </a:bodyPr>
          <a:lstStyle>
            <a:lvl1pPr lvl="0" algn="l" rtl="0">
              <a:lnSpc>
                <a:spcPct val="90000"/>
              </a:lnSpc>
              <a:spcBef>
                <a:spcPts val="0"/>
              </a:spcBef>
              <a:spcAft>
                <a:spcPts val="0"/>
              </a:spcAft>
              <a:buClr>
                <a:srgbClr val="333333"/>
              </a:buClr>
              <a:buSzPts val="1800"/>
              <a:buNone/>
              <a:defRPr sz="5000">
                <a:solidFill>
                  <a:srgbClr val="333333"/>
                </a:solidFill>
              </a:defRPr>
            </a:lvl1pPr>
            <a:lvl2pPr lvl="1" algn="l" rtl="0">
              <a:lnSpc>
                <a:spcPct val="90000"/>
              </a:lnSpc>
              <a:spcBef>
                <a:spcPts val="0"/>
              </a:spcBef>
              <a:spcAft>
                <a:spcPts val="0"/>
              </a:spcAft>
              <a:buClr>
                <a:srgbClr val="000000"/>
              </a:buClr>
              <a:buSzPts val="2300"/>
              <a:buNone/>
              <a:defRPr/>
            </a:lvl2pPr>
            <a:lvl3pPr lvl="2" algn="l" rtl="0">
              <a:lnSpc>
                <a:spcPct val="90000"/>
              </a:lnSpc>
              <a:spcBef>
                <a:spcPts val="0"/>
              </a:spcBef>
              <a:spcAft>
                <a:spcPts val="0"/>
              </a:spcAft>
              <a:buClr>
                <a:srgbClr val="000000"/>
              </a:buClr>
              <a:buSzPts val="2300"/>
              <a:buNone/>
              <a:defRPr/>
            </a:lvl3pPr>
            <a:lvl4pPr lvl="3" algn="l" rtl="0">
              <a:lnSpc>
                <a:spcPct val="90000"/>
              </a:lnSpc>
              <a:spcBef>
                <a:spcPts val="0"/>
              </a:spcBef>
              <a:spcAft>
                <a:spcPts val="0"/>
              </a:spcAft>
              <a:buClr>
                <a:srgbClr val="000000"/>
              </a:buClr>
              <a:buSzPts val="2300"/>
              <a:buNone/>
              <a:defRPr/>
            </a:lvl4pPr>
            <a:lvl5pPr lvl="4" algn="l" rtl="0">
              <a:lnSpc>
                <a:spcPct val="90000"/>
              </a:lnSpc>
              <a:spcBef>
                <a:spcPts val="0"/>
              </a:spcBef>
              <a:spcAft>
                <a:spcPts val="0"/>
              </a:spcAft>
              <a:buClr>
                <a:srgbClr val="000000"/>
              </a:buClr>
              <a:buSzPts val="2300"/>
              <a:buNone/>
              <a:defRPr/>
            </a:lvl5pPr>
            <a:lvl6pPr lvl="5" algn="l" rtl="0">
              <a:lnSpc>
                <a:spcPct val="90000"/>
              </a:lnSpc>
              <a:spcBef>
                <a:spcPts val="0"/>
              </a:spcBef>
              <a:spcAft>
                <a:spcPts val="0"/>
              </a:spcAft>
              <a:buClr>
                <a:srgbClr val="000000"/>
              </a:buClr>
              <a:buSzPts val="2300"/>
              <a:buNone/>
              <a:defRPr/>
            </a:lvl6pPr>
            <a:lvl7pPr lvl="6" algn="l" rtl="0">
              <a:lnSpc>
                <a:spcPct val="90000"/>
              </a:lnSpc>
              <a:spcBef>
                <a:spcPts val="0"/>
              </a:spcBef>
              <a:spcAft>
                <a:spcPts val="0"/>
              </a:spcAft>
              <a:buClr>
                <a:srgbClr val="000000"/>
              </a:buClr>
              <a:buSzPts val="2300"/>
              <a:buNone/>
              <a:defRPr/>
            </a:lvl7pPr>
            <a:lvl8pPr lvl="7" algn="l" rtl="0">
              <a:lnSpc>
                <a:spcPct val="90000"/>
              </a:lnSpc>
              <a:spcBef>
                <a:spcPts val="0"/>
              </a:spcBef>
              <a:spcAft>
                <a:spcPts val="0"/>
              </a:spcAft>
              <a:buClr>
                <a:srgbClr val="000000"/>
              </a:buClr>
              <a:buSzPts val="2300"/>
              <a:buNone/>
              <a:defRPr/>
            </a:lvl8pPr>
            <a:lvl9pPr lvl="8" algn="l" rtl="0">
              <a:lnSpc>
                <a:spcPct val="90000"/>
              </a:lnSpc>
              <a:spcBef>
                <a:spcPts val="0"/>
              </a:spcBef>
              <a:spcAft>
                <a:spcPts val="0"/>
              </a:spcAft>
              <a:buClr>
                <a:srgbClr val="000000"/>
              </a:buClr>
              <a:buSzPts val="23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8"/>
        <p:cNvGrpSpPr/>
        <p:nvPr/>
      </p:nvGrpSpPr>
      <p:grpSpPr>
        <a:xfrm>
          <a:off x="0" y="0"/>
          <a:ext cx="0" cy="0"/>
          <a:chOff x="0" y="0"/>
          <a:chExt cx="0" cy="0"/>
        </a:xfrm>
      </p:grpSpPr>
      <p:sp>
        <p:nvSpPr>
          <p:cNvPr id="19" name="Google Shape;19;g2f0eb3a812f_0_6"/>
          <p:cNvSpPr txBox="1">
            <a:spLocks noGrp="1"/>
          </p:cNvSpPr>
          <p:nvPr>
            <p:ph type="title"/>
          </p:nvPr>
        </p:nvSpPr>
        <p:spPr>
          <a:xfrm>
            <a:off x="685800" y="2011680"/>
            <a:ext cx="13871400" cy="497400"/>
          </a:xfrm>
          <a:prstGeom prst="rect">
            <a:avLst/>
          </a:prstGeom>
          <a:noFill/>
          <a:ln>
            <a:noFill/>
          </a:ln>
        </p:spPr>
        <p:txBody>
          <a:bodyPr spcFirstLastPara="1" wrap="square" lIns="0" tIns="0" rIns="0" bIns="0" anchor="ctr" anchorCtr="0">
            <a:spAutoFit/>
          </a:bodyPr>
          <a:lstStyle>
            <a:lvl1pPr lvl="0" algn="l" rtl="0">
              <a:lnSpc>
                <a:spcPct val="90000"/>
              </a:lnSpc>
              <a:spcBef>
                <a:spcPts val="0"/>
              </a:spcBef>
              <a:spcAft>
                <a:spcPts val="0"/>
              </a:spcAft>
              <a:buClr>
                <a:srgbClr val="333333"/>
              </a:buClr>
              <a:buSzPts val="1800"/>
              <a:buNone/>
              <a:defRPr sz="5000">
                <a:solidFill>
                  <a:srgbClr val="333333"/>
                </a:solidFill>
              </a:defRPr>
            </a:lvl1pPr>
            <a:lvl2pPr lvl="1" algn="l" rtl="0">
              <a:lnSpc>
                <a:spcPct val="90000"/>
              </a:lnSpc>
              <a:spcBef>
                <a:spcPts val="0"/>
              </a:spcBef>
              <a:spcAft>
                <a:spcPts val="0"/>
              </a:spcAft>
              <a:buClr>
                <a:srgbClr val="000000"/>
              </a:buClr>
              <a:buSzPts val="2300"/>
              <a:buNone/>
              <a:defRPr/>
            </a:lvl2pPr>
            <a:lvl3pPr lvl="2" algn="l" rtl="0">
              <a:lnSpc>
                <a:spcPct val="90000"/>
              </a:lnSpc>
              <a:spcBef>
                <a:spcPts val="0"/>
              </a:spcBef>
              <a:spcAft>
                <a:spcPts val="0"/>
              </a:spcAft>
              <a:buClr>
                <a:srgbClr val="000000"/>
              </a:buClr>
              <a:buSzPts val="2300"/>
              <a:buNone/>
              <a:defRPr/>
            </a:lvl3pPr>
            <a:lvl4pPr lvl="3" algn="l" rtl="0">
              <a:lnSpc>
                <a:spcPct val="90000"/>
              </a:lnSpc>
              <a:spcBef>
                <a:spcPts val="0"/>
              </a:spcBef>
              <a:spcAft>
                <a:spcPts val="0"/>
              </a:spcAft>
              <a:buClr>
                <a:srgbClr val="000000"/>
              </a:buClr>
              <a:buSzPts val="2300"/>
              <a:buNone/>
              <a:defRPr/>
            </a:lvl4pPr>
            <a:lvl5pPr lvl="4" algn="l" rtl="0">
              <a:lnSpc>
                <a:spcPct val="90000"/>
              </a:lnSpc>
              <a:spcBef>
                <a:spcPts val="0"/>
              </a:spcBef>
              <a:spcAft>
                <a:spcPts val="0"/>
              </a:spcAft>
              <a:buClr>
                <a:srgbClr val="000000"/>
              </a:buClr>
              <a:buSzPts val="2300"/>
              <a:buNone/>
              <a:defRPr/>
            </a:lvl5pPr>
            <a:lvl6pPr lvl="5" algn="l" rtl="0">
              <a:lnSpc>
                <a:spcPct val="90000"/>
              </a:lnSpc>
              <a:spcBef>
                <a:spcPts val="0"/>
              </a:spcBef>
              <a:spcAft>
                <a:spcPts val="0"/>
              </a:spcAft>
              <a:buClr>
                <a:srgbClr val="000000"/>
              </a:buClr>
              <a:buSzPts val="2300"/>
              <a:buNone/>
              <a:defRPr/>
            </a:lvl6pPr>
            <a:lvl7pPr lvl="6" algn="l" rtl="0">
              <a:lnSpc>
                <a:spcPct val="90000"/>
              </a:lnSpc>
              <a:spcBef>
                <a:spcPts val="0"/>
              </a:spcBef>
              <a:spcAft>
                <a:spcPts val="0"/>
              </a:spcAft>
              <a:buClr>
                <a:srgbClr val="000000"/>
              </a:buClr>
              <a:buSzPts val="2300"/>
              <a:buNone/>
              <a:defRPr/>
            </a:lvl7pPr>
            <a:lvl8pPr lvl="7" algn="l" rtl="0">
              <a:lnSpc>
                <a:spcPct val="90000"/>
              </a:lnSpc>
              <a:spcBef>
                <a:spcPts val="0"/>
              </a:spcBef>
              <a:spcAft>
                <a:spcPts val="0"/>
              </a:spcAft>
              <a:buClr>
                <a:srgbClr val="000000"/>
              </a:buClr>
              <a:buSzPts val="2300"/>
              <a:buNone/>
              <a:defRPr/>
            </a:lvl8pPr>
            <a:lvl9pPr lvl="8" algn="l" rtl="0">
              <a:lnSpc>
                <a:spcPct val="90000"/>
              </a:lnSpc>
              <a:spcBef>
                <a:spcPts val="0"/>
              </a:spcBef>
              <a:spcAft>
                <a:spcPts val="0"/>
              </a:spcAft>
              <a:buClr>
                <a:srgbClr val="000000"/>
              </a:buClr>
              <a:buSzPts val="23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tivity">
  <p:cSld name="Blank_2">
    <p:spTree>
      <p:nvGrpSpPr>
        <p:cNvPr id="1" name="Shape 20"/>
        <p:cNvGrpSpPr/>
        <p:nvPr/>
      </p:nvGrpSpPr>
      <p:grpSpPr>
        <a:xfrm>
          <a:off x="0" y="0"/>
          <a:ext cx="0" cy="0"/>
          <a:chOff x="0" y="0"/>
          <a:chExt cx="0" cy="0"/>
        </a:xfrm>
      </p:grpSpPr>
      <p:sp>
        <p:nvSpPr>
          <p:cNvPr id="21" name="Google Shape;21;g2ef4ae0f03a_8_65"/>
          <p:cNvSpPr txBox="1">
            <a:spLocks noGrp="1"/>
          </p:cNvSpPr>
          <p:nvPr>
            <p:ph type="title"/>
          </p:nvPr>
        </p:nvSpPr>
        <p:spPr>
          <a:xfrm>
            <a:off x="685800" y="2011678"/>
            <a:ext cx="13871400" cy="200100"/>
          </a:xfrm>
          <a:prstGeom prst="rect">
            <a:avLst/>
          </a:prstGeom>
          <a:noFill/>
          <a:ln>
            <a:noFill/>
          </a:ln>
        </p:spPr>
        <p:txBody>
          <a:bodyPr spcFirstLastPara="1" wrap="square" lIns="0" tIns="0" rIns="0" bIns="0" anchor="ctr" anchorCtr="0">
            <a:spAutoFit/>
          </a:bodyPr>
          <a:lstStyle>
            <a:lvl1pPr lvl="0" algn="l" rtl="0">
              <a:lnSpc>
                <a:spcPct val="90000"/>
              </a:lnSpc>
              <a:spcBef>
                <a:spcPts val="0"/>
              </a:spcBef>
              <a:spcAft>
                <a:spcPts val="0"/>
              </a:spcAft>
              <a:buClr>
                <a:srgbClr val="4054E1"/>
              </a:buClr>
              <a:buSzPts val="1500"/>
              <a:buNone/>
              <a:defRPr sz="1500">
                <a:solidFill>
                  <a:srgbClr val="4054E1"/>
                </a:solidFill>
              </a:defRPr>
            </a:lvl1pPr>
            <a:lvl2pPr lvl="1" algn="l" rtl="0">
              <a:lnSpc>
                <a:spcPct val="90000"/>
              </a:lnSpc>
              <a:spcBef>
                <a:spcPts val="0"/>
              </a:spcBef>
              <a:spcAft>
                <a:spcPts val="0"/>
              </a:spcAft>
              <a:buClr>
                <a:srgbClr val="000000"/>
              </a:buClr>
              <a:buSzPts val="2300"/>
              <a:buNone/>
              <a:defRPr/>
            </a:lvl2pPr>
            <a:lvl3pPr lvl="2" algn="l" rtl="0">
              <a:lnSpc>
                <a:spcPct val="90000"/>
              </a:lnSpc>
              <a:spcBef>
                <a:spcPts val="0"/>
              </a:spcBef>
              <a:spcAft>
                <a:spcPts val="0"/>
              </a:spcAft>
              <a:buClr>
                <a:srgbClr val="000000"/>
              </a:buClr>
              <a:buSzPts val="2300"/>
              <a:buNone/>
              <a:defRPr/>
            </a:lvl3pPr>
            <a:lvl4pPr lvl="3" algn="l" rtl="0">
              <a:lnSpc>
                <a:spcPct val="90000"/>
              </a:lnSpc>
              <a:spcBef>
                <a:spcPts val="0"/>
              </a:spcBef>
              <a:spcAft>
                <a:spcPts val="0"/>
              </a:spcAft>
              <a:buClr>
                <a:srgbClr val="000000"/>
              </a:buClr>
              <a:buSzPts val="2300"/>
              <a:buNone/>
              <a:defRPr/>
            </a:lvl4pPr>
            <a:lvl5pPr lvl="4" algn="l" rtl="0">
              <a:lnSpc>
                <a:spcPct val="90000"/>
              </a:lnSpc>
              <a:spcBef>
                <a:spcPts val="0"/>
              </a:spcBef>
              <a:spcAft>
                <a:spcPts val="0"/>
              </a:spcAft>
              <a:buClr>
                <a:srgbClr val="000000"/>
              </a:buClr>
              <a:buSzPts val="2300"/>
              <a:buNone/>
              <a:defRPr/>
            </a:lvl5pPr>
            <a:lvl6pPr lvl="5" algn="l" rtl="0">
              <a:lnSpc>
                <a:spcPct val="90000"/>
              </a:lnSpc>
              <a:spcBef>
                <a:spcPts val="0"/>
              </a:spcBef>
              <a:spcAft>
                <a:spcPts val="0"/>
              </a:spcAft>
              <a:buClr>
                <a:srgbClr val="000000"/>
              </a:buClr>
              <a:buSzPts val="2300"/>
              <a:buNone/>
              <a:defRPr/>
            </a:lvl6pPr>
            <a:lvl7pPr lvl="6" algn="l" rtl="0">
              <a:lnSpc>
                <a:spcPct val="90000"/>
              </a:lnSpc>
              <a:spcBef>
                <a:spcPts val="0"/>
              </a:spcBef>
              <a:spcAft>
                <a:spcPts val="0"/>
              </a:spcAft>
              <a:buClr>
                <a:srgbClr val="000000"/>
              </a:buClr>
              <a:buSzPts val="2300"/>
              <a:buNone/>
              <a:defRPr/>
            </a:lvl7pPr>
            <a:lvl8pPr lvl="7" algn="l" rtl="0">
              <a:lnSpc>
                <a:spcPct val="90000"/>
              </a:lnSpc>
              <a:spcBef>
                <a:spcPts val="0"/>
              </a:spcBef>
              <a:spcAft>
                <a:spcPts val="0"/>
              </a:spcAft>
              <a:buClr>
                <a:srgbClr val="000000"/>
              </a:buClr>
              <a:buSzPts val="2300"/>
              <a:buNone/>
              <a:defRPr/>
            </a:lvl8pPr>
            <a:lvl9pPr lvl="8" algn="l" rtl="0">
              <a:lnSpc>
                <a:spcPct val="90000"/>
              </a:lnSpc>
              <a:spcBef>
                <a:spcPts val="0"/>
              </a:spcBef>
              <a:spcAft>
                <a:spcPts val="0"/>
              </a:spcAft>
              <a:buClr>
                <a:srgbClr val="000000"/>
              </a:buClr>
              <a:buSzPts val="2300"/>
              <a:buNone/>
              <a:defRPr/>
            </a:lvl9pPr>
          </a:lstStyle>
          <a:p>
            <a:endParaRPr/>
          </a:p>
        </p:txBody>
      </p:sp>
      <p:cxnSp>
        <p:nvCxnSpPr>
          <p:cNvPr id="22" name="Google Shape;22;g2ef4ae0f03a_8_65"/>
          <p:cNvCxnSpPr/>
          <p:nvPr/>
        </p:nvCxnSpPr>
        <p:spPr>
          <a:xfrm>
            <a:off x="685800" y="3292075"/>
            <a:ext cx="13874400" cy="0"/>
          </a:xfrm>
          <a:prstGeom prst="straightConnector1">
            <a:avLst/>
          </a:prstGeom>
          <a:noFill/>
          <a:ln w="9525" cap="flat" cmpd="sng">
            <a:solidFill>
              <a:srgbClr val="333333"/>
            </a:solidFill>
            <a:prstDash val="solid"/>
            <a:round/>
            <a:headEnd type="none" w="med" len="med"/>
            <a:tailEnd type="none" w="med" len="med"/>
          </a:ln>
        </p:spPr>
      </p:cxnSp>
      <p:sp>
        <p:nvSpPr>
          <p:cNvPr id="23" name="Google Shape;23;g2ef4ae0f03a_8_65"/>
          <p:cNvSpPr txBox="1">
            <a:spLocks noGrp="1"/>
          </p:cNvSpPr>
          <p:nvPr>
            <p:ph type="title" idx="2"/>
          </p:nvPr>
        </p:nvSpPr>
        <p:spPr>
          <a:xfrm>
            <a:off x="685800" y="2315330"/>
            <a:ext cx="13871400" cy="497400"/>
          </a:xfrm>
          <a:prstGeom prst="rect">
            <a:avLst/>
          </a:prstGeom>
          <a:noFill/>
          <a:ln>
            <a:noFill/>
          </a:ln>
        </p:spPr>
        <p:txBody>
          <a:bodyPr spcFirstLastPara="1" wrap="square" lIns="0" tIns="0" rIns="0" bIns="0" anchor="ctr" anchorCtr="0">
            <a:spAutoFit/>
          </a:bodyPr>
          <a:lstStyle>
            <a:lvl1pPr lvl="0" algn="l" rtl="0">
              <a:lnSpc>
                <a:spcPct val="90000"/>
              </a:lnSpc>
              <a:spcBef>
                <a:spcPts val="0"/>
              </a:spcBef>
              <a:spcAft>
                <a:spcPts val="0"/>
              </a:spcAft>
              <a:buClr>
                <a:srgbClr val="333333"/>
              </a:buClr>
              <a:buSzPts val="1800"/>
              <a:buNone/>
              <a:defRPr sz="5000">
                <a:solidFill>
                  <a:srgbClr val="333333"/>
                </a:solidFill>
              </a:defRPr>
            </a:lvl1pPr>
            <a:lvl2pPr lvl="1" algn="l" rtl="0">
              <a:lnSpc>
                <a:spcPct val="90000"/>
              </a:lnSpc>
              <a:spcBef>
                <a:spcPts val="0"/>
              </a:spcBef>
              <a:spcAft>
                <a:spcPts val="0"/>
              </a:spcAft>
              <a:buClr>
                <a:srgbClr val="000000"/>
              </a:buClr>
              <a:buSzPts val="2300"/>
              <a:buNone/>
              <a:defRPr/>
            </a:lvl2pPr>
            <a:lvl3pPr lvl="2" algn="l" rtl="0">
              <a:lnSpc>
                <a:spcPct val="90000"/>
              </a:lnSpc>
              <a:spcBef>
                <a:spcPts val="0"/>
              </a:spcBef>
              <a:spcAft>
                <a:spcPts val="0"/>
              </a:spcAft>
              <a:buClr>
                <a:srgbClr val="000000"/>
              </a:buClr>
              <a:buSzPts val="2300"/>
              <a:buNone/>
              <a:defRPr/>
            </a:lvl3pPr>
            <a:lvl4pPr lvl="3" algn="l" rtl="0">
              <a:lnSpc>
                <a:spcPct val="90000"/>
              </a:lnSpc>
              <a:spcBef>
                <a:spcPts val="0"/>
              </a:spcBef>
              <a:spcAft>
                <a:spcPts val="0"/>
              </a:spcAft>
              <a:buClr>
                <a:srgbClr val="000000"/>
              </a:buClr>
              <a:buSzPts val="2300"/>
              <a:buNone/>
              <a:defRPr/>
            </a:lvl4pPr>
            <a:lvl5pPr lvl="4" algn="l" rtl="0">
              <a:lnSpc>
                <a:spcPct val="90000"/>
              </a:lnSpc>
              <a:spcBef>
                <a:spcPts val="0"/>
              </a:spcBef>
              <a:spcAft>
                <a:spcPts val="0"/>
              </a:spcAft>
              <a:buClr>
                <a:srgbClr val="000000"/>
              </a:buClr>
              <a:buSzPts val="2300"/>
              <a:buNone/>
              <a:defRPr/>
            </a:lvl5pPr>
            <a:lvl6pPr lvl="5" algn="l" rtl="0">
              <a:lnSpc>
                <a:spcPct val="90000"/>
              </a:lnSpc>
              <a:spcBef>
                <a:spcPts val="0"/>
              </a:spcBef>
              <a:spcAft>
                <a:spcPts val="0"/>
              </a:spcAft>
              <a:buClr>
                <a:srgbClr val="000000"/>
              </a:buClr>
              <a:buSzPts val="2300"/>
              <a:buNone/>
              <a:defRPr/>
            </a:lvl6pPr>
            <a:lvl7pPr lvl="6" algn="l" rtl="0">
              <a:lnSpc>
                <a:spcPct val="90000"/>
              </a:lnSpc>
              <a:spcBef>
                <a:spcPts val="0"/>
              </a:spcBef>
              <a:spcAft>
                <a:spcPts val="0"/>
              </a:spcAft>
              <a:buClr>
                <a:srgbClr val="000000"/>
              </a:buClr>
              <a:buSzPts val="2300"/>
              <a:buNone/>
              <a:defRPr/>
            </a:lvl7pPr>
            <a:lvl8pPr lvl="7" algn="l" rtl="0">
              <a:lnSpc>
                <a:spcPct val="90000"/>
              </a:lnSpc>
              <a:spcBef>
                <a:spcPts val="0"/>
              </a:spcBef>
              <a:spcAft>
                <a:spcPts val="0"/>
              </a:spcAft>
              <a:buClr>
                <a:srgbClr val="000000"/>
              </a:buClr>
              <a:buSzPts val="2300"/>
              <a:buNone/>
              <a:defRPr/>
            </a:lvl8pPr>
            <a:lvl9pPr lvl="8" algn="l" rtl="0">
              <a:lnSpc>
                <a:spcPct val="90000"/>
              </a:lnSpc>
              <a:spcBef>
                <a:spcPts val="0"/>
              </a:spcBef>
              <a:spcAft>
                <a:spcPts val="0"/>
              </a:spcAft>
              <a:buClr>
                <a:srgbClr val="000000"/>
              </a:buClr>
              <a:buSzPts val="23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trait">
  <p:cSld name="Blank_1">
    <p:spTree>
      <p:nvGrpSpPr>
        <p:cNvPr id="1" name="Shape 24"/>
        <p:cNvGrpSpPr/>
        <p:nvPr/>
      </p:nvGrpSpPr>
      <p:grpSpPr>
        <a:xfrm>
          <a:off x="0" y="0"/>
          <a:ext cx="0" cy="0"/>
          <a:chOff x="0" y="0"/>
          <a:chExt cx="0" cy="0"/>
        </a:xfrm>
      </p:grpSpPr>
      <p:cxnSp>
        <p:nvCxnSpPr>
          <p:cNvPr id="25" name="Google Shape;25;g2ef4ae0f03a_8_33"/>
          <p:cNvCxnSpPr/>
          <p:nvPr/>
        </p:nvCxnSpPr>
        <p:spPr>
          <a:xfrm>
            <a:off x="685800" y="2988425"/>
            <a:ext cx="13874400" cy="0"/>
          </a:xfrm>
          <a:prstGeom prst="straightConnector1">
            <a:avLst/>
          </a:prstGeom>
          <a:noFill/>
          <a:ln w="9525" cap="flat" cmpd="sng">
            <a:solidFill>
              <a:srgbClr val="333333"/>
            </a:solidFill>
            <a:prstDash val="solid"/>
            <a:round/>
            <a:headEnd type="none" w="med" len="med"/>
            <a:tailEnd type="none" w="med" len="med"/>
          </a:ln>
        </p:spPr>
      </p:cxnSp>
      <p:sp>
        <p:nvSpPr>
          <p:cNvPr id="26" name="Google Shape;26;g2ef4ae0f03a_8_33"/>
          <p:cNvSpPr txBox="1">
            <a:spLocks noGrp="1"/>
          </p:cNvSpPr>
          <p:nvPr>
            <p:ph type="title"/>
          </p:nvPr>
        </p:nvSpPr>
        <p:spPr>
          <a:xfrm>
            <a:off x="685800" y="2011680"/>
            <a:ext cx="13871400" cy="497400"/>
          </a:xfrm>
          <a:prstGeom prst="rect">
            <a:avLst/>
          </a:prstGeom>
          <a:noFill/>
          <a:ln>
            <a:noFill/>
          </a:ln>
        </p:spPr>
        <p:txBody>
          <a:bodyPr spcFirstLastPara="1" wrap="square" lIns="0" tIns="0" rIns="0" bIns="0" anchor="ctr" anchorCtr="0">
            <a:spAutoFit/>
          </a:bodyPr>
          <a:lstStyle>
            <a:lvl1pPr lvl="0" algn="l" rtl="0">
              <a:lnSpc>
                <a:spcPct val="90000"/>
              </a:lnSpc>
              <a:spcBef>
                <a:spcPts val="0"/>
              </a:spcBef>
              <a:spcAft>
                <a:spcPts val="0"/>
              </a:spcAft>
              <a:buClr>
                <a:srgbClr val="333333"/>
              </a:buClr>
              <a:buSzPts val="1800"/>
              <a:buNone/>
              <a:defRPr sz="5000">
                <a:solidFill>
                  <a:srgbClr val="333333"/>
                </a:solidFill>
              </a:defRPr>
            </a:lvl1pPr>
            <a:lvl2pPr lvl="1" algn="l" rtl="0">
              <a:lnSpc>
                <a:spcPct val="90000"/>
              </a:lnSpc>
              <a:spcBef>
                <a:spcPts val="0"/>
              </a:spcBef>
              <a:spcAft>
                <a:spcPts val="0"/>
              </a:spcAft>
              <a:buClr>
                <a:srgbClr val="000000"/>
              </a:buClr>
              <a:buSzPts val="2300"/>
              <a:buNone/>
              <a:defRPr/>
            </a:lvl2pPr>
            <a:lvl3pPr lvl="2" algn="l" rtl="0">
              <a:lnSpc>
                <a:spcPct val="90000"/>
              </a:lnSpc>
              <a:spcBef>
                <a:spcPts val="0"/>
              </a:spcBef>
              <a:spcAft>
                <a:spcPts val="0"/>
              </a:spcAft>
              <a:buClr>
                <a:srgbClr val="000000"/>
              </a:buClr>
              <a:buSzPts val="2300"/>
              <a:buNone/>
              <a:defRPr/>
            </a:lvl3pPr>
            <a:lvl4pPr lvl="3" algn="l" rtl="0">
              <a:lnSpc>
                <a:spcPct val="90000"/>
              </a:lnSpc>
              <a:spcBef>
                <a:spcPts val="0"/>
              </a:spcBef>
              <a:spcAft>
                <a:spcPts val="0"/>
              </a:spcAft>
              <a:buClr>
                <a:srgbClr val="000000"/>
              </a:buClr>
              <a:buSzPts val="2300"/>
              <a:buNone/>
              <a:defRPr/>
            </a:lvl4pPr>
            <a:lvl5pPr lvl="4" algn="l" rtl="0">
              <a:lnSpc>
                <a:spcPct val="90000"/>
              </a:lnSpc>
              <a:spcBef>
                <a:spcPts val="0"/>
              </a:spcBef>
              <a:spcAft>
                <a:spcPts val="0"/>
              </a:spcAft>
              <a:buClr>
                <a:srgbClr val="000000"/>
              </a:buClr>
              <a:buSzPts val="2300"/>
              <a:buNone/>
              <a:defRPr/>
            </a:lvl5pPr>
            <a:lvl6pPr lvl="5" algn="l" rtl="0">
              <a:lnSpc>
                <a:spcPct val="90000"/>
              </a:lnSpc>
              <a:spcBef>
                <a:spcPts val="0"/>
              </a:spcBef>
              <a:spcAft>
                <a:spcPts val="0"/>
              </a:spcAft>
              <a:buClr>
                <a:srgbClr val="000000"/>
              </a:buClr>
              <a:buSzPts val="2300"/>
              <a:buNone/>
              <a:defRPr/>
            </a:lvl6pPr>
            <a:lvl7pPr lvl="6" algn="l" rtl="0">
              <a:lnSpc>
                <a:spcPct val="90000"/>
              </a:lnSpc>
              <a:spcBef>
                <a:spcPts val="0"/>
              </a:spcBef>
              <a:spcAft>
                <a:spcPts val="0"/>
              </a:spcAft>
              <a:buClr>
                <a:srgbClr val="000000"/>
              </a:buClr>
              <a:buSzPts val="2300"/>
              <a:buNone/>
              <a:defRPr/>
            </a:lvl7pPr>
            <a:lvl8pPr lvl="7" algn="l" rtl="0">
              <a:lnSpc>
                <a:spcPct val="90000"/>
              </a:lnSpc>
              <a:spcBef>
                <a:spcPts val="0"/>
              </a:spcBef>
              <a:spcAft>
                <a:spcPts val="0"/>
              </a:spcAft>
              <a:buClr>
                <a:srgbClr val="000000"/>
              </a:buClr>
              <a:buSzPts val="2300"/>
              <a:buNone/>
              <a:defRPr/>
            </a:lvl8pPr>
            <a:lvl9pPr lvl="8" algn="l" rtl="0">
              <a:lnSpc>
                <a:spcPct val="90000"/>
              </a:lnSpc>
              <a:spcBef>
                <a:spcPts val="0"/>
              </a:spcBef>
              <a:spcAft>
                <a:spcPts val="0"/>
              </a:spcAft>
              <a:buClr>
                <a:srgbClr val="000000"/>
              </a:buClr>
              <a:buSzPts val="2300"/>
              <a:buNone/>
              <a:defRPr/>
            </a:lvl9pPr>
          </a:lstStyle>
          <a:p>
            <a:endParaRPr/>
          </a:p>
        </p:txBody>
      </p:sp>
      <p:sp>
        <p:nvSpPr>
          <p:cNvPr id="27" name="Google Shape;27;g2ef4ae0f03a_8_33"/>
          <p:cNvSpPr>
            <a:spLocks noGrp="1"/>
          </p:cNvSpPr>
          <p:nvPr>
            <p:ph type="pic" idx="2"/>
          </p:nvPr>
        </p:nvSpPr>
        <p:spPr>
          <a:xfrm>
            <a:off x="685800" y="3630168"/>
            <a:ext cx="3125100" cy="3125100"/>
          </a:xfrm>
          <a:prstGeom prst="ellipse">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p:cSld name="Section Header">
    <p:spTree>
      <p:nvGrpSpPr>
        <p:cNvPr id="1" name="Shape 28"/>
        <p:cNvGrpSpPr/>
        <p:nvPr/>
      </p:nvGrpSpPr>
      <p:grpSpPr>
        <a:xfrm>
          <a:off x="0" y="0"/>
          <a:ext cx="0" cy="0"/>
          <a:chOff x="0" y="0"/>
          <a:chExt cx="0" cy="0"/>
        </a:xfrm>
      </p:grpSpPr>
      <p:pic>
        <p:nvPicPr>
          <p:cNvPr id="29" name="Google Shape;29;p33"/>
          <p:cNvPicPr preferRelativeResize="0"/>
          <p:nvPr/>
        </p:nvPicPr>
        <p:blipFill rotWithShape="1">
          <a:blip r:embed="rId2">
            <a:alphaModFix/>
          </a:blip>
          <a:srcRect/>
          <a:stretch/>
        </p:blipFill>
        <p:spPr>
          <a:xfrm>
            <a:off x="30" y="0"/>
            <a:ext cx="15239997" cy="8572559"/>
          </a:xfrm>
          <a:prstGeom prst="rect">
            <a:avLst/>
          </a:prstGeom>
          <a:noFill/>
          <a:ln>
            <a:noFill/>
          </a:ln>
        </p:spPr>
      </p:pic>
      <p:sp>
        <p:nvSpPr>
          <p:cNvPr id="30" name="Google Shape;30;p33"/>
          <p:cNvSpPr txBox="1">
            <a:spLocks noGrp="1"/>
          </p:cNvSpPr>
          <p:nvPr>
            <p:ph type="title"/>
          </p:nvPr>
        </p:nvSpPr>
        <p:spPr>
          <a:xfrm>
            <a:off x="685800" y="2011680"/>
            <a:ext cx="13871400" cy="497400"/>
          </a:xfrm>
          <a:prstGeom prst="rect">
            <a:avLst/>
          </a:prstGeom>
          <a:noFill/>
          <a:ln>
            <a:noFill/>
          </a:ln>
        </p:spPr>
        <p:txBody>
          <a:bodyPr spcFirstLastPara="1" wrap="square" lIns="0" tIns="0" rIns="0" bIns="0" anchor="ctr" anchorCtr="0">
            <a:spAutoFit/>
          </a:bodyPr>
          <a:lstStyle>
            <a:lvl1pPr lvl="0" algn="l" rtl="0">
              <a:lnSpc>
                <a:spcPct val="90000"/>
              </a:lnSpc>
              <a:spcBef>
                <a:spcPts val="0"/>
              </a:spcBef>
              <a:spcAft>
                <a:spcPts val="0"/>
              </a:spcAft>
              <a:buClr>
                <a:schemeClr val="lt1"/>
              </a:buClr>
              <a:buSzPts val="1800"/>
              <a:buNone/>
              <a:defRPr sz="5000">
                <a:solidFill>
                  <a:schemeClr val="lt1"/>
                </a:solidFill>
              </a:defRPr>
            </a:lvl1pPr>
            <a:lvl2pPr lvl="1" algn="l" rtl="0">
              <a:lnSpc>
                <a:spcPct val="90000"/>
              </a:lnSpc>
              <a:spcBef>
                <a:spcPts val="0"/>
              </a:spcBef>
              <a:spcAft>
                <a:spcPts val="0"/>
              </a:spcAft>
              <a:buClr>
                <a:srgbClr val="000000"/>
              </a:buClr>
              <a:buSzPts val="2300"/>
              <a:buNone/>
              <a:defRPr/>
            </a:lvl2pPr>
            <a:lvl3pPr lvl="2" algn="l" rtl="0">
              <a:lnSpc>
                <a:spcPct val="90000"/>
              </a:lnSpc>
              <a:spcBef>
                <a:spcPts val="0"/>
              </a:spcBef>
              <a:spcAft>
                <a:spcPts val="0"/>
              </a:spcAft>
              <a:buClr>
                <a:srgbClr val="000000"/>
              </a:buClr>
              <a:buSzPts val="2300"/>
              <a:buNone/>
              <a:defRPr/>
            </a:lvl3pPr>
            <a:lvl4pPr lvl="3" algn="l" rtl="0">
              <a:lnSpc>
                <a:spcPct val="90000"/>
              </a:lnSpc>
              <a:spcBef>
                <a:spcPts val="0"/>
              </a:spcBef>
              <a:spcAft>
                <a:spcPts val="0"/>
              </a:spcAft>
              <a:buClr>
                <a:srgbClr val="000000"/>
              </a:buClr>
              <a:buSzPts val="2300"/>
              <a:buNone/>
              <a:defRPr/>
            </a:lvl4pPr>
            <a:lvl5pPr lvl="4" algn="l" rtl="0">
              <a:lnSpc>
                <a:spcPct val="90000"/>
              </a:lnSpc>
              <a:spcBef>
                <a:spcPts val="0"/>
              </a:spcBef>
              <a:spcAft>
                <a:spcPts val="0"/>
              </a:spcAft>
              <a:buClr>
                <a:srgbClr val="000000"/>
              </a:buClr>
              <a:buSzPts val="2300"/>
              <a:buNone/>
              <a:defRPr/>
            </a:lvl5pPr>
            <a:lvl6pPr lvl="5" algn="l" rtl="0">
              <a:lnSpc>
                <a:spcPct val="90000"/>
              </a:lnSpc>
              <a:spcBef>
                <a:spcPts val="0"/>
              </a:spcBef>
              <a:spcAft>
                <a:spcPts val="0"/>
              </a:spcAft>
              <a:buClr>
                <a:srgbClr val="000000"/>
              </a:buClr>
              <a:buSzPts val="2300"/>
              <a:buNone/>
              <a:defRPr/>
            </a:lvl6pPr>
            <a:lvl7pPr lvl="6" algn="l" rtl="0">
              <a:lnSpc>
                <a:spcPct val="90000"/>
              </a:lnSpc>
              <a:spcBef>
                <a:spcPts val="0"/>
              </a:spcBef>
              <a:spcAft>
                <a:spcPts val="0"/>
              </a:spcAft>
              <a:buClr>
                <a:srgbClr val="000000"/>
              </a:buClr>
              <a:buSzPts val="2300"/>
              <a:buNone/>
              <a:defRPr/>
            </a:lvl7pPr>
            <a:lvl8pPr lvl="7" algn="l" rtl="0">
              <a:lnSpc>
                <a:spcPct val="90000"/>
              </a:lnSpc>
              <a:spcBef>
                <a:spcPts val="0"/>
              </a:spcBef>
              <a:spcAft>
                <a:spcPts val="0"/>
              </a:spcAft>
              <a:buClr>
                <a:srgbClr val="000000"/>
              </a:buClr>
              <a:buSzPts val="2300"/>
              <a:buNone/>
              <a:defRPr/>
            </a:lvl8pPr>
            <a:lvl9pPr lvl="8" algn="l" rtl="0">
              <a:lnSpc>
                <a:spcPct val="90000"/>
              </a:lnSpc>
              <a:spcBef>
                <a:spcPts val="0"/>
              </a:spcBef>
              <a:spcAft>
                <a:spcPts val="0"/>
              </a:spcAft>
              <a:buClr>
                <a:srgbClr val="000000"/>
              </a:buClr>
              <a:buSzPts val="2300"/>
              <a:buNone/>
              <a:defRPr/>
            </a:lvl9pPr>
          </a:lstStyle>
          <a:p>
            <a:endParaRPr/>
          </a:p>
        </p:txBody>
      </p:sp>
      <p:cxnSp>
        <p:nvCxnSpPr>
          <p:cNvPr id="31" name="Google Shape;31;p33"/>
          <p:cNvCxnSpPr/>
          <p:nvPr/>
        </p:nvCxnSpPr>
        <p:spPr>
          <a:xfrm>
            <a:off x="685800" y="2988425"/>
            <a:ext cx="138744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orient="horz" pos="2700">
          <p15:clr>
            <a:srgbClr val="E46962"/>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1047750" y="456407"/>
            <a:ext cx="13144500" cy="1656900"/>
          </a:xfrm>
          <a:prstGeom prst="rect">
            <a:avLst/>
          </a:prstGeom>
          <a:noFill/>
          <a:ln>
            <a:noFill/>
          </a:ln>
        </p:spPr>
        <p:txBody>
          <a:bodyPr spcFirstLastPara="1" wrap="square" lIns="57125" tIns="57125" rIns="57125" bIns="57125" anchor="ctr" anchorCtr="0">
            <a:normAutofit/>
          </a:bodyPr>
          <a:lstStyle>
            <a:lvl1pPr marR="0" lvl="0" algn="l" rtl="0">
              <a:lnSpc>
                <a:spcPct val="90000"/>
              </a:lnSpc>
              <a:spcBef>
                <a:spcPts val="0"/>
              </a:spcBef>
              <a:spcAft>
                <a:spcPts val="0"/>
              </a:spcAft>
              <a:buClr>
                <a:srgbClr val="000000"/>
              </a:buClr>
              <a:buSzPts val="5500"/>
              <a:buFont typeface="Poppins"/>
              <a:buNone/>
              <a:defRPr sz="5500" b="1" i="0" u="none" strike="noStrike" cap="none">
                <a:solidFill>
                  <a:srgbClr val="000000"/>
                </a:solidFill>
                <a:latin typeface="Poppins"/>
                <a:ea typeface="Poppins"/>
                <a:cs typeface="Poppins"/>
                <a:sym typeface="Poppins"/>
              </a:defRPr>
            </a:lvl1pPr>
            <a:lvl2pPr marR="0" lvl="1"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5500"/>
              <a:buFont typeface="Calibri"/>
              <a:buNone/>
              <a:defRPr sz="5500" b="0" i="0" u="none" strike="noStrike" cap="none">
                <a:solidFill>
                  <a:srgbClr val="000000"/>
                </a:solidFill>
                <a:latin typeface="Calibri"/>
                <a:ea typeface="Calibri"/>
                <a:cs typeface="Calibri"/>
                <a:sym typeface="Calibri"/>
              </a:defRPr>
            </a:lvl9pPr>
          </a:lstStyle>
          <a:p>
            <a:endParaRPr/>
          </a:p>
        </p:txBody>
      </p:sp>
      <p:sp>
        <p:nvSpPr>
          <p:cNvPr id="7" name="Google Shape;7;p29"/>
          <p:cNvSpPr txBox="1">
            <a:spLocks noGrp="1"/>
          </p:cNvSpPr>
          <p:nvPr>
            <p:ph type="body" idx="1"/>
          </p:nvPr>
        </p:nvSpPr>
        <p:spPr>
          <a:xfrm>
            <a:off x="1047750" y="2282032"/>
            <a:ext cx="13144500" cy="5439000"/>
          </a:xfrm>
          <a:prstGeom prst="rect">
            <a:avLst/>
          </a:prstGeom>
          <a:noFill/>
          <a:ln>
            <a:noFill/>
          </a:ln>
        </p:spPr>
        <p:txBody>
          <a:bodyPr spcFirstLastPara="1" wrap="square" lIns="57125" tIns="57125" rIns="57125" bIns="57125" anchor="t" anchorCtr="0">
            <a:normAutofit/>
          </a:bodyPr>
          <a:lstStyle>
            <a:lvl1pPr marL="457200" marR="0" lvl="0"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1pPr>
            <a:lvl2pPr marL="914400" marR="0" lvl="1"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2pPr>
            <a:lvl3pPr marL="1371600" marR="0" lvl="2"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3pPr>
            <a:lvl4pPr marL="1828800" marR="0" lvl="3"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4pPr>
            <a:lvl5pPr marL="2286000" marR="0" lvl="4"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5pPr>
            <a:lvl6pPr marL="2743200" marR="0" lvl="5"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6pPr>
            <a:lvl7pPr marL="3200400" marR="0" lvl="6"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7pPr>
            <a:lvl8pPr marL="3657600" marR="0" lvl="7"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8pPr>
            <a:lvl9pPr marL="4114800" marR="0" lvl="8" indent="-450850" algn="l" rtl="0">
              <a:lnSpc>
                <a:spcPct val="90000"/>
              </a:lnSpc>
              <a:spcBef>
                <a:spcPts val="1300"/>
              </a:spcBef>
              <a:spcAft>
                <a:spcPts val="0"/>
              </a:spcAft>
              <a:buClr>
                <a:srgbClr val="000000"/>
              </a:buClr>
              <a:buSzPts val="3500"/>
              <a:buFont typeface="Poppins Medium"/>
              <a:buChar char="•"/>
              <a:defRPr sz="3500" i="0" u="none" strike="noStrike" cap="none">
                <a:solidFill>
                  <a:srgbClr val="000000"/>
                </a:solidFill>
                <a:latin typeface="Poppins Medium"/>
                <a:ea typeface="Poppins Medium"/>
                <a:cs typeface="Poppins Medium"/>
                <a:sym typeface="Poppins Medium"/>
              </a:defRPr>
            </a:lvl9pPr>
          </a:lstStyle>
          <a:p>
            <a:endParaRPr/>
          </a:p>
        </p:txBody>
      </p:sp>
      <p:pic>
        <p:nvPicPr>
          <p:cNvPr id="8" name="Google Shape;8;p29"/>
          <p:cNvPicPr preferRelativeResize="0"/>
          <p:nvPr/>
        </p:nvPicPr>
        <p:blipFill rotWithShape="1">
          <a:blip r:embed="rId8">
            <a:alphaModFix/>
          </a:blip>
          <a:srcRect/>
          <a:stretch/>
        </p:blipFill>
        <p:spPr>
          <a:xfrm>
            <a:off x="30" y="0"/>
            <a:ext cx="15239997" cy="8572559"/>
          </a:xfrm>
          <a:prstGeom prst="rect">
            <a:avLst/>
          </a:prstGeom>
          <a:noFill/>
          <a:ln>
            <a:noFill/>
          </a:ln>
        </p:spPr>
      </p:pic>
      <p:sp>
        <p:nvSpPr>
          <p:cNvPr id="9" name="Google Shape;9;p29"/>
          <p:cNvSpPr txBox="1"/>
          <p:nvPr/>
        </p:nvSpPr>
        <p:spPr>
          <a:xfrm>
            <a:off x="10447255" y="411480"/>
            <a:ext cx="4110000" cy="2001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US" sz="1300" b="1" i="0" u="none" strike="noStrike" cap="none" err="1">
                <a:solidFill>
                  <a:schemeClr val="lt1"/>
                </a:solidFill>
                <a:latin typeface="Poppins"/>
                <a:ea typeface="Poppins"/>
                <a:cs typeface="Poppins"/>
                <a:sym typeface="Poppins"/>
              </a:rPr>
              <a:t>SOGIeducation.org</a:t>
            </a:r>
            <a:endParaRPr sz="1300" b="1" i="0" u="none" strike="noStrike" cap="none">
              <a:solidFill>
                <a:schemeClr val="lt1"/>
              </a:solidFill>
              <a:latin typeface="Poppins"/>
              <a:ea typeface="Poppins"/>
              <a:cs typeface="Poppins"/>
              <a:sym typeface="Poppins"/>
            </a:endParaRPr>
          </a:p>
        </p:txBody>
      </p:sp>
      <p:sp>
        <p:nvSpPr>
          <p:cNvPr id="10" name="Google Shape;10;p29"/>
          <p:cNvSpPr txBox="1"/>
          <p:nvPr/>
        </p:nvSpPr>
        <p:spPr>
          <a:xfrm>
            <a:off x="685800" y="411480"/>
            <a:ext cx="11875770" cy="66172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fr-CA" sz="1300" noProof="0" dirty="0">
                <a:solidFill>
                  <a:schemeClr val="lt1"/>
                </a:solidFill>
                <a:latin typeface="Poppins"/>
                <a:ea typeface="Poppins"/>
                <a:cs typeface="Poppins"/>
                <a:sym typeface="Poppins"/>
              </a:rPr>
              <a:t>Présentation pour les parents</a:t>
            </a:r>
          </a:p>
          <a:p>
            <a:pPr marR="902970">
              <a:lnSpc>
                <a:spcPct val="120000"/>
              </a:lnSpc>
              <a:buNone/>
            </a:pPr>
            <a:r>
              <a:rPr lang="fr-CA" sz="2500" b="1" spc="300" noProof="0" dirty="0">
                <a:solidFill>
                  <a:schemeClr val="bg1"/>
                </a:solidFill>
                <a:effectLst/>
                <a:latin typeface="Poppins" panose="00000500000000000000" pitchFamily="2" charset="0"/>
                <a:ea typeface="Calibri" panose="020F0502020204030204" pitchFamily="34" charset="0"/>
                <a:cs typeface="Poppins" panose="00000500000000000000" pitchFamily="2" charset="0"/>
              </a:rPr>
              <a:t>L’éducation inclusive en matière d’OSIG</a:t>
            </a:r>
            <a:endParaRPr lang="fr-CA" sz="2500" b="1" noProof="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804">
          <p15:clr>
            <a:srgbClr val="E46962"/>
          </p15:clr>
        </p15:guide>
        <p15:guide id="2" pos="4660">
          <p15:clr>
            <a:srgbClr val="E46962"/>
          </p15:clr>
        </p15:guide>
        <p15:guide id="3" pos="4948">
          <p15:clr>
            <a:srgbClr val="E46962"/>
          </p15:clr>
        </p15:guide>
        <p15:guide id="4" pos="432">
          <p15:clr>
            <a:srgbClr val="E46962"/>
          </p15:clr>
        </p15:guide>
        <p15:guide id="5" pos="9170">
          <p15:clr>
            <a:srgbClr val="E46962"/>
          </p15:clr>
        </p15:guide>
        <p15:guide id="6" pos="2400">
          <p15:clr>
            <a:srgbClr val="E46962"/>
          </p15:clr>
        </p15:guide>
        <p15:guide id="7" pos="2688">
          <p15:clr>
            <a:srgbClr val="E46962"/>
          </p15:clr>
        </p15:guide>
        <p15:guide id="8" pos="6918">
          <p15:clr>
            <a:srgbClr val="E46962"/>
          </p15:clr>
        </p15:guide>
        <p15:guide id="9" pos="7206">
          <p15:clr>
            <a:srgbClr val="E46962"/>
          </p15:clr>
        </p15:guide>
        <p15:guide id="10" orient="horz" pos="432">
          <p15:clr>
            <a:srgbClr val="E46962"/>
          </p15:clr>
        </p15:guide>
        <p15:guide id="11" orient="horz" pos="4971">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DSARFjk7X0"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youtube.com/watch?v=W5-BhcorOtI"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
          <p:cNvSpPr txBox="1"/>
          <p:nvPr/>
        </p:nvSpPr>
        <p:spPr>
          <a:xfrm>
            <a:off x="708005" y="7671816"/>
            <a:ext cx="4110000" cy="261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fr-CA" sz="1700" b="1" i="0" u="none" strike="noStrike" cap="none" noProof="0" dirty="0">
                <a:solidFill>
                  <a:srgbClr val="4054E1"/>
                </a:solidFill>
                <a:latin typeface="Poppins"/>
                <a:ea typeface="Poppins"/>
                <a:cs typeface="Poppins"/>
                <a:sym typeface="Poppins"/>
              </a:rPr>
              <a:t>SOGIeducation.org</a:t>
            </a:r>
          </a:p>
        </p:txBody>
      </p:sp>
      <p:sp>
        <p:nvSpPr>
          <p:cNvPr id="42" name="Google Shape;42;p1"/>
          <p:cNvSpPr txBox="1"/>
          <p:nvPr/>
        </p:nvSpPr>
        <p:spPr>
          <a:xfrm>
            <a:off x="707999" y="6291175"/>
            <a:ext cx="12379351" cy="104644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rgbClr val="FFD966"/>
              </a:buClr>
              <a:buSzPts val="4500"/>
              <a:buFont typeface="Century Gothic"/>
              <a:buNone/>
            </a:pPr>
            <a:r>
              <a:rPr lang="fr-CA" sz="2300" noProof="0" dirty="0">
                <a:solidFill>
                  <a:srgbClr val="333333"/>
                </a:solidFill>
                <a:latin typeface="Poppins"/>
                <a:ea typeface="Poppins"/>
                <a:cs typeface="Poppins"/>
                <a:sym typeface="Poppins"/>
              </a:rPr>
              <a:t>Présentation pour les parents</a:t>
            </a:r>
          </a:p>
          <a:p>
            <a:pPr marL="0" lvl="0" indent="0" algn="l" rtl="0">
              <a:spcBef>
                <a:spcPts val="0"/>
              </a:spcBef>
              <a:spcAft>
                <a:spcPts val="0"/>
              </a:spcAft>
              <a:buClr>
                <a:srgbClr val="FFD966"/>
              </a:buClr>
              <a:buSzPts val="4500"/>
              <a:buFont typeface="Century Gothic"/>
              <a:buNone/>
            </a:pPr>
            <a:r>
              <a:rPr lang="fr-CA" sz="4500" b="1" noProof="0" dirty="0">
                <a:solidFill>
                  <a:srgbClr val="333333"/>
                </a:solidFill>
                <a:latin typeface="Poppins"/>
                <a:ea typeface="Poppins"/>
                <a:cs typeface="Poppins"/>
                <a:sym typeface="Poppins"/>
              </a:rPr>
              <a:t>L’éducation inclusive en matière d’OSIG</a:t>
            </a:r>
            <a:endParaRPr lang="fr-CA" sz="4500" noProof="0" dirty="0">
              <a:solidFill>
                <a:srgbClr val="33333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28d062388a6_0_57"/>
          <p:cNvSpPr/>
          <p:nvPr/>
        </p:nvSpPr>
        <p:spPr>
          <a:xfrm>
            <a:off x="685800" y="3169605"/>
            <a:ext cx="770100" cy="770100"/>
          </a:xfrm>
          <a:prstGeom prst="ellipse">
            <a:avLst/>
          </a:prstGeom>
          <a:solidFill>
            <a:srgbClr val="3674DA"/>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lang="fr-CA" sz="2300" noProof="0" dirty="0">
              <a:latin typeface="Calibri"/>
              <a:ea typeface="Calibri"/>
              <a:cs typeface="Calibri"/>
              <a:sym typeface="Calibri"/>
            </a:endParaRPr>
          </a:p>
        </p:txBody>
      </p:sp>
      <p:sp>
        <p:nvSpPr>
          <p:cNvPr id="65" name="Google Shape;65;g28d062388a6_0_57"/>
          <p:cNvSpPr txBox="1"/>
          <p:nvPr/>
        </p:nvSpPr>
        <p:spPr>
          <a:xfrm>
            <a:off x="880800" y="3270528"/>
            <a:ext cx="380100" cy="4617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fr-CA" sz="3000" b="1" noProof="0" dirty="0">
                <a:solidFill>
                  <a:schemeClr val="lt1"/>
                </a:solidFill>
                <a:latin typeface="Poppins"/>
                <a:ea typeface="Poppins"/>
                <a:cs typeface="Poppins"/>
                <a:sym typeface="Poppins"/>
              </a:rPr>
              <a:t>1</a:t>
            </a:r>
            <a:endParaRPr lang="fr-CA" sz="3000" b="1" noProof="0" dirty="0">
              <a:solidFill>
                <a:schemeClr val="lt1"/>
              </a:solidFill>
              <a:latin typeface="Calibri"/>
              <a:ea typeface="Calibri"/>
              <a:cs typeface="Calibri"/>
              <a:sym typeface="Calibri"/>
            </a:endParaRPr>
          </a:p>
        </p:txBody>
      </p:sp>
      <p:sp>
        <p:nvSpPr>
          <p:cNvPr id="66" name="Google Shape;66;g28d062388a6_0_57"/>
          <p:cNvSpPr/>
          <p:nvPr/>
        </p:nvSpPr>
        <p:spPr>
          <a:xfrm>
            <a:off x="669361" y="5141724"/>
            <a:ext cx="770100" cy="770100"/>
          </a:xfrm>
          <a:prstGeom prst="ellipse">
            <a:avLst/>
          </a:prstGeom>
          <a:solidFill>
            <a:srgbClr val="1ACFFF"/>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lang="fr-CA" sz="2300" noProof="0" dirty="0">
              <a:latin typeface="Calibri"/>
              <a:ea typeface="Calibri"/>
              <a:cs typeface="Calibri"/>
              <a:sym typeface="Calibri"/>
            </a:endParaRPr>
          </a:p>
        </p:txBody>
      </p:sp>
      <p:sp>
        <p:nvSpPr>
          <p:cNvPr id="67" name="Google Shape;67;g28d062388a6_0_57"/>
          <p:cNvSpPr txBox="1"/>
          <p:nvPr/>
        </p:nvSpPr>
        <p:spPr>
          <a:xfrm>
            <a:off x="864361" y="5200278"/>
            <a:ext cx="380100" cy="4617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fr-CA" sz="3000" b="1" noProof="0" dirty="0">
                <a:solidFill>
                  <a:schemeClr val="lt1"/>
                </a:solidFill>
                <a:latin typeface="Poppins"/>
                <a:ea typeface="Poppins"/>
                <a:cs typeface="Poppins"/>
                <a:sym typeface="Poppins"/>
              </a:rPr>
              <a:t>2</a:t>
            </a:r>
            <a:endParaRPr lang="fr-CA" sz="3000" b="1" noProof="0" dirty="0">
              <a:solidFill>
                <a:schemeClr val="lt1"/>
              </a:solidFill>
              <a:latin typeface="Calibri"/>
              <a:ea typeface="Calibri"/>
              <a:cs typeface="Calibri"/>
              <a:sym typeface="Calibri"/>
            </a:endParaRPr>
          </a:p>
        </p:txBody>
      </p:sp>
      <p:sp>
        <p:nvSpPr>
          <p:cNvPr id="68" name="Google Shape;68;g28d062388a6_0_57"/>
          <p:cNvSpPr/>
          <p:nvPr/>
        </p:nvSpPr>
        <p:spPr>
          <a:xfrm>
            <a:off x="685800" y="6763430"/>
            <a:ext cx="770100" cy="770100"/>
          </a:xfrm>
          <a:prstGeom prst="ellipse">
            <a:avLst/>
          </a:prstGeom>
          <a:solidFill>
            <a:srgbClr val="FF8DCE"/>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lang="fr-CA" noProof="0" dirty="0">
              <a:sym typeface="Calibri"/>
            </a:endParaRPr>
          </a:p>
        </p:txBody>
      </p:sp>
      <p:sp>
        <p:nvSpPr>
          <p:cNvPr id="69" name="Google Shape;69;g28d062388a6_0_57"/>
          <p:cNvSpPr txBox="1"/>
          <p:nvPr/>
        </p:nvSpPr>
        <p:spPr>
          <a:xfrm>
            <a:off x="880800" y="6840080"/>
            <a:ext cx="380100" cy="4617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fr-CA" sz="3000" b="1" noProof="0" dirty="0">
                <a:solidFill>
                  <a:schemeClr val="lt1"/>
                </a:solidFill>
                <a:latin typeface="Poppins"/>
                <a:ea typeface="Poppins"/>
                <a:cs typeface="Poppins"/>
                <a:sym typeface="Poppins"/>
              </a:rPr>
              <a:t>3</a:t>
            </a:r>
            <a:endParaRPr lang="fr-CA" sz="3000" b="1" noProof="0" dirty="0">
              <a:solidFill>
                <a:schemeClr val="lt1"/>
              </a:solidFill>
              <a:latin typeface="Calibri"/>
              <a:ea typeface="Calibri"/>
              <a:cs typeface="Calibri"/>
              <a:sym typeface="Calibri"/>
            </a:endParaRPr>
          </a:p>
        </p:txBody>
      </p:sp>
      <p:sp>
        <p:nvSpPr>
          <p:cNvPr id="72" name="Google Shape;72;g28d062388a6_0_57"/>
          <p:cNvSpPr txBox="1"/>
          <p:nvPr/>
        </p:nvSpPr>
        <p:spPr>
          <a:xfrm>
            <a:off x="1740007" y="3140786"/>
            <a:ext cx="9941920" cy="1154162"/>
          </a:xfrm>
          <a:prstGeom prst="rect">
            <a:avLst/>
          </a:prstGeom>
          <a:noFill/>
          <a:ln>
            <a:noFill/>
          </a:ln>
        </p:spPr>
        <p:txBody>
          <a:bodyPr spcFirstLastPara="1" wrap="square" lIns="0" tIns="0" rIns="0" bIns="0" anchor="t" anchorCtr="0">
            <a:spAutoFit/>
          </a:bodyPr>
          <a:lstStyle/>
          <a:p>
            <a:pPr>
              <a:lnSpc>
                <a:spcPct val="125000"/>
              </a:lnSpc>
              <a:buClr>
                <a:srgbClr val="000000"/>
              </a:buClr>
              <a:buSzPts val="1500"/>
            </a:pPr>
            <a:r>
              <a:rPr lang="fr-CA" sz="2000" b="1" noProof="0" dirty="0">
                <a:solidFill>
                  <a:srgbClr val="333333"/>
                </a:solidFill>
                <a:latin typeface="Poppins" pitchFamily="2" charset="77"/>
              </a:rPr>
              <a:t>Les politiques et procédures </a:t>
            </a:r>
            <a:r>
              <a:rPr lang="fr-CA" sz="2000" noProof="0" dirty="0">
                <a:solidFill>
                  <a:srgbClr val="333333"/>
                </a:solidFill>
                <a:latin typeface="Poppins" pitchFamily="2" charset="77"/>
              </a:rPr>
              <a:t>qui font explicitement référence à l'orientation sexuelle et à l'identité de genre réduisent la discrimination et créent des environnements d'apprentissage plus sûrs pour l’ensemble des élèves.</a:t>
            </a:r>
            <a:endParaRPr lang="fr-CA" sz="2000" noProof="0" dirty="0">
              <a:solidFill>
                <a:srgbClr val="333333"/>
              </a:solidFill>
              <a:latin typeface="Poppins"/>
              <a:ea typeface="Poppins"/>
              <a:cs typeface="Poppins"/>
              <a:sym typeface="Poppins"/>
            </a:endParaRPr>
          </a:p>
        </p:txBody>
      </p:sp>
      <p:sp>
        <p:nvSpPr>
          <p:cNvPr id="73" name="Google Shape;73;g28d062388a6_0_57"/>
          <p:cNvSpPr txBox="1"/>
          <p:nvPr/>
        </p:nvSpPr>
        <p:spPr>
          <a:xfrm>
            <a:off x="1740007" y="5129355"/>
            <a:ext cx="9717985" cy="1154162"/>
          </a:xfrm>
          <a:prstGeom prst="rect">
            <a:avLst/>
          </a:prstGeom>
          <a:noFill/>
          <a:ln>
            <a:noFill/>
          </a:ln>
        </p:spPr>
        <p:txBody>
          <a:bodyPr spcFirstLastPara="1" wrap="square" lIns="0" tIns="0" rIns="0" bIns="0" anchor="t" anchorCtr="0">
            <a:spAutoFit/>
          </a:bodyPr>
          <a:lstStyle/>
          <a:p>
            <a:pPr>
              <a:lnSpc>
                <a:spcPct val="125000"/>
              </a:lnSpc>
              <a:buClr>
                <a:srgbClr val="000000"/>
              </a:buClr>
              <a:buSzPts val="1500"/>
            </a:pPr>
            <a:r>
              <a:rPr lang="fr-CA" sz="2000" b="1" i="0" u="none" strike="noStrike" noProof="0" dirty="0">
                <a:solidFill>
                  <a:srgbClr val="333333"/>
                </a:solidFill>
                <a:effectLst/>
                <a:latin typeface="Poppins" pitchFamily="2" charset="77"/>
              </a:rPr>
              <a:t>Les environnements inclusifs </a:t>
            </a:r>
            <a:r>
              <a:rPr lang="fr-CA" sz="2000" i="0" u="none" strike="noStrike" noProof="0" dirty="0">
                <a:solidFill>
                  <a:srgbClr val="333333"/>
                </a:solidFill>
                <a:effectLst/>
                <a:latin typeface="Poppins" pitchFamily="2" charset="77"/>
              </a:rPr>
              <a:t>- y compris la signalétique, le choix des mots et les activités extrascolaires - créent un espace positif et accueillant pour l’ensemble des élèves.</a:t>
            </a:r>
            <a:endParaRPr lang="fr-CA" sz="2000" noProof="0" dirty="0">
              <a:solidFill>
                <a:srgbClr val="333333"/>
              </a:solidFill>
              <a:latin typeface="Poppins"/>
              <a:ea typeface="Poppins"/>
              <a:cs typeface="Poppins"/>
              <a:sym typeface="Poppins"/>
            </a:endParaRPr>
          </a:p>
        </p:txBody>
      </p:sp>
      <p:sp>
        <p:nvSpPr>
          <p:cNvPr id="74" name="Google Shape;74;g28d062388a6_0_57"/>
          <p:cNvSpPr txBox="1"/>
          <p:nvPr/>
        </p:nvSpPr>
        <p:spPr>
          <a:xfrm>
            <a:off x="1740007" y="6764089"/>
            <a:ext cx="9941920" cy="1538883"/>
          </a:xfrm>
          <a:prstGeom prst="rect">
            <a:avLst/>
          </a:prstGeom>
          <a:noFill/>
          <a:ln>
            <a:noFill/>
          </a:ln>
        </p:spPr>
        <p:txBody>
          <a:bodyPr spcFirstLastPara="1" wrap="square" lIns="0" tIns="0" rIns="0" bIns="0" anchor="t" anchorCtr="0">
            <a:spAutoFit/>
          </a:bodyPr>
          <a:lstStyle/>
          <a:p>
            <a:pPr>
              <a:lnSpc>
                <a:spcPct val="125000"/>
              </a:lnSpc>
              <a:buClr>
                <a:srgbClr val="000000"/>
              </a:buClr>
              <a:buSzPts val="1500"/>
            </a:pPr>
            <a:r>
              <a:rPr lang="fr-CA" sz="2000" b="1" i="0" u="none" strike="noStrike" noProof="0" dirty="0">
                <a:solidFill>
                  <a:srgbClr val="333333"/>
                </a:solidFill>
                <a:effectLst/>
                <a:latin typeface="Poppins" pitchFamily="2" charset="77"/>
              </a:rPr>
              <a:t>Les ressources pédagogiques </a:t>
            </a:r>
            <a:r>
              <a:rPr lang="fr-CA" sz="2000" i="0" u="none" strike="noStrike" noProof="0" dirty="0">
                <a:solidFill>
                  <a:srgbClr val="333333"/>
                </a:solidFill>
                <a:effectLst/>
                <a:latin typeface="Poppins" pitchFamily="2" charset="77"/>
              </a:rPr>
              <a:t>et les plans de cours qui intègrent la diversité et le respect et comprennent des exemples de thèmes liés à l'OSIG et de membres de la communauté 2ELGBTQ+ reflètent la diversité de l'OSIG dans la vie des élèves et dans la société.</a:t>
            </a:r>
            <a:endParaRPr lang="fr-CA" sz="2000" noProof="0" dirty="0">
              <a:solidFill>
                <a:srgbClr val="333333"/>
              </a:solidFill>
              <a:latin typeface="Poppins"/>
              <a:ea typeface="Poppins"/>
              <a:cs typeface="Poppins"/>
              <a:sym typeface="Poppins"/>
            </a:endParaRPr>
          </a:p>
        </p:txBody>
      </p:sp>
      <p:sp>
        <p:nvSpPr>
          <p:cNvPr id="76" name="Google Shape;76;g28d062388a6_0_57"/>
          <p:cNvSpPr txBox="1">
            <a:spLocks noGrp="1"/>
          </p:cNvSpPr>
          <p:nvPr>
            <p:ph type="title"/>
          </p:nvPr>
        </p:nvSpPr>
        <p:spPr>
          <a:xfrm>
            <a:off x="685800" y="2011680"/>
            <a:ext cx="138714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fr-CA" noProof="0" dirty="0"/>
              <a:t>Qu’est-ce que SOGI 123?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8d062388a6_0_4"/>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lang="fr-CA" sz="4500" b="0" i="0" u="none" strike="noStrike" cap="none" noProof="0" dirty="0">
              <a:solidFill>
                <a:srgbClr val="404040"/>
              </a:solidFill>
              <a:latin typeface="Arial"/>
              <a:ea typeface="Arial"/>
              <a:cs typeface="Arial"/>
              <a:sym typeface="Arial"/>
            </a:endParaRPr>
          </a:p>
        </p:txBody>
      </p:sp>
      <p:sp>
        <p:nvSpPr>
          <p:cNvPr id="114" name="Google Shape;114;g28d062388a6_0_4"/>
          <p:cNvSpPr txBox="1">
            <a:spLocks noGrp="1"/>
          </p:cNvSpPr>
          <p:nvPr>
            <p:ph type="title"/>
          </p:nvPr>
        </p:nvSpPr>
        <p:spPr>
          <a:xfrm>
            <a:off x="685800" y="1819421"/>
            <a:ext cx="14554200" cy="1077218"/>
          </a:xfrm>
          <a:prstGeom prst="rect">
            <a:avLst/>
          </a:prstGeom>
        </p:spPr>
        <p:txBody>
          <a:bodyPr spcFirstLastPara="1" wrap="square" lIns="0" tIns="0" rIns="0" bIns="0" anchor="ctr" anchorCtr="0">
            <a:spAutoFit/>
          </a:bodyPr>
          <a:lstStyle/>
          <a:p>
            <a:pPr marR="971550">
              <a:lnSpc>
                <a:spcPct val="120000"/>
              </a:lnSpc>
              <a:spcBef>
                <a:spcPts val="600"/>
              </a:spcBef>
              <a:spcAft>
                <a:spcPts val="600"/>
              </a:spcAft>
            </a:pPr>
            <a:r>
              <a:rPr lang="fr-CA" noProof="0" dirty="0">
                <a:effectLst/>
                <a:latin typeface="Poppins" panose="00000500000000000000" pitchFamily="2" charset="0"/>
                <a:ea typeface="Calibri" panose="020F0502020204030204" pitchFamily="34" charset="0"/>
                <a:cs typeface="Poppins" panose="00000500000000000000" pitchFamily="2" charset="0"/>
              </a:rPr>
              <a:t>À quoi ressemble l’éducation inclusive?</a:t>
            </a:r>
          </a:p>
        </p:txBody>
      </p:sp>
      <p:sp>
        <p:nvSpPr>
          <p:cNvPr id="116" name="Google Shape;116;g28d062388a6_0_4"/>
          <p:cNvSpPr txBox="1"/>
          <p:nvPr/>
        </p:nvSpPr>
        <p:spPr>
          <a:xfrm>
            <a:off x="685800" y="3474720"/>
            <a:ext cx="3125100" cy="57708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fr-CA" sz="3000" b="1" noProof="0" dirty="0">
                <a:solidFill>
                  <a:srgbClr val="4054E1"/>
                </a:solidFill>
                <a:latin typeface="Poppins"/>
                <a:ea typeface="Poppins"/>
                <a:cs typeface="Poppins"/>
                <a:sym typeface="Poppins"/>
              </a:rPr>
              <a:t>En classe</a:t>
            </a:r>
            <a:endParaRPr lang="fr-CA" sz="3500" b="1" noProof="0" dirty="0">
              <a:solidFill>
                <a:srgbClr val="4054E1"/>
              </a:solidFill>
              <a:latin typeface="Poppins"/>
              <a:ea typeface="Poppins"/>
              <a:cs typeface="Poppins"/>
              <a:sym typeface="Poppins"/>
            </a:endParaRPr>
          </a:p>
        </p:txBody>
      </p:sp>
      <p:graphicFrame>
        <p:nvGraphicFramePr>
          <p:cNvPr id="2" name="Table 1">
            <a:extLst>
              <a:ext uri="{FF2B5EF4-FFF2-40B4-BE49-F238E27FC236}">
                <a16:creationId xmlns:a16="http://schemas.microsoft.com/office/drawing/2014/main" id="{D246F000-DE9E-3C58-C6D9-00D4C1322D2A}"/>
              </a:ext>
            </a:extLst>
          </p:cNvPr>
          <p:cNvGraphicFramePr>
            <a:graphicFrameLocks noGrp="1"/>
          </p:cNvGraphicFramePr>
          <p:nvPr>
            <p:extLst>
              <p:ext uri="{D42A27DB-BD31-4B8C-83A1-F6EECF244321}">
                <p14:modId xmlns:p14="http://schemas.microsoft.com/office/powerpoint/2010/main" val="2607379274"/>
              </p:ext>
            </p:extLst>
          </p:nvPr>
        </p:nvGraphicFramePr>
        <p:xfrm>
          <a:off x="3810900" y="3474720"/>
          <a:ext cx="10116298" cy="4515353"/>
        </p:xfrm>
        <a:graphic>
          <a:graphicData uri="http://schemas.openxmlformats.org/drawingml/2006/table">
            <a:tbl>
              <a:tblPr firstRow="1" bandRow="1">
                <a:tableStyleId>{93296810-A885-4BE3-A3E7-6D5BEEA58F35}</a:tableStyleId>
              </a:tblPr>
              <a:tblGrid>
                <a:gridCol w="1855981">
                  <a:extLst>
                    <a:ext uri="{9D8B030D-6E8A-4147-A177-3AD203B41FA5}">
                      <a16:colId xmlns:a16="http://schemas.microsoft.com/office/drawing/2014/main" val="20000"/>
                    </a:ext>
                  </a:extLst>
                </a:gridCol>
                <a:gridCol w="3448750">
                  <a:extLst>
                    <a:ext uri="{9D8B030D-6E8A-4147-A177-3AD203B41FA5}">
                      <a16:colId xmlns:a16="http://schemas.microsoft.com/office/drawing/2014/main" val="20001"/>
                    </a:ext>
                  </a:extLst>
                </a:gridCol>
                <a:gridCol w="4811567">
                  <a:extLst>
                    <a:ext uri="{9D8B030D-6E8A-4147-A177-3AD203B41FA5}">
                      <a16:colId xmlns:a16="http://schemas.microsoft.com/office/drawing/2014/main" val="20002"/>
                    </a:ext>
                  </a:extLst>
                </a:gridCol>
              </a:tblGrid>
              <a:tr h="406769">
                <a:tc>
                  <a:txBody>
                    <a:bodyPr/>
                    <a:lstStyle/>
                    <a:p>
                      <a:endParaRPr lang="fr-CA" sz="2200" b="0" noProof="0" dirty="0">
                        <a:solidFill>
                          <a:srgbClr val="595959"/>
                        </a:solidFill>
                        <a:latin typeface="Arial" charset="0"/>
                        <a:ea typeface="Arial" charset="0"/>
                        <a:cs typeface="Arial" charset="0"/>
                      </a:endParaRPr>
                    </a:p>
                  </a:txBody>
                  <a:tcPr marL="91450" marR="91450" marT="45687" marB="45687">
                    <a:lnL w="28575"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2200" b="0" noProof="0" dirty="0">
                          <a:solidFill>
                            <a:srgbClr val="595959"/>
                          </a:solidFill>
                          <a:latin typeface="Arial" charset="0"/>
                          <a:ea typeface="Arial" charset="0"/>
                          <a:cs typeface="Arial" charset="0"/>
                        </a:rPr>
                        <a:t>Orientation</a:t>
                      </a:r>
                      <a:r>
                        <a:rPr lang="fr-CA" sz="2200" b="0" baseline="0" noProof="0" dirty="0">
                          <a:solidFill>
                            <a:srgbClr val="595959"/>
                          </a:solidFill>
                          <a:latin typeface="Arial" charset="0"/>
                          <a:ea typeface="Arial" charset="0"/>
                          <a:cs typeface="Arial" charset="0"/>
                        </a:rPr>
                        <a:t> sexuelle (OS)</a:t>
                      </a:r>
                      <a:endParaRPr lang="fr-CA" sz="2200" b="0" noProof="0" dirty="0">
                        <a:solidFill>
                          <a:srgbClr val="595959"/>
                        </a:solidFill>
                        <a:latin typeface="Arial" charset="0"/>
                        <a:ea typeface="Arial" charset="0"/>
                        <a:cs typeface="Arial" charset="0"/>
                      </a:endParaRP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solidFill>
                      <a:schemeClr val="bg1">
                        <a:lumMod val="65000"/>
                      </a:schemeClr>
                    </a:solidFill>
                  </a:tcPr>
                </a:tc>
                <a:tc>
                  <a:txBody>
                    <a:bodyPr/>
                    <a:lstStyle/>
                    <a:p>
                      <a:pPr algn="ctr"/>
                      <a:r>
                        <a:rPr lang="fr-CA" sz="2200" b="0" noProof="0" dirty="0">
                          <a:solidFill>
                            <a:srgbClr val="595959"/>
                          </a:solidFill>
                          <a:latin typeface="Arial" charset="0"/>
                          <a:ea typeface="Arial" charset="0"/>
                          <a:cs typeface="Arial" charset="0"/>
                        </a:rPr>
                        <a:t>Identité de genre (IG)</a:t>
                      </a: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3820516">
                <a:tc>
                  <a:txBody>
                    <a:bodyPr/>
                    <a:lstStyle/>
                    <a:p>
                      <a:r>
                        <a:rPr lang="fr-CA" sz="2200" noProof="0" dirty="0">
                          <a:solidFill>
                            <a:srgbClr val="595959"/>
                          </a:solidFill>
                          <a:latin typeface="Arial" charset="0"/>
                          <a:ea typeface="Arial" charset="0"/>
                          <a:cs typeface="Arial" charset="0"/>
                        </a:rPr>
                        <a:t>Primaire</a:t>
                      </a:r>
                    </a:p>
                    <a:p>
                      <a:endParaRPr lang="fr-CA" sz="2200" noProof="0" dirty="0">
                        <a:solidFill>
                          <a:srgbClr val="595959"/>
                        </a:solidFill>
                        <a:latin typeface="Arial" charset="0"/>
                        <a:ea typeface="Arial" charset="0"/>
                        <a:cs typeface="Arial" charset="0"/>
                      </a:endParaRPr>
                    </a:p>
                    <a:p>
                      <a:endParaRPr lang="fr-CA" sz="2200" noProof="0" dirty="0">
                        <a:solidFill>
                          <a:srgbClr val="595959"/>
                        </a:solidFill>
                        <a:latin typeface="Arial" charset="0"/>
                        <a:ea typeface="Arial" charset="0"/>
                        <a:cs typeface="Arial" charset="0"/>
                      </a:endParaRPr>
                    </a:p>
                    <a:p>
                      <a:endParaRPr lang="fr-CA" sz="2200" noProof="0" dirty="0">
                        <a:solidFill>
                          <a:srgbClr val="595959"/>
                        </a:solidFill>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fr-CA" sz="2200" noProof="0" dirty="0">
                          <a:solidFill>
                            <a:srgbClr val="595959"/>
                          </a:solidFill>
                          <a:latin typeface="Arial" charset="0"/>
                          <a:ea typeface="Arial" charset="0"/>
                          <a:cs typeface="Arial" charset="0"/>
                        </a:rPr>
                        <a:t>Intermédiaire</a:t>
                      </a:r>
                    </a:p>
                    <a:p>
                      <a:endParaRPr lang="fr-CA" sz="2200" noProof="0" dirty="0">
                        <a:solidFill>
                          <a:srgbClr val="595959"/>
                        </a:solidFill>
                        <a:latin typeface="Arial" charset="0"/>
                        <a:ea typeface="Arial" charset="0"/>
                        <a:cs typeface="Arial" charset="0"/>
                      </a:endParaRPr>
                    </a:p>
                    <a:p>
                      <a:endParaRPr lang="fr-CA" sz="2200" noProof="0" dirty="0">
                        <a:solidFill>
                          <a:srgbClr val="595959"/>
                        </a:solidFill>
                        <a:latin typeface="Arial" charset="0"/>
                        <a:ea typeface="Arial" charset="0"/>
                        <a:cs typeface="Arial" charset="0"/>
                      </a:endParaRPr>
                    </a:p>
                    <a:p>
                      <a:endParaRPr lang="fr-CA" sz="2200" noProof="0" dirty="0">
                        <a:solidFill>
                          <a:srgbClr val="595959"/>
                        </a:solidFill>
                        <a:latin typeface="Arial" charset="0"/>
                        <a:ea typeface="Arial" charset="0"/>
                        <a:cs typeface="Arial" charset="0"/>
                      </a:endParaRPr>
                    </a:p>
                    <a:p>
                      <a:endParaRPr lang="fr-CA" sz="2200" noProof="0" dirty="0">
                        <a:solidFill>
                          <a:srgbClr val="595959"/>
                        </a:solidFill>
                        <a:latin typeface="Arial" charset="0"/>
                        <a:ea typeface="Arial" charset="0"/>
                        <a:cs typeface="Arial" charset="0"/>
                      </a:endParaRPr>
                    </a:p>
                    <a:p>
                      <a:r>
                        <a:rPr lang="fr-CA" sz="2200" noProof="0" dirty="0">
                          <a:solidFill>
                            <a:srgbClr val="595959"/>
                          </a:solidFill>
                          <a:latin typeface="Arial" charset="0"/>
                          <a:ea typeface="Arial" charset="0"/>
                          <a:cs typeface="Arial" charset="0"/>
                        </a:rPr>
                        <a:t>Secondaire</a:t>
                      </a: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gradFill flip="none" rotWithShape="1">
                      <a:gsLst>
                        <a:gs pos="0">
                          <a:schemeClr val="bg1">
                            <a:lumMod val="65000"/>
                          </a:schemeClr>
                        </a:gs>
                        <a:gs pos="50000">
                          <a:schemeClr val="bg1">
                            <a:lumMod val="65000"/>
                            <a:tint val="44500"/>
                            <a:satMod val="160000"/>
                          </a:schemeClr>
                        </a:gs>
                        <a:gs pos="100000">
                          <a:schemeClr val="bg1">
                            <a:lumMod val="65000"/>
                            <a:tint val="23500"/>
                            <a:satMod val="160000"/>
                          </a:schemeClr>
                        </a:gs>
                      </a:gsLst>
                      <a:lin ang="5400000" scaled="1"/>
                      <a:tileRect/>
                    </a:gradFill>
                  </a:tcPr>
                </a:tc>
                <a:tc>
                  <a:txBody>
                    <a:bodyPr/>
                    <a:lstStyle/>
                    <a:p>
                      <a:pPr>
                        <a:lnSpc>
                          <a:spcPct val="110000"/>
                        </a:lnSpc>
                      </a:pPr>
                      <a:r>
                        <a:rPr lang="fr-CA" sz="2000" noProof="0" dirty="0">
                          <a:solidFill>
                            <a:srgbClr val="595959"/>
                          </a:solidFill>
                          <a:latin typeface="Arial" charset="0"/>
                          <a:ea typeface="Arial" charset="0"/>
                          <a:cs typeface="Arial" charset="0"/>
                        </a:rPr>
                        <a:t>Diversité des familles</a:t>
                      </a:r>
                    </a:p>
                    <a:p>
                      <a:pPr>
                        <a:lnSpc>
                          <a:spcPct val="110000"/>
                        </a:lnSpc>
                      </a:pPr>
                      <a:r>
                        <a:rPr lang="fr-CA" sz="2000" noProof="0" dirty="0">
                          <a:solidFill>
                            <a:srgbClr val="595959"/>
                          </a:solidFill>
                          <a:latin typeface="Arial" charset="0"/>
                          <a:ea typeface="Arial" charset="0"/>
                          <a:cs typeface="Arial" charset="0"/>
                        </a:rPr>
                        <a:t>Familles homoparentales</a:t>
                      </a:r>
                    </a:p>
                    <a:p>
                      <a:pPr>
                        <a:lnSpc>
                          <a:spcPct val="110000"/>
                        </a:lnSpc>
                      </a:pPr>
                      <a:r>
                        <a:rPr lang="fr-CA" sz="2000" noProof="0" dirty="0">
                          <a:solidFill>
                            <a:srgbClr val="595959"/>
                          </a:solidFill>
                          <a:latin typeface="Arial" charset="0"/>
                          <a:ea typeface="Arial" charset="0"/>
                          <a:cs typeface="Arial" charset="0"/>
                        </a:rPr>
                        <a:t>Bon usage du mot </a:t>
                      </a:r>
                      <a:r>
                        <a:rPr lang="fr-CA" sz="2000" kern="1200" noProof="0" dirty="0">
                          <a:solidFill>
                            <a:schemeClr val="tx2">
                              <a:lumMod val="75000"/>
                            </a:schemeClr>
                          </a:solidFill>
                          <a:effectLst/>
                          <a:latin typeface="+mj-lt"/>
                          <a:ea typeface="+mn-ea"/>
                          <a:cs typeface="Poppins" panose="00000500000000000000" pitchFamily="2" charset="0"/>
                        </a:rPr>
                        <a:t>« gai »</a:t>
                      </a:r>
                      <a:endParaRPr lang="fr-CA" sz="2000" noProof="0" dirty="0">
                        <a:solidFill>
                          <a:schemeClr val="tx2">
                            <a:lumMod val="75000"/>
                          </a:schemeClr>
                        </a:solidFill>
                        <a:latin typeface="+mj-lt"/>
                        <a:ea typeface="Arial" charset="0"/>
                        <a:cs typeface="Poppins" panose="00000500000000000000" pitchFamily="2" charset="0"/>
                      </a:endParaRPr>
                    </a:p>
                    <a:p>
                      <a:pPr>
                        <a:lnSpc>
                          <a:spcPct val="110000"/>
                        </a:lnSpc>
                      </a:pPr>
                      <a:r>
                        <a:rPr lang="fr-CA" sz="2000" noProof="0" dirty="0">
                          <a:solidFill>
                            <a:srgbClr val="595959"/>
                          </a:solidFill>
                          <a:latin typeface="Arial" charset="0"/>
                          <a:ea typeface="Arial" charset="0"/>
                          <a:cs typeface="Arial" charset="0"/>
                        </a:rPr>
                        <a:t>Histoire des personnes LGBT, droits de la personne</a:t>
                      </a:r>
                    </a:p>
                    <a:p>
                      <a:pPr>
                        <a:lnSpc>
                          <a:spcPct val="110000"/>
                        </a:lnSpc>
                      </a:pPr>
                      <a:r>
                        <a:rPr lang="fr-CA" sz="2000" noProof="0" dirty="0">
                          <a:solidFill>
                            <a:srgbClr val="595959"/>
                          </a:solidFill>
                          <a:latin typeface="Arial" charset="0"/>
                          <a:ea typeface="Arial" charset="0"/>
                          <a:cs typeface="Arial" charset="0"/>
                        </a:rPr>
                        <a:t>Droits des personnes LGBT dans le monde</a:t>
                      </a:r>
                    </a:p>
                    <a:p>
                      <a:pPr>
                        <a:lnSpc>
                          <a:spcPct val="110000"/>
                        </a:lnSpc>
                      </a:pPr>
                      <a:r>
                        <a:rPr lang="fr-CA" sz="2000" noProof="0" dirty="0">
                          <a:solidFill>
                            <a:srgbClr val="595959"/>
                          </a:solidFill>
                          <a:latin typeface="Arial" charset="0"/>
                          <a:ea typeface="Arial" charset="0"/>
                          <a:cs typeface="Arial" charset="0"/>
                        </a:rPr>
                        <a:t>Discrimination</a:t>
                      </a:r>
                    </a:p>
                    <a:p>
                      <a:pPr>
                        <a:lnSpc>
                          <a:spcPct val="110000"/>
                        </a:lnSpc>
                      </a:pPr>
                      <a:r>
                        <a:rPr lang="fr-CA" sz="2000" noProof="0" dirty="0">
                          <a:solidFill>
                            <a:srgbClr val="595959"/>
                          </a:solidFill>
                          <a:latin typeface="Arial" charset="0"/>
                          <a:ea typeface="Arial" charset="0"/>
                          <a:cs typeface="Arial" charset="0"/>
                        </a:rPr>
                        <a:t>Contributions</a:t>
                      </a:r>
                    </a:p>
                    <a:p>
                      <a:pPr>
                        <a:lnSpc>
                          <a:spcPct val="110000"/>
                        </a:lnSpc>
                      </a:pPr>
                      <a:r>
                        <a:rPr lang="fr-CA" sz="2000" noProof="0" dirty="0">
                          <a:solidFill>
                            <a:srgbClr val="595959"/>
                          </a:solidFill>
                          <a:latin typeface="Arial" charset="0"/>
                          <a:ea typeface="Arial" charset="0"/>
                          <a:cs typeface="Arial" charset="0"/>
                        </a:rPr>
                        <a:t>Expression artistique</a:t>
                      </a:r>
                    </a:p>
                    <a:p>
                      <a:pPr>
                        <a:lnSpc>
                          <a:spcPct val="110000"/>
                        </a:lnSpc>
                      </a:pPr>
                      <a:r>
                        <a:rPr lang="fr-CA" sz="2000" noProof="0" dirty="0">
                          <a:solidFill>
                            <a:srgbClr val="595959"/>
                          </a:solidFill>
                          <a:latin typeface="Arial" charset="0"/>
                          <a:ea typeface="Arial" charset="0"/>
                          <a:cs typeface="Arial" charset="0"/>
                        </a:rPr>
                        <a:t>Politique, Droit, Littérature</a:t>
                      </a: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fr-CA" sz="2000" baseline="0" noProof="0" dirty="0">
                          <a:solidFill>
                            <a:srgbClr val="595959"/>
                          </a:solidFill>
                          <a:latin typeface="Arial" charset="0"/>
                          <a:ea typeface="Arial" charset="0"/>
                          <a:cs typeface="Arial" charset="0"/>
                        </a:rPr>
                        <a:t>Stéréotypes de genre</a:t>
                      </a:r>
                    </a:p>
                    <a:p>
                      <a:pPr marL="0" marR="0" indent="0" algn="l" defTabSz="457200" rtl="0" eaLnBrk="1" fontAlgn="auto" latinLnBrk="0" hangingPunct="1">
                        <a:lnSpc>
                          <a:spcPct val="110000"/>
                        </a:lnSpc>
                        <a:spcBef>
                          <a:spcPts val="0"/>
                        </a:spcBef>
                        <a:spcAft>
                          <a:spcPts val="0"/>
                        </a:spcAft>
                        <a:buClrTx/>
                        <a:buSzTx/>
                        <a:buFontTx/>
                        <a:buNone/>
                        <a:tabLst/>
                        <a:defRPr/>
                      </a:pPr>
                      <a:r>
                        <a:rPr lang="fr-CA" sz="2000" baseline="0" noProof="0" dirty="0">
                          <a:solidFill>
                            <a:srgbClr val="595959"/>
                          </a:solidFill>
                          <a:latin typeface="Arial" charset="0"/>
                          <a:ea typeface="Arial" charset="0"/>
                          <a:cs typeface="Arial" charset="0"/>
                        </a:rPr>
                        <a:t>Qu'est-ce que le genre?</a:t>
                      </a:r>
                    </a:p>
                    <a:p>
                      <a:pPr marL="0" marR="0" indent="0" algn="l" defTabSz="457200" rtl="0" eaLnBrk="1" fontAlgn="auto" latinLnBrk="0" hangingPunct="1">
                        <a:lnSpc>
                          <a:spcPct val="110000"/>
                        </a:lnSpc>
                        <a:spcBef>
                          <a:spcPts val="0"/>
                        </a:spcBef>
                        <a:spcAft>
                          <a:spcPts val="0"/>
                        </a:spcAft>
                        <a:buClrTx/>
                        <a:buSzTx/>
                        <a:buFontTx/>
                        <a:buNone/>
                        <a:tabLst/>
                        <a:defRPr/>
                      </a:pPr>
                      <a:r>
                        <a:rPr lang="fr-CA" sz="2000" baseline="0" noProof="0" dirty="0">
                          <a:solidFill>
                            <a:srgbClr val="595959"/>
                          </a:solidFill>
                          <a:latin typeface="Arial" charset="0"/>
                          <a:ea typeface="Arial" charset="0"/>
                          <a:cs typeface="Arial" charset="0"/>
                        </a:rPr>
                        <a:t>Histoire des personnes trans, droits de la personne</a:t>
                      </a:r>
                    </a:p>
                    <a:p>
                      <a:pPr marL="0" marR="0" indent="0" algn="l" defTabSz="457200" rtl="0" eaLnBrk="1" fontAlgn="auto" latinLnBrk="0" hangingPunct="1">
                        <a:lnSpc>
                          <a:spcPct val="110000"/>
                        </a:lnSpc>
                        <a:spcBef>
                          <a:spcPts val="0"/>
                        </a:spcBef>
                        <a:spcAft>
                          <a:spcPts val="0"/>
                        </a:spcAft>
                        <a:buClrTx/>
                        <a:buSzTx/>
                        <a:buFontTx/>
                        <a:buNone/>
                        <a:tabLst/>
                        <a:defRPr/>
                      </a:pPr>
                      <a:r>
                        <a:rPr lang="fr-CA" sz="2000" baseline="0" noProof="0" dirty="0">
                          <a:solidFill>
                            <a:srgbClr val="595959"/>
                          </a:solidFill>
                          <a:latin typeface="Arial" charset="0"/>
                          <a:ea typeface="Arial" charset="0"/>
                          <a:cs typeface="Arial" charset="0"/>
                        </a:rPr>
                        <a:t>Droits des personnes transgenres dans le monde</a:t>
                      </a:r>
                    </a:p>
                    <a:p>
                      <a:pPr marL="0" marR="0" indent="0" algn="l" defTabSz="457200" rtl="0" eaLnBrk="1" fontAlgn="auto" latinLnBrk="0" hangingPunct="1">
                        <a:lnSpc>
                          <a:spcPct val="110000"/>
                        </a:lnSpc>
                        <a:spcBef>
                          <a:spcPts val="0"/>
                        </a:spcBef>
                        <a:spcAft>
                          <a:spcPts val="0"/>
                        </a:spcAft>
                        <a:buClrTx/>
                        <a:buSzTx/>
                        <a:buFontTx/>
                        <a:buNone/>
                        <a:tabLst/>
                        <a:defRPr/>
                      </a:pPr>
                      <a:r>
                        <a:rPr lang="fr-CA" sz="2000" baseline="0" noProof="0" dirty="0">
                          <a:solidFill>
                            <a:srgbClr val="595959"/>
                          </a:solidFill>
                          <a:latin typeface="Arial" charset="0"/>
                          <a:ea typeface="Arial" charset="0"/>
                          <a:cs typeface="Arial" charset="0"/>
                        </a:rPr>
                        <a:t>Différence entre le genre et la sexualité</a:t>
                      </a:r>
                    </a:p>
                    <a:p>
                      <a:pPr marL="0" marR="0" indent="0" algn="l" defTabSz="457200" rtl="0" eaLnBrk="1" fontAlgn="auto" latinLnBrk="0" hangingPunct="1">
                        <a:lnSpc>
                          <a:spcPct val="110000"/>
                        </a:lnSpc>
                        <a:spcBef>
                          <a:spcPts val="0"/>
                        </a:spcBef>
                        <a:spcAft>
                          <a:spcPts val="0"/>
                        </a:spcAft>
                        <a:buClrTx/>
                        <a:buSzTx/>
                        <a:buFontTx/>
                        <a:buNone/>
                        <a:tabLst/>
                        <a:defRPr/>
                      </a:pPr>
                      <a:r>
                        <a:rPr lang="fr-CA" sz="2000" baseline="0" noProof="0" dirty="0">
                          <a:solidFill>
                            <a:srgbClr val="595959"/>
                          </a:solidFill>
                          <a:latin typeface="Arial" charset="0"/>
                          <a:ea typeface="Arial" charset="0"/>
                          <a:cs typeface="Arial" charset="0"/>
                        </a:rPr>
                        <a:t>Discrimination</a:t>
                      </a:r>
                    </a:p>
                    <a:p>
                      <a:pPr marL="0" marR="0" indent="0" algn="l" defTabSz="457200" rtl="0" eaLnBrk="1" fontAlgn="auto" latinLnBrk="0" hangingPunct="1">
                        <a:lnSpc>
                          <a:spcPct val="110000"/>
                        </a:lnSpc>
                        <a:spcBef>
                          <a:spcPts val="0"/>
                        </a:spcBef>
                        <a:spcAft>
                          <a:spcPts val="0"/>
                        </a:spcAft>
                        <a:buClrTx/>
                        <a:buSzTx/>
                        <a:buFontTx/>
                        <a:buNone/>
                        <a:tabLst/>
                        <a:defRPr/>
                      </a:pPr>
                      <a:r>
                        <a:rPr lang="fr-CA" sz="2000" baseline="0" noProof="0" dirty="0">
                          <a:solidFill>
                            <a:srgbClr val="595959"/>
                          </a:solidFill>
                          <a:latin typeface="Arial" charset="0"/>
                          <a:ea typeface="Arial" charset="0"/>
                          <a:cs typeface="Arial" charset="0"/>
                        </a:rPr>
                        <a:t>Contributions </a:t>
                      </a:r>
                    </a:p>
                    <a:p>
                      <a:pPr marL="0" marR="0" indent="0" algn="l" defTabSz="457200" rtl="0" eaLnBrk="1" fontAlgn="auto" latinLnBrk="0" hangingPunct="1">
                        <a:lnSpc>
                          <a:spcPct val="110000"/>
                        </a:lnSpc>
                        <a:spcBef>
                          <a:spcPts val="0"/>
                        </a:spcBef>
                        <a:spcAft>
                          <a:spcPts val="0"/>
                        </a:spcAft>
                        <a:buClrTx/>
                        <a:buSzTx/>
                        <a:buFontTx/>
                        <a:buNone/>
                        <a:tabLst/>
                        <a:defRPr/>
                      </a:pPr>
                      <a:r>
                        <a:rPr lang="fr-CA" sz="2000" baseline="0" noProof="0" dirty="0">
                          <a:solidFill>
                            <a:srgbClr val="595959"/>
                          </a:solidFill>
                          <a:latin typeface="Arial" charset="0"/>
                          <a:ea typeface="Arial" charset="0"/>
                          <a:cs typeface="Arial" charset="0"/>
                        </a:rPr>
                        <a:t>Expression artistique</a:t>
                      </a:r>
                    </a:p>
                    <a:p>
                      <a:pPr marL="0" marR="0" indent="0" algn="l" defTabSz="457200" rtl="0" eaLnBrk="1" fontAlgn="auto" latinLnBrk="0" hangingPunct="1">
                        <a:lnSpc>
                          <a:spcPct val="110000"/>
                        </a:lnSpc>
                        <a:spcBef>
                          <a:spcPts val="0"/>
                        </a:spcBef>
                        <a:spcAft>
                          <a:spcPts val="0"/>
                        </a:spcAft>
                        <a:buClrTx/>
                        <a:buSzTx/>
                        <a:buFontTx/>
                        <a:buNone/>
                        <a:tabLst/>
                        <a:defRPr/>
                      </a:pPr>
                      <a:r>
                        <a:rPr lang="fr-CA" sz="2000" baseline="0" noProof="0" dirty="0">
                          <a:solidFill>
                            <a:srgbClr val="595959"/>
                          </a:solidFill>
                          <a:latin typeface="Arial" charset="0"/>
                          <a:ea typeface="Arial" charset="0"/>
                          <a:cs typeface="Arial" charset="0"/>
                        </a:rPr>
                        <a:t>Politique, Droit, Littérature </a:t>
                      </a:r>
                    </a:p>
                    <a:p>
                      <a:pPr marL="0" marR="0" indent="0" algn="l" defTabSz="457200" rtl="0" eaLnBrk="1" fontAlgn="auto" latinLnBrk="0" hangingPunct="1">
                        <a:lnSpc>
                          <a:spcPct val="110000"/>
                        </a:lnSpc>
                        <a:spcBef>
                          <a:spcPts val="0"/>
                        </a:spcBef>
                        <a:spcAft>
                          <a:spcPts val="0"/>
                        </a:spcAft>
                        <a:buClrTx/>
                        <a:buSzTx/>
                        <a:buFontTx/>
                        <a:buNone/>
                        <a:tabLst/>
                        <a:defRPr/>
                      </a:pPr>
                      <a:endParaRPr lang="fr-CA" sz="2000" baseline="0" noProof="0" dirty="0">
                        <a:solidFill>
                          <a:srgbClr val="595959"/>
                        </a:solidFill>
                        <a:latin typeface="Arial" charset="0"/>
                        <a:ea typeface="Arial" charset="0"/>
                        <a:cs typeface="Arial" charset="0"/>
                      </a:endParaRP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Down Arrow 2">
            <a:extLst>
              <a:ext uri="{FF2B5EF4-FFF2-40B4-BE49-F238E27FC236}">
                <a16:creationId xmlns:a16="http://schemas.microsoft.com/office/drawing/2014/main" id="{53576AFB-6CC6-1037-BC90-8B35C91D5AE4}"/>
              </a:ext>
            </a:extLst>
          </p:cNvPr>
          <p:cNvSpPr>
            <a:spLocks noChangeArrowheads="1"/>
          </p:cNvSpPr>
          <p:nvPr/>
        </p:nvSpPr>
        <p:spPr bwMode="auto">
          <a:xfrm>
            <a:off x="2918538" y="3885361"/>
            <a:ext cx="647601" cy="3864970"/>
          </a:xfrm>
          <a:prstGeom prst="downArrow">
            <a:avLst>
              <a:gd name="adj1" fmla="val 50000"/>
              <a:gd name="adj2" fmla="val 50078"/>
            </a:avLst>
          </a:prstGeom>
          <a:gradFill flip="none" rotWithShape="1">
            <a:gsLst>
              <a:gs pos="70000">
                <a:srgbClr val="B464E5"/>
              </a:gs>
              <a:gs pos="0">
                <a:srgbClr val="2E96F8"/>
              </a:gs>
            </a:gsLst>
            <a:lin ang="5400000" scaled="1"/>
            <a:tileRect/>
          </a:gradFill>
          <a:ln w="9525">
            <a:noFill/>
            <a:miter lim="800000"/>
            <a:headEnd/>
            <a:tailEnd/>
          </a:ln>
          <a:effectLst>
            <a:outerShdw blurRad="40000" dist="23000" dir="5400000" rotWithShape="0">
              <a:srgbClr val="000000">
                <a:alpha val="34998"/>
              </a:srgbClr>
            </a:outerShdw>
          </a:effectLst>
        </p:spPr>
        <p:txBody>
          <a:bodyPr anchor="ctr"/>
          <a:lstStyle/>
          <a:p>
            <a:pPr algn="ctr">
              <a:defRPr/>
            </a:pPr>
            <a:endParaRPr lang="fr-CA" noProof="0" dirty="0">
              <a:solidFill>
                <a:schemeClr val="lt1"/>
              </a:solidFill>
            </a:endParaRPr>
          </a:p>
        </p:txBody>
      </p:sp>
    </p:spTree>
    <p:extLst>
      <p:ext uri="{BB962C8B-B14F-4D97-AF65-F5344CB8AC3E}">
        <p14:creationId xmlns:p14="http://schemas.microsoft.com/office/powerpoint/2010/main" val="151724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8d062388a6_0_4"/>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lang="fr-CA" sz="4500" b="0" i="0" u="none" strike="noStrike" cap="none" noProof="0" dirty="0">
              <a:solidFill>
                <a:srgbClr val="404040"/>
              </a:solidFill>
              <a:latin typeface="Arial"/>
              <a:ea typeface="Arial"/>
              <a:cs typeface="Arial"/>
              <a:sym typeface="Arial"/>
            </a:endParaRPr>
          </a:p>
        </p:txBody>
      </p:sp>
      <p:sp>
        <p:nvSpPr>
          <p:cNvPr id="114" name="Google Shape;114;g28d062388a6_0_4"/>
          <p:cNvSpPr txBox="1">
            <a:spLocks noGrp="1"/>
          </p:cNvSpPr>
          <p:nvPr>
            <p:ph type="title"/>
          </p:nvPr>
        </p:nvSpPr>
        <p:spPr>
          <a:xfrm>
            <a:off x="685800" y="1819421"/>
            <a:ext cx="14554200" cy="1077218"/>
          </a:xfrm>
          <a:prstGeom prst="rect">
            <a:avLst/>
          </a:prstGeom>
        </p:spPr>
        <p:txBody>
          <a:bodyPr spcFirstLastPara="1" wrap="square" lIns="0" tIns="0" rIns="0" bIns="0" anchor="ctr" anchorCtr="0">
            <a:spAutoFit/>
          </a:bodyPr>
          <a:lstStyle/>
          <a:p>
            <a:pPr marR="971550">
              <a:lnSpc>
                <a:spcPct val="120000"/>
              </a:lnSpc>
              <a:spcBef>
                <a:spcPts val="600"/>
              </a:spcBef>
              <a:spcAft>
                <a:spcPts val="600"/>
              </a:spcAft>
            </a:pPr>
            <a:r>
              <a:rPr lang="fr-CA" noProof="0" dirty="0">
                <a:effectLst/>
                <a:latin typeface="Poppins" panose="00000500000000000000" pitchFamily="2" charset="0"/>
                <a:ea typeface="Calibri" panose="020F0502020204030204" pitchFamily="34" charset="0"/>
                <a:cs typeface="Poppins" panose="00000500000000000000" pitchFamily="2" charset="0"/>
              </a:rPr>
              <a:t>À quoi ressemble l’éducation inclusive?</a:t>
            </a:r>
          </a:p>
        </p:txBody>
      </p:sp>
      <p:sp>
        <p:nvSpPr>
          <p:cNvPr id="115" name="Google Shape;115;g28d062388a6_0_4"/>
          <p:cNvSpPr txBox="1"/>
          <p:nvPr/>
        </p:nvSpPr>
        <p:spPr>
          <a:xfrm>
            <a:off x="3321698" y="3474720"/>
            <a:ext cx="11235352" cy="4103688"/>
          </a:xfrm>
          <a:prstGeom prst="rect">
            <a:avLst/>
          </a:prstGeom>
          <a:noFill/>
          <a:ln>
            <a:noFill/>
          </a:ln>
        </p:spPr>
        <p:txBody>
          <a:bodyPr spcFirstLastPara="1" wrap="square" lIns="0" tIns="0" rIns="0" bIns="0" anchor="t" anchorCtr="0">
            <a:spAutoFit/>
          </a:bodyPr>
          <a:lstStyle/>
          <a:p>
            <a:pPr marL="0" lvl="0" indent="0" algn="l" rtl="0">
              <a:lnSpc>
                <a:spcPct val="125000"/>
              </a:lnSpc>
              <a:spcBef>
                <a:spcPts val="500"/>
              </a:spcBef>
              <a:spcAft>
                <a:spcPts val="0"/>
              </a:spcAft>
              <a:buClr>
                <a:srgbClr val="000000"/>
              </a:buClr>
              <a:buSzPts val="2500"/>
              <a:buFont typeface="Arial"/>
              <a:buNone/>
            </a:pPr>
            <a:r>
              <a:rPr lang="fr-FR" sz="4000" b="1" i="0" u="none" strike="noStrike" dirty="0">
                <a:solidFill>
                  <a:srgbClr val="00B0F0"/>
                </a:solidFill>
                <a:effectLst/>
                <a:latin typeface="Poppins" panose="00000500000000000000" pitchFamily="2" charset="0"/>
              </a:rPr>
              <a:t>L’éducation inclusive </a:t>
            </a:r>
            <a:r>
              <a:rPr lang="fr-FR" sz="4000" b="0" i="0" u="none" strike="noStrike" dirty="0">
                <a:solidFill>
                  <a:srgbClr val="000000"/>
                </a:solidFill>
                <a:effectLst/>
                <a:latin typeface="Poppins" panose="00000500000000000000" pitchFamily="2" charset="0"/>
              </a:rPr>
              <a:t>offre </a:t>
            </a:r>
          </a:p>
          <a:p>
            <a:pPr marL="0" lvl="0" indent="0" algn="l" rtl="0">
              <a:lnSpc>
                <a:spcPct val="125000"/>
              </a:lnSpc>
              <a:spcBef>
                <a:spcPts val="500"/>
              </a:spcBef>
              <a:spcAft>
                <a:spcPts val="0"/>
              </a:spcAft>
              <a:buClr>
                <a:srgbClr val="000000"/>
              </a:buClr>
              <a:buSzPts val="2500"/>
              <a:buFont typeface="Arial"/>
              <a:buNone/>
            </a:pPr>
            <a:r>
              <a:rPr lang="fr-FR" sz="4000" b="0" i="0" u="none" strike="noStrike" dirty="0">
                <a:solidFill>
                  <a:srgbClr val="000000"/>
                </a:solidFill>
                <a:effectLst/>
                <a:latin typeface="Poppins" panose="00000500000000000000" pitchFamily="2" charset="0"/>
              </a:rPr>
              <a:t>un </a:t>
            </a:r>
            <a:r>
              <a:rPr lang="fr-FR" sz="4000" b="1" i="0" dirty="0">
                <a:solidFill>
                  <a:srgbClr val="CC00FF"/>
                </a:solidFill>
                <a:effectLst/>
                <a:latin typeface="Poppins" panose="00000500000000000000" pitchFamily="2" charset="0"/>
              </a:rPr>
              <a:t>miroir</a:t>
            </a:r>
            <a:r>
              <a:rPr lang="fr-FR" sz="4000" b="1" i="0" dirty="0">
                <a:solidFill>
                  <a:srgbClr val="00B0F0"/>
                </a:solidFill>
                <a:effectLst/>
                <a:latin typeface="Poppins" panose="00000500000000000000" pitchFamily="2" charset="0"/>
              </a:rPr>
              <a:t> </a:t>
            </a:r>
            <a:r>
              <a:rPr lang="fr-FR" sz="4000" b="0" i="0" u="none" strike="noStrike" dirty="0">
                <a:solidFill>
                  <a:srgbClr val="000000"/>
                </a:solidFill>
                <a:effectLst/>
                <a:latin typeface="Poppins" panose="00000500000000000000" pitchFamily="2" charset="0"/>
              </a:rPr>
              <a:t>dans lequel des élèves et </a:t>
            </a:r>
          </a:p>
          <a:p>
            <a:pPr marL="0" lvl="0" indent="0" algn="l" rtl="0">
              <a:lnSpc>
                <a:spcPct val="125000"/>
              </a:lnSpc>
              <a:spcBef>
                <a:spcPts val="500"/>
              </a:spcBef>
              <a:spcAft>
                <a:spcPts val="0"/>
              </a:spcAft>
              <a:buClr>
                <a:srgbClr val="000000"/>
              </a:buClr>
              <a:buSzPts val="2500"/>
              <a:buFont typeface="Arial"/>
              <a:buNone/>
            </a:pPr>
            <a:r>
              <a:rPr lang="fr-FR" sz="4000" b="0" i="0" u="none" strike="noStrike" dirty="0">
                <a:solidFill>
                  <a:srgbClr val="000000"/>
                </a:solidFill>
                <a:effectLst/>
                <a:latin typeface="Poppins" panose="00000500000000000000" pitchFamily="2" charset="0"/>
              </a:rPr>
              <a:t>des familles se voient et </a:t>
            </a:r>
          </a:p>
          <a:p>
            <a:pPr marL="0" lvl="0" indent="0" algn="l" rtl="0">
              <a:lnSpc>
                <a:spcPct val="125000"/>
              </a:lnSpc>
              <a:spcBef>
                <a:spcPts val="500"/>
              </a:spcBef>
              <a:spcAft>
                <a:spcPts val="0"/>
              </a:spcAft>
              <a:buClr>
                <a:srgbClr val="000000"/>
              </a:buClr>
              <a:buSzPts val="2500"/>
              <a:buFont typeface="Arial"/>
              <a:buNone/>
            </a:pPr>
            <a:r>
              <a:rPr lang="fr-FR" sz="4000" b="0" i="0" u="none" strike="noStrike" dirty="0">
                <a:solidFill>
                  <a:srgbClr val="000000"/>
                </a:solidFill>
                <a:effectLst/>
                <a:latin typeface="Poppins" panose="00000500000000000000" pitchFamily="2" charset="0"/>
              </a:rPr>
              <a:t>une </a:t>
            </a:r>
            <a:r>
              <a:rPr lang="fr-FR" sz="4000" b="1" i="0" u="none" strike="noStrike" dirty="0">
                <a:solidFill>
                  <a:srgbClr val="FF33CC"/>
                </a:solidFill>
                <a:effectLst/>
                <a:latin typeface="Poppins" panose="00000500000000000000" pitchFamily="2" charset="0"/>
              </a:rPr>
              <a:t>fenêtre</a:t>
            </a:r>
            <a:r>
              <a:rPr lang="fr-FR" sz="4000" b="0" i="0" u="none" strike="noStrike" dirty="0">
                <a:solidFill>
                  <a:srgbClr val="000000"/>
                </a:solidFill>
                <a:effectLst/>
                <a:latin typeface="Poppins" panose="00000500000000000000" pitchFamily="2" charset="0"/>
              </a:rPr>
              <a:t> à travers laquelle l’ensemble des élèves voient la diversité de la société.</a:t>
            </a:r>
            <a:endParaRPr lang="fr-CA" sz="4000" noProof="0" dirty="0">
              <a:solidFill>
                <a:srgbClr val="333333"/>
              </a:solidFill>
              <a:latin typeface="Poppins"/>
              <a:ea typeface="Poppins"/>
              <a:cs typeface="Poppins"/>
              <a:sym typeface="Poppins"/>
            </a:endParaRPr>
          </a:p>
        </p:txBody>
      </p:sp>
      <p:sp>
        <p:nvSpPr>
          <p:cNvPr id="116" name="Google Shape;116;g28d062388a6_0_4"/>
          <p:cNvSpPr txBox="1"/>
          <p:nvPr/>
        </p:nvSpPr>
        <p:spPr>
          <a:xfrm>
            <a:off x="685800" y="3474720"/>
            <a:ext cx="3125100" cy="57708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fr-CA" sz="3000" b="1" noProof="0" dirty="0">
                <a:solidFill>
                  <a:srgbClr val="4054E1"/>
                </a:solidFill>
                <a:latin typeface="Poppins"/>
                <a:ea typeface="Poppins"/>
                <a:cs typeface="Poppins"/>
                <a:sym typeface="Poppins"/>
              </a:rPr>
              <a:t>À l’école</a:t>
            </a:r>
            <a:endParaRPr lang="fr-CA" sz="3500" b="1" noProof="0" dirty="0">
              <a:solidFill>
                <a:srgbClr val="4054E1"/>
              </a:solidFill>
              <a:latin typeface="Poppins"/>
              <a:ea typeface="Poppins"/>
              <a:cs typeface="Poppins"/>
              <a:sym typeface="Poppins"/>
            </a:endParaRPr>
          </a:p>
        </p:txBody>
      </p:sp>
    </p:spTree>
    <p:extLst>
      <p:ext uri="{BB962C8B-B14F-4D97-AF65-F5344CB8AC3E}">
        <p14:creationId xmlns:p14="http://schemas.microsoft.com/office/powerpoint/2010/main" val="3759937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12"/>
        <p:cNvGrpSpPr/>
        <p:nvPr/>
      </p:nvGrpSpPr>
      <p:grpSpPr>
        <a:xfrm>
          <a:off x="0" y="0"/>
          <a:ext cx="0" cy="0"/>
          <a:chOff x="0" y="0"/>
          <a:chExt cx="0" cy="0"/>
        </a:xfrm>
      </p:grpSpPr>
      <p:sp>
        <p:nvSpPr>
          <p:cNvPr id="113" name="Google Shape;113;g28d062388a6_0_4"/>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14" name="Google Shape;114;g28d062388a6_0_4"/>
          <p:cNvSpPr txBox="1">
            <a:spLocks noGrp="1"/>
          </p:cNvSpPr>
          <p:nvPr>
            <p:ph type="title"/>
          </p:nvPr>
        </p:nvSpPr>
        <p:spPr>
          <a:xfrm>
            <a:off x="685800" y="2053331"/>
            <a:ext cx="13871400" cy="609398"/>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fr-CA" sz="4400" noProof="0" dirty="0">
                <a:effectLst/>
                <a:latin typeface="Poppins" panose="00000500000000000000" pitchFamily="2" charset="0"/>
                <a:ea typeface="Calibri" panose="020F0502020204030204" pitchFamily="34" charset="0"/>
                <a:cs typeface="Poppins" panose="00000500000000000000" pitchFamily="2" charset="0"/>
              </a:rPr>
              <a:t>À quoi ressemble l’éducation inclusive?</a:t>
            </a:r>
            <a:endParaRPr sz="4400" dirty="0"/>
          </a:p>
        </p:txBody>
      </p:sp>
      <p:sp>
        <p:nvSpPr>
          <p:cNvPr id="116" name="Google Shape;116;g28d062388a6_0_4"/>
          <p:cNvSpPr txBox="1"/>
          <p:nvPr/>
        </p:nvSpPr>
        <p:spPr>
          <a:xfrm>
            <a:off x="685799" y="3474720"/>
            <a:ext cx="5192547" cy="57708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en-US" sz="3000" b="1" dirty="0">
                <a:solidFill>
                  <a:srgbClr val="4054E1"/>
                </a:solidFill>
                <a:latin typeface="Poppins"/>
                <a:ea typeface="Poppins"/>
                <a:cs typeface="Poppins"/>
                <a:sym typeface="Poppins"/>
              </a:rPr>
              <a:t>Au </a:t>
            </a:r>
            <a:r>
              <a:rPr lang="en-US" sz="3000" b="1" dirty="0" err="1">
                <a:solidFill>
                  <a:srgbClr val="4054E1"/>
                </a:solidFill>
                <a:latin typeface="Poppins"/>
                <a:ea typeface="Poppins"/>
                <a:cs typeface="Poppins"/>
                <a:sym typeface="Poppins"/>
              </a:rPr>
              <a:t>niveau</a:t>
            </a:r>
            <a:r>
              <a:rPr lang="en-US" sz="3000" b="1" dirty="0">
                <a:solidFill>
                  <a:srgbClr val="4054E1"/>
                </a:solidFill>
                <a:latin typeface="Poppins"/>
                <a:ea typeface="Poppins"/>
                <a:cs typeface="Poppins"/>
                <a:sym typeface="Poppins"/>
              </a:rPr>
              <a:t> élémentaire</a:t>
            </a:r>
            <a:endParaRPr sz="3500" b="1" dirty="0">
              <a:solidFill>
                <a:srgbClr val="4054E1"/>
              </a:solidFill>
              <a:latin typeface="Poppins"/>
              <a:ea typeface="Poppins"/>
              <a:cs typeface="Poppins"/>
              <a:sym typeface="Poppins"/>
            </a:endParaRPr>
          </a:p>
        </p:txBody>
      </p:sp>
      <p:pic>
        <p:nvPicPr>
          <p:cNvPr id="4" name="Picture 3">
            <a:extLst>
              <a:ext uri="{FF2B5EF4-FFF2-40B4-BE49-F238E27FC236}">
                <a16:creationId xmlns:a16="http://schemas.microsoft.com/office/drawing/2014/main" id="{51CA9A8D-E63B-4FA3-07FD-74FD49908A9E}"/>
              </a:ext>
            </a:extLst>
          </p:cNvPr>
          <p:cNvPicPr>
            <a:picLocks noChangeAspect="1"/>
          </p:cNvPicPr>
          <p:nvPr/>
        </p:nvPicPr>
        <p:blipFill>
          <a:blip r:embed="rId3"/>
          <a:srcRect/>
          <a:stretch/>
        </p:blipFill>
        <p:spPr>
          <a:xfrm>
            <a:off x="6928434" y="3322833"/>
            <a:ext cx="7625767" cy="5015813"/>
          </a:xfrm>
          <a:prstGeom prst="rect">
            <a:avLst/>
          </a:prstGeom>
        </p:spPr>
      </p:pic>
    </p:spTree>
    <p:extLst>
      <p:ext uri="{BB962C8B-B14F-4D97-AF65-F5344CB8AC3E}">
        <p14:creationId xmlns:p14="http://schemas.microsoft.com/office/powerpoint/2010/main" val="553863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12"/>
        <p:cNvGrpSpPr/>
        <p:nvPr/>
      </p:nvGrpSpPr>
      <p:grpSpPr>
        <a:xfrm>
          <a:off x="0" y="0"/>
          <a:ext cx="0" cy="0"/>
          <a:chOff x="0" y="0"/>
          <a:chExt cx="0" cy="0"/>
        </a:xfrm>
      </p:grpSpPr>
      <p:sp>
        <p:nvSpPr>
          <p:cNvPr id="113" name="Google Shape;113;g28d062388a6_0_4"/>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sz="4500" b="0" i="0" u="none" strike="noStrike" cap="none">
              <a:solidFill>
                <a:srgbClr val="404040"/>
              </a:solidFill>
              <a:latin typeface="Arial"/>
              <a:ea typeface="Arial"/>
              <a:cs typeface="Arial"/>
              <a:sym typeface="Arial"/>
            </a:endParaRPr>
          </a:p>
        </p:txBody>
      </p:sp>
      <p:sp>
        <p:nvSpPr>
          <p:cNvPr id="114" name="Google Shape;114;g28d062388a6_0_4"/>
          <p:cNvSpPr txBox="1">
            <a:spLocks noGrp="1"/>
          </p:cNvSpPr>
          <p:nvPr>
            <p:ph type="title"/>
          </p:nvPr>
        </p:nvSpPr>
        <p:spPr>
          <a:xfrm>
            <a:off x="685800" y="2053331"/>
            <a:ext cx="13871400" cy="609398"/>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fr-CA" sz="4400" noProof="0" dirty="0">
                <a:effectLst/>
                <a:latin typeface="Poppins" panose="00000500000000000000" pitchFamily="2" charset="0"/>
                <a:ea typeface="Calibri" panose="020F0502020204030204" pitchFamily="34" charset="0"/>
                <a:cs typeface="Poppins" panose="00000500000000000000" pitchFamily="2" charset="0"/>
              </a:rPr>
              <a:t>À quoi ressemble l’éducation inclusive?</a:t>
            </a:r>
            <a:endParaRPr sz="4400" dirty="0"/>
          </a:p>
        </p:txBody>
      </p:sp>
      <p:sp>
        <p:nvSpPr>
          <p:cNvPr id="116" name="Google Shape;116;g28d062388a6_0_4"/>
          <p:cNvSpPr txBox="1"/>
          <p:nvPr/>
        </p:nvSpPr>
        <p:spPr>
          <a:xfrm>
            <a:off x="685800" y="3474720"/>
            <a:ext cx="5131666" cy="57708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en-US" sz="3000" b="1" dirty="0">
                <a:solidFill>
                  <a:srgbClr val="4054E1"/>
                </a:solidFill>
                <a:latin typeface="Poppins"/>
                <a:ea typeface="Poppins"/>
                <a:cs typeface="Poppins"/>
                <a:sym typeface="Poppins"/>
              </a:rPr>
              <a:t>Au </a:t>
            </a:r>
            <a:r>
              <a:rPr lang="en-US" sz="3000" b="1" dirty="0" err="1">
                <a:solidFill>
                  <a:srgbClr val="4054E1"/>
                </a:solidFill>
                <a:latin typeface="Poppins"/>
                <a:ea typeface="Poppins"/>
                <a:cs typeface="Poppins"/>
                <a:sym typeface="Poppins"/>
              </a:rPr>
              <a:t>niveau</a:t>
            </a:r>
            <a:r>
              <a:rPr lang="en-US" sz="3000" b="1" dirty="0">
                <a:solidFill>
                  <a:srgbClr val="4054E1"/>
                </a:solidFill>
                <a:latin typeface="Poppins"/>
                <a:ea typeface="Poppins"/>
                <a:cs typeface="Poppins"/>
                <a:sym typeface="Poppins"/>
              </a:rPr>
              <a:t> </a:t>
            </a:r>
            <a:r>
              <a:rPr lang="en-US" sz="3000" b="1" dirty="0" err="1">
                <a:solidFill>
                  <a:srgbClr val="4054E1"/>
                </a:solidFill>
                <a:latin typeface="Poppins"/>
                <a:ea typeface="Poppins"/>
                <a:cs typeface="Poppins"/>
                <a:sym typeface="Poppins"/>
              </a:rPr>
              <a:t>secondaire</a:t>
            </a:r>
            <a:endParaRPr sz="3500" b="1" dirty="0">
              <a:solidFill>
                <a:srgbClr val="4054E1"/>
              </a:solidFill>
              <a:latin typeface="Poppins"/>
              <a:ea typeface="Poppins"/>
              <a:cs typeface="Poppins"/>
              <a:sym typeface="Poppins"/>
            </a:endParaRPr>
          </a:p>
        </p:txBody>
      </p:sp>
      <p:pic>
        <p:nvPicPr>
          <p:cNvPr id="3" name="Picture 2" descr="A group of colorful cards with white text&#10;&#10;AI-generated content may be incorrect.">
            <a:extLst>
              <a:ext uri="{FF2B5EF4-FFF2-40B4-BE49-F238E27FC236}">
                <a16:creationId xmlns:a16="http://schemas.microsoft.com/office/drawing/2014/main" id="{C1CFC7ED-4FB5-1DE1-8C84-B441F702571B}"/>
              </a:ext>
            </a:extLst>
          </p:cNvPr>
          <p:cNvPicPr>
            <a:picLocks noChangeAspect="1"/>
          </p:cNvPicPr>
          <p:nvPr/>
        </p:nvPicPr>
        <p:blipFill>
          <a:blip r:embed="rId3"/>
          <a:stretch>
            <a:fillRect/>
          </a:stretch>
        </p:blipFill>
        <p:spPr>
          <a:xfrm>
            <a:off x="7518872" y="3161101"/>
            <a:ext cx="7035328" cy="5161372"/>
          </a:xfrm>
          <a:prstGeom prst="rect">
            <a:avLst/>
          </a:prstGeom>
        </p:spPr>
      </p:pic>
    </p:spTree>
    <p:extLst>
      <p:ext uri="{BB962C8B-B14F-4D97-AF65-F5344CB8AC3E}">
        <p14:creationId xmlns:p14="http://schemas.microsoft.com/office/powerpoint/2010/main" val="108833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8d062388a6_0_4"/>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lang="fr-CA" sz="4500" b="0" i="0" u="none" strike="noStrike" cap="none" noProof="0" dirty="0">
              <a:solidFill>
                <a:srgbClr val="404040"/>
              </a:solidFill>
              <a:latin typeface="Arial"/>
              <a:ea typeface="Arial"/>
              <a:cs typeface="Arial"/>
              <a:sym typeface="Arial"/>
            </a:endParaRPr>
          </a:p>
        </p:txBody>
      </p:sp>
      <p:sp>
        <p:nvSpPr>
          <p:cNvPr id="114" name="Google Shape;114;g28d062388a6_0_4"/>
          <p:cNvSpPr txBox="1">
            <a:spLocks noGrp="1"/>
          </p:cNvSpPr>
          <p:nvPr>
            <p:ph type="title"/>
          </p:nvPr>
        </p:nvSpPr>
        <p:spPr>
          <a:xfrm>
            <a:off x="685800" y="1819421"/>
            <a:ext cx="14336486" cy="1077218"/>
          </a:xfrm>
          <a:prstGeom prst="rect">
            <a:avLst/>
          </a:prstGeom>
        </p:spPr>
        <p:txBody>
          <a:bodyPr spcFirstLastPara="1" wrap="square" lIns="0" tIns="0" rIns="0" bIns="0" anchor="ctr" anchorCtr="0">
            <a:spAutoFit/>
          </a:bodyPr>
          <a:lstStyle/>
          <a:p>
            <a:pPr marR="971550">
              <a:lnSpc>
                <a:spcPct val="120000"/>
              </a:lnSpc>
              <a:spcBef>
                <a:spcPts val="600"/>
              </a:spcBef>
              <a:spcAft>
                <a:spcPts val="600"/>
              </a:spcAft>
            </a:pPr>
            <a:r>
              <a:rPr lang="fr-CA" noProof="0" dirty="0">
                <a:effectLst/>
                <a:latin typeface="Poppins" panose="00000500000000000000" pitchFamily="2" charset="0"/>
                <a:ea typeface="Calibri" panose="020F0502020204030204" pitchFamily="34" charset="0"/>
                <a:cs typeface="Poppins" panose="00000500000000000000" pitchFamily="2" charset="0"/>
              </a:rPr>
              <a:t>À quoi ressemble l’éducation inclusive?</a:t>
            </a:r>
          </a:p>
        </p:txBody>
      </p:sp>
      <p:sp>
        <p:nvSpPr>
          <p:cNvPr id="115" name="Google Shape;115;g28d062388a6_0_4"/>
          <p:cNvSpPr txBox="1"/>
          <p:nvPr/>
        </p:nvSpPr>
        <p:spPr>
          <a:xfrm>
            <a:off x="4267950" y="3474720"/>
            <a:ext cx="10289100" cy="2500685"/>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500"/>
              </a:spcBef>
              <a:spcAft>
                <a:spcPts val="0"/>
              </a:spcAft>
              <a:buClr>
                <a:srgbClr val="000000"/>
              </a:buClr>
              <a:buSzPts val="2500"/>
              <a:buFont typeface="Arial"/>
              <a:buNone/>
            </a:pPr>
            <a:r>
              <a:rPr lang="fr-CA" sz="2000" dirty="0">
                <a:effectLst/>
                <a:latin typeface="Poppins" panose="00000500000000000000" pitchFamily="2" charset="0"/>
                <a:ea typeface="Calibri" panose="020F0502020204030204" pitchFamily="34" charset="0"/>
                <a:cs typeface="Poppins" panose="00000500000000000000" pitchFamily="2" charset="0"/>
              </a:rPr>
              <a:t>L’acronyme AGS signifie Alliance genre et sexualité. Les écoles peuvent utiliser plusieurs autres noms comme le Club arc-en-ciel ou le Club de la diversité.</a:t>
            </a:r>
            <a:endParaRPr lang="fr-CA" sz="2000" noProof="0" dirty="0">
              <a:solidFill>
                <a:srgbClr val="333333"/>
              </a:solidFill>
              <a:latin typeface="Poppins" panose="00000500000000000000" pitchFamily="2" charset="0"/>
              <a:ea typeface="Poppins"/>
              <a:cs typeface="Poppins" panose="00000500000000000000" pitchFamily="2" charset="0"/>
              <a:sym typeface="Poppins"/>
            </a:endParaRPr>
          </a:p>
          <a:p>
            <a:pPr marL="0" marR="0" lvl="0" indent="0" algn="l" rtl="0">
              <a:lnSpc>
                <a:spcPct val="125000"/>
              </a:lnSpc>
              <a:spcBef>
                <a:spcPts val="500"/>
              </a:spcBef>
              <a:spcAft>
                <a:spcPts val="0"/>
              </a:spcAft>
              <a:buClr>
                <a:srgbClr val="000000"/>
              </a:buClr>
              <a:buSzPts val="2500"/>
              <a:buFont typeface="Arial"/>
              <a:buNone/>
            </a:pPr>
            <a:endParaRPr lang="fr-CA" sz="2000" noProof="0" dirty="0">
              <a:solidFill>
                <a:srgbClr val="333333"/>
              </a:solidFill>
              <a:latin typeface="Poppins"/>
              <a:ea typeface="Poppins"/>
              <a:cs typeface="Poppins"/>
              <a:sym typeface="Poppins"/>
            </a:endParaRPr>
          </a:p>
          <a:p>
            <a:pPr marL="0" marR="0" lvl="0" indent="0" algn="l" rtl="0">
              <a:lnSpc>
                <a:spcPct val="125000"/>
              </a:lnSpc>
              <a:spcBef>
                <a:spcPts val="500"/>
              </a:spcBef>
              <a:spcAft>
                <a:spcPts val="0"/>
              </a:spcAft>
              <a:buClr>
                <a:srgbClr val="000000"/>
              </a:buClr>
              <a:buSzPts val="2500"/>
              <a:buFont typeface="Arial"/>
              <a:buNone/>
            </a:pPr>
            <a:r>
              <a:rPr lang="fr-CA" sz="2000" noProof="0" dirty="0">
                <a:solidFill>
                  <a:srgbClr val="333333"/>
                </a:solidFill>
                <a:latin typeface="Poppins"/>
                <a:ea typeface="Poppins"/>
                <a:cs typeface="Poppins"/>
                <a:sym typeface="Poppins"/>
              </a:rPr>
              <a:t>Les AGS sont des réseaux de soutien entre pairs dirigés par les élèves et appuyés par le personnel scolaire. Ils offrent un espace sécuritaire à l’ensemble des élèves. </a:t>
            </a:r>
          </a:p>
        </p:txBody>
      </p:sp>
      <p:sp>
        <p:nvSpPr>
          <p:cNvPr id="116" name="Google Shape;116;g28d062388a6_0_4"/>
          <p:cNvSpPr txBox="1"/>
          <p:nvPr/>
        </p:nvSpPr>
        <p:spPr>
          <a:xfrm>
            <a:off x="685800" y="3474720"/>
            <a:ext cx="3125100" cy="57708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fr-CA" sz="3000" b="1" noProof="0" dirty="0">
                <a:solidFill>
                  <a:srgbClr val="4054E1"/>
                </a:solidFill>
                <a:latin typeface="Poppins"/>
                <a:ea typeface="Poppins"/>
                <a:cs typeface="Poppins"/>
                <a:sym typeface="Poppins"/>
              </a:rPr>
              <a:t>Les AGS</a:t>
            </a:r>
            <a:endParaRPr lang="fr-CA" sz="3500" b="1" noProof="0" dirty="0">
              <a:solidFill>
                <a:srgbClr val="4054E1"/>
              </a:solidFill>
              <a:latin typeface="Poppins"/>
              <a:ea typeface="Poppins"/>
              <a:cs typeface="Poppins"/>
              <a:sym typeface="Poppins"/>
            </a:endParaRPr>
          </a:p>
        </p:txBody>
      </p:sp>
    </p:spTree>
    <p:extLst>
      <p:ext uri="{BB962C8B-B14F-4D97-AF65-F5344CB8AC3E}">
        <p14:creationId xmlns:p14="http://schemas.microsoft.com/office/powerpoint/2010/main" val="3011957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8d062388a6_0_313"/>
          <p:cNvSpPr txBox="1">
            <a:spLocks noGrp="1"/>
          </p:cNvSpPr>
          <p:nvPr>
            <p:ph type="title"/>
          </p:nvPr>
        </p:nvSpPr>
        <p:spPr>
          <a:xfrm>
            <a:off x="685800" y="1819421"/>
            <a:ext cx="13871400" cy="1077218"/>
          </a:xfrm>
          <a:prstGeom prst="rect">
            <a:avLst/>
          </a:prstGeom>
        </p:spPr>
        <p:txBody>
          <a:bodyPr spcFirstLastPara="1" wrap="square" lIns="0" tIns="0" rIns="0" bIns="0" anchor="ctr" anchorCtr="0">
            <a:spAutoFit/>
          </a:bodyPr>
          <a:lstStyle/>
          <a:p>
            <a:pPr marR="971550">
              <a:lnSpc>
                <a:spcPct val="120000"/>
              </a:lnSpc>
              <a:spcBef>
                <a:spcPts val="600"/>
              </a:spcBef>
              <a:spcAft>
                <a:spcPts val="600"/>
              </a:spcAft>
            </a:pPr>
            <a:r>
              <a:rPr lang="fr-CA" noProof="0" dirty="0">
                <a:effectLst/>
                <a:latin typeface="Poppins" panose="00000500000000000000" pitchFamily="2" charset="0"/>
                <a:ea typeface="Calibri" panose="020F0502020204030204" pitchFamily="34" charset="0"/>
                <a:cs typeface="Poppins" panose="00000500000000000000" pitchFamily="2" charset="0"/>
              </a:rPr>
              <a:t>L’éducation inclusive dans votre école</a:t>
            </a:r>
          </a:p>
        </p:txBody>
      </p:sp>
      <p:sp>
        <p:nvSpPr>
          <p:cNvPr id="164" name="Google Shape;164;g28d062388a6_0_313"/>
          <p:cNvSpPr txBox="1"/>
          <p:nvPr/>
        </p:nvSpPr>
        <p:spPr>
          <a:xfrm>
            <a:off x="685801" y="3474720"/>
            <a:ext cx="10289400" cy="1795363"/>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fr-CA" sz="3000" b="1" noProof="0" dirty="0">
                <a:solidFill>
                  <a:srgbClr val="4054E1"/>
                </a:solidFill>
                <a:latin typeface="Poppins"/>
                <a:ea typeface="Poppins"/>
                <a:cs typeface="Poppins"/>
                <a:sym typeface="Poppins"/>
              </a:rPr>
              <a:t>Contenu au choix</a:t>
            </a:r>
            <a:endParaRPr lang="fr-CA" sz="2000" i="1" u="none" strike="noStrike" cap="none" noProof="0" dirty="0">
              <a:solidFill>
                <a:srgbClr val="333333"/>
              </a:solidFill>
              <a:latin typeface="Poppins"/>
              <a:ea typeface="Poppins"/>
              <a:cs typeface="Poppins"/>
              <a:sym typeface="Poppins"/>
            </a:endParaRPr>
          </a:p>
          <a:p>
            <a:pPr marL="0" marR="0" lvl="0" indent="0" algn="l" rtl="0">
              <a:lnSpc>
                <a:spcPct val="125000"/>
              </a:lnSpc>
              <a:spcBef>
                <a:spcPts val="500"/>
              </a:spcBef>
              <a:spcAft>
                <a:spcPts val="0"/>
              </a:spcAft>
              <a:buClr>
                <a:srgbClr val="000000"/>
              </a:buClr>
              <a:buSzPts val="2500"/>
              <a:buFont typeface="Arial"/>
              <a:buNone/>
            </a:pPr>
            <a:r>
              <a:rPr lang="fr-FR" sz="2000" dirty="0">
                <a:latin typeface="Poppins" panose="00000500000000000000" pitchFamily="2" charset="0"/>
                <a:ea typeface="Calibri" panose="020F0502020204030204" pitchFamily="34" charset="0"/>
                <a:cs typeface="Poppins" panose="00000500000000000000" pitchFamily="2" charset="0"/>
              </a:rPr>
              <a:t>Aj</a:t>
            </a:r>
            <a:r>
              <a:rPr lang="fr-FR" sz="2000" dirty="0">
                <a:effectLst/>
                <a:latin typeface="Poppins" panose="00000500000000000000" pitchFamily="2" charset="0"/>
                <a:ea typeface="Calibri" panose="020F0502020204030204" pitchFamily="34" charset="0"/>
                <a:cs typeface="Poppins" panose="00000500000000000000" pitchFamily="2" charset="0"/>
              </a:rPr>
              <a:t>outez toute précision que vous jugez utile au sujet de votre établissement scolaire, de votre district, voire de votre région en fonction du contexte de cette présentation.</a:t>
            </a:r>
            <a:endParaRPr lang="fr-CA" sz="2000" u="none" strike="noStrike" cap="none" noProof="0" dirty="0">
              <a:solidFill>
                <a:srgbClr val="333333"/>
              </a:solidFill>
              <a:latin typeface="Poppins" panose="00000500000000000000" pitchFamily="2" charset="0"/>
              <a:ea typeface="Poppins"/>
              <a:cs typeface="Poppins" panose="00000500000000000000" pitchFamily="2" charset="0"/>
              <a:sym typeface="Poppins"/>
            </a:endParaRPr>
          </a:p>
        </p:txBody>
      </p:sp>
    </p:spTree>
    <p:extLst>
      <p:ext uri="{BB962C8B-B14F-4D97-AF65-F5344CB8AC3E}">
        <p14:creationId xmlns:p14="http://schemas.microsoft.com/office/powerpoint/2010/main" val="1668349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ef4ae0f03a_8_52"/>
          <p:cNvSpPr txBox="1">
            <a:spLocks noGrp="1"/>
          </p:cNvSpPr>
          <p:nvPr>
            <p:ph type="title"/>
          </p:nvPr>
        </p:nvSpPr>
        <p:spPr>
          <a:xfrm>
            <a:off x="685800" y="2011678"/>
            <a:ext cx="13871400" cy="2079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fr-CA" noProof="0" dirty="0"/>
              <a:t>VIDÉO </a:t>
            </a:r>
          </a:p>
        </p:txBody>
      </p:sp>
      <p:sp>
        <p:nvSpPr>
          <p:cNvPr id="171" name="Google Shape;171;g2ef4ae0f03a_8_52"/>
          <p:cNvSpPr txBox="1"/>
          <p:nvPr/>
        </p:nvSpPr>
        <p:spPr>
          <a:xfrm>
            <a:off x="685801" y="3641525"/>
            <a:ext cx="10289400" cy="641201"/>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500"/>
              </a:spcAft>
              <a:buClr>
                <a:srgbClr val="000000"/>
              </a:buClr>
              <a:buSzPts val="3800"/>
              <a:buFont typeface="Arial"/>
              <a:buNone/>
            </a:pPr>
            <a:r>
              <a:rPr lang="fr-CA" sz="3000" b="1" noProof="0" dirty="0">
                <a:solidFill>
                  <a:srgbClr val="4054E1"/>
                </a:solidFill>
                <a:latin typeface="Poppins"/>
                <a:ea typeface="Poppins"/>
                <a:cs typeface="Poppins"/>
                <a:sym typeface="Poppins"/>
              </a:rPr>
              <a:t>Nous allons regarder :</a:t>
            </a:r>
            <a:endParaRPr lang="fr-CA" sz="2000" i="0" u="none" strike="noStrike" cap="none" noProof="0" dirty="0">
              <a:solidFill>
                <a:srgbClr val="333333"/>
              </a:solidFill>
              <a:latin typeface="Poppins"/>
              <a:ea typeface="Poppins"/>
              <a:cs typeface="Poppins"/>
              <a:sym typeface="Poppins"/>
            </a:endParaRPr>
          </a:p>
        </p:txBody>
      </p:sp>
      <p:sp>
        <p:nvSpPr>
          <p:cNvPr id="172" name="Google Shape;172;g2ef4ae0f03a_8_52"/>
          <p:cNvSpPr txBox="1">
            <a:spLocks noGrp="1"/>
          </p:cNvSpPr>
          <p:nvPr>
            <p:ph type="title" idx="2"/>
          </p:nvPr>
        </p:nvSpPr>
        <p:spPr>
          <a:xfrm>
            <a:off x="685800" y="2123071"/>
            <a:ext cx="13871400" cy="1077218"/>
          </a:xfrm>
          <a:prstGeom prst="rect">
            <a:avLst/>
          </a:prstGeom>
        </p:spPr>
        <p:txBody>
          <a:bodyPr spcFirstLastPara="1" wrap="square" lIns="0" tIns="0" rIns="0" bIns="0" anchor="ctr" anchorCtr="0">
            <a:spAutoFit/>
          </a:bodyPr>
          <a:lstStyle/>
          <a:p>
            <a:pPr marR="971550">
              <a:lnSpc>
                <a:spcPct val="120000"/>
              </a:lnSpc>
              <a:spcBef>
                <a:spcPts val="600"/>
              </a:spcBef>
              <a:spcAft>
                <a:spcPts val="600"/>
              </a:spcAft>
            </a:pPr>
            <a:r>
              <a:rPr lang="fr-CA" noProof="0" dirty="0">
                <a:effectLst/>
                <a:latin typeface="Poppins" panose="00000500000000000000" pitchFamily="2" charset="0"/>
                <a:ea typeface="Calibri" panose="020F0502020204030204" pitchFamily="34" charset="0"/>
                <a:cs typeface="Poppins" panose="00000500000000000000" pitchFamily="2" charset="0"/>
              </a:rPr>
              <a:t>Vidéos de SOGI 123 pour les parents</a:t>
            </a:r>
          </a:p>
        </p:txBody>
      </p:sp>
      <p:sp>
        <p:nvSpPr>
          <p:cNvPr id="173" name="Google Shape;173;g2ef4ae0f03a_8_52"/>
          <p:cNvSpPr/>
          <p:nvPr/>
        </p:nvSpPr>
        <p:spPr>
          <a:xfrm>
            <a:off x="685800" y="4607417"/>
            <a:ext cx="770100" cy="770100"/>
          </a:xfrm>
          <a:prstGeom prst="ellipse">
            <a:avLst/>
          </a:prstGeom>
          <a:solidFill>
            <a:srgbClr val="4054E1"/>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lang="fr-CA" sz="2300" noProof="0" dirty="0">
              <a:latin typeface="Calibri"/>
              <a:ea typeface="Calibri"/>
              <a:cs typeface="Calibri"/>
              <a:sym typeface="Calibri"/>
            </a:endParaRPr>
          </a:p>
        </p:txBody>
      </p:sp>
      <p:sp>
        <p:nvSpPr>
          <p:cNvPr id="174" name="Google Shape;174;g2ef4ae0f03a_8_52"/>
          <p:cNvSpPr txBox="1"/>
          <p:nvPr/>
        </p:nvSpPr>
        <p:spPr>
          <a:xfrm>
            <a:off x="880800" y="4761417"/>
            <a:ext cx="380100" cy="4617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fr-CA" sz="3000" b="1" noProof="0" dirty="0">
                <a:solidFill>
                  <a:schemeClr val="lt1"/>
                </a:solidFill>
                <a:latin typeface="Poppins"/>
                <a:ea typeface="Poppins"/>
                <a:cs typeface="Poppins"/>
                <a:sym typeface="Poppins"/>
              </a:rPr>
              <a:t>1</a:t>
            </a:r>
            <a:endParaRPr lang="fr-CA" sz="3000" b="1" noProof="0" dirty="0">
              <a:solidFill>
                <a:schemeClr val="lt1"/>
              </a:solidFill>
              <a:latin typeface="Calibri"/>
              <a:ea typeface="Calibri"/>
              <a:cs typeface="Calibri"/>
              <a:sym typeface="Calibri"/>
            </a:endParaRPr>
          </a:p>
        </p:txBody>
      </p:sp>
      <p:sp>
        <p:nvSpPr>
          <p:cNvPr id="175" name="Google Shape;175;g2ef4ae0f03a_8_52"/>
          <p:cNvSpPr/>
          <p:nvPr/>
        </p:nvSpPr>
        <p:spPr>
          <a:xfrm>
            <a:off x="685800" y="6073392"/>
            <a:ext cx="770100" cy="7701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lang="fr-CA" sz="2300" noProof="0" dirty="0">
              <a:latin typeface="Calibri"/>
              <a:ea typeface="Calibri"/>
              <a:cs typeface="Calibri"/>
              <a:sym typeface="Calibri"/>
            </a:endParaRPr>
          </a:p>
        </p:txBody>
      </p:sp>
      <p:sp>
        <p:nvSpPr>
          <p:cNvPr id="176" name="Google Shape;176;g2ef4ae0f03a_8_52"/>
          <p:cNvSpPr txBox="1"/>
          <p:nvPr/>
        </p:nvSpPr>
        <p:spPr>
          <a:xfrm>
            <a:off x="880800" y="6146750"/>
            <a:ext cx="380100" cy="4617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fr-CA" sz="3000" b="1" noProof="0" dirty="0">
                <a:solidFill>
                  <a:schemeClr val="lt1"/>
                </a:solidFill>
                <a:latin typeface="Poppins"/>
                <a:ea typeface="Poppins"/>
                <a:cs typeface="Poppins"/>
                <a:sym typeface="Poppins"/>
              </a:rPr>
              <a:t>2</a:t>
            </a:r>
            <a:endParaRPr lang="fr-CA" sz="3000" b="1" noProof="0" dirty="0">
              <a:solidFill>
                <a:schemeClr val="lt1"/>
              </a:solidFill>
              <a:latin typeface="Calibri"/>
              <a:ea typeface="Calibri"/>
              <a:cs typeface="Calibri"/>
              <a:sym typeface="Calibri"/>
            </a:endParaRPr>
          </a:p>
        </p:txBody>
      </p:sp>
      <p:sp>
        <p:nvSpPr>
          <p:cNvPr id="181" name="Google Shape;181;g2ef4ae0f03a_8_52"/>
          <p:cNvSpPr txBox="1"/>
          <p:nvPr/>
        </p:nvSpPr>
        <p:spPr>
          <a:xfrm>
            <a:off x="1761975" y="4680775"/>
            <a:ext cx="5631000" cy="38472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fr-CA" sz="2000" noProof="0" dirty="0">
                <a:solidFill>
                  <a:srgbClr val="333333"/>
                </a:solidFill>
                <a:latin typeface="Poppins"/>
                <a:ea typeface="Poppins"/>
                <a:cs typeface="Poppins"/>
                <a:sym typeface="Poppins"/>
                <a:hlinkClick r:id="rId3"/>
              </a:rPr>
              <a:t>Classes élémentaires</a:t>
            </a:r>
            <a:endParaRPr lang="fr-CA" sz="2000" noProof="0" dirty="0">
              <a:solidFill>
                <a:srgbClr val="333333"/>
              </a:solidFill>
              <a:latin typeface="Poppins"/>
              <a:ea typeface="Poppins"/>
              <a:cs typeface="Poppins"/>
              <a:sym typeface="Poppins"/>
            </a:endParaRPr>
          </a:p>
        </p:txBody>
      </p:sp>
      <p:sp>
        <p:nvSpPr>
          <p:cNvPr id="182" name="Google Shape;182;g2ef4ae0f03a_8_52"/>
          <p:cNvSpPr txBox="1"/>
          <p:nvPr/>
        </p:nvSpPr>
        <p:spPr>
          <a:xfrm>
            <a:off x="1761975" y="6146750"/>
            <a:ext cx="5631000" cy="38472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fr-CA" sz="2000" noProof="0" dirty="0">
                <a:solidFill>
                  <a:srgbClr val="333333"/>
                </a:solidFill>
                <a:latin typeface="Poppins"/>
                <a:ea typeface="Poppins"/>
                <a:cs typeface="Poppins"/>
                <a:sym typeface="Poppins"/>
                <a:hlinkClick r:id="rId4"/>
              </a:rPr>
              <a:t>Classes secondaires</a:t>
            </a:r>
            <a:endParaRPr lang="fr-CA" sz="2000" noProof="0" dirty="0">
              <a:solidFill>
                <a:srgbClr val="333333"/>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8d062388a6_0_313"/>
          <p:cNvSpPr txBox="1">
            <a:spLocks noGrp="1"/>
          </p:cNvSpPr>
          <p:nvPr>
            <p:ph type="title"/>
          </p:nvPr>
        </p:nvSpPr>
        <p:spPr>
          <a:xfrm>
            <a:off x="685800" y="1819421"/>
            <a:ext cx="13871400" cy="1077218"/>
          </a:xfrm>
          <a:prstGeom prst="rect">
            <a:avLst/>
          </a:prstGeom>
        </p:spPr>
        <p:txBody>
          <a:bodyPr spcFirstLastPara="1" wrap="square" lIns="0" tIns="0" rIns="0" bIns="0" anchor="ctr" anchorCtr="0">
            <a:spAutoFit/>
          </a:bodyPr>
          <a:lstStyle/>
          <a:p>
            <a:pPr marR="971550">
              <a:lnSpc>
                <a:spcPct val="120000"/>
              </a:lnSpc>
              <a:spcBef>
                <a:spcPts val="600"/>
              </a:spcBef>
              <a:spcAft>
                <a:spcPts val="600"/>
              </a:spcAft>
            </a:pPr>
            <a:r>
              <a:rPr lang="fr-CA" noProof="0" dirty="0">
                <a:effectLst/>
                <a:latin typeface="Poppins" panose="00000500000000000000" pitchFamily="2" charset="0"/>
                <a:ea typeface="Calibri" panose="020F0502020204030204" pitchFamily="34" charset="0"/>
                <a:cs typeface="Poppins" panose="00000500000000000000" pitchFamily="2" charset="0"/>
              </a:rPr>
              <a:t>Que faire chez vous?</a:t>
            </a:r>
          </a:p>
        </p:txBody>
      </p:sp>
      <p:sp>
        <p:nvSpPr>
          <p:cNvPr id="164" name="Google Shape;164;g28d062388a6_0_313"/>
          <p:cNvSpPr txBox="1"/>
          <p:nvPr/>
        </p:nvSpPr>
        <p:spPr>
          <a:xfrm>
            <a:off x="685801" y="3474720"/>
            <a:ext cx="10289400" cy="2372444"/>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fr-CA" sz="3000" b="1" noProof="0" dirty="0">
                <a:solidFill>
                  <a:srgbClr val="4054E1"/>
                </a:solidFill>
                <a:latin typeface="Poppins"/>
                <a:ea typeface="Poppins"/>
                <a:cs typeface="Poppins"/>
                <a:sym typeface="Poppins"/>
              </a:rPr>
              <a:t>Enseignez l’ouverture et le respect</a:t>
            </a:r>
            <a:endParaRPr lang="fr-CA" sz="2000" i="1" u="none" strike="noStrike" cap="none" noProof="0" dirty="0">
              <a:solidFill>
                <a:srgbClr val="333333"/>
              </a:solidFill>
              <a:latin typeface="Poppins"/>
              <a:ea typeface="Poppins"/>
              <a:cs typeface="Poppins"/>
              <a:sym typeface="Poppins"/>
            </a:endParaRPr>
          </a:p>
          <a:p>
            <a:pPr marL="0" marR="0" lvl="0" indent="0" algn="l" rtl="0">
              <a:lnSpc>
                <a:spcPct val="125000"/>
              </a:lnSpc>
              <a:spcBef>
                <a:spcPts val="500"/>
              </a:spcBef>
              <a:spcAft>
                <a:spcPts val="0"/>
              </a:spcAft>
              <a:buClr>
                <a:srgbClr val="000000"/>
              </a:buClr>
              <a:buSzPts val="2500"/>
              <a:buFont typeface="Arial"/>
              <a:buNone/>
            </a:pPr>
            <a:r>
              <a:rPr lang="fr-CA" sz="2000" noProof="0" dirty="0">
                <a:solidFill>
                  <a:srgbClr val="333333"/>
                </a:solidFill>
                <a:latin typeface="Poppins"/>
                <a:ea typeface="Poppins"/>
                <a:cs typeface="Poppins"/>
                <a:sym typeface="Poppins"/>
              </a:rPr>
              <a:t>Faites preuve de curiosité et renseignez-vous sur l’OSIG avec votre enfant</a:t>
            </a:r>
          </a:p>
          <a:p>
            <a:pPr marL="0" marR="0" lvl="0" indent="0" algn="l" rtl="0">
              <a:lnSpc>
                <a:spcPct val="125000"/>
              </a:lnSpc>
              <a:spcBef>
                <a:spcPts val="500"/>
              </a:spcBef>
              <a:spcAft>
                <a:spcPts val="0"/>
              </a:spcAft>
              <a:buClr>
                <a:srgbClr val="000000"/>
              </a:buClr>
              <a:buSzPts val="2500"/>
              <a:buFont typeface="Arial"/>
              <a:buNone/>
            </a:pPr>
            <a:r>
              <a:rPr lang="fr-CA" sz="2000" noProof="0" dirty="0">
                <a:solidFill>
                  <a:srgbClr val="333333"/>
                </a:solidFill>
                <a:latin typeface="Poppins"/>
                <a:ea typeface="Poppins"/>
                <a:cs typeface="Poppins"/>
                <a:sym typeface="Poppins"/>
              </a:rPr>
              <a:t>Laissez la porte ouverte à la conversation</a:t>
            </a:r>
          </a:p>
          <a:p>
            <a:pPr marL="0" marR="0" lvl="0" indent="0" algn="l" rtl="0">
              <a:lnSpc>
                <a:spcPct val="125000"/>
              </a:lnSpc>
              <a:spcBef>
                <a:spcPts val="500"/>
              </a:spcBef>
              <a:spcAft>
                <a:spcPts val="0"/>
              </a:spcAft>
              <a:buClr>
                <a:srgbClr val="000000"/>
              </a:buClr>
              <a:buSzPts val="2500"/>
              <a:buFont typeface="Arial"/>
              <a:buNone/>
            </a:pPr>
            <a:r>
              <a:rPr lang="fr-CA" sz="2000" noProof="0" dirty="0">
                <a:solidFill>
                  <a:srgbClr val="333333"/>
                </a:solidFill>
                <a:latin typeface="Poppins"/>
                <a:ea typeface="Poppins"/>
                <a:cs typeface="Poppins"/>
                <a:sym typeface="Poppins"/>
              </a:rPr>
              <a:t>Adressez-vous au personnel enseignant de votre enfant</a:t>
            </a:r>
          </a:p>
          <a:p>
            <a:pPr marL="0" marR="0" lvl="0" indent="0" algn="l" rtl="0">
              <a:lnSpc>
                <a:spcPct val="125000"/>
              </a:lnSpc>
              <a:spcBef>
                <a:spcPts val="500"/>
              </a:spcBef>
              <a:spcAft>
                <a:spcPts val="0"/>
              </a:spcAft>
              <a:buClr>
                <a:srgbClr val="000000"/>
              </a:buClr>
              <a:buSzPts val="2500"/>
              <a:buFont typeface="Arial"/>
              <a:buNone/>
            </a:pPr>
            <a:endParaRPr lang="fr-CA" sz="2000" noProof="0" dirty="0">
              <a:solidFill>
                <a:srgbClr val="333333"/>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8d062388a6_0_313"/>
          <p:cNvSpPr txBox="1">
            <a:spLocks noGrp="1"/>
          </p:cNvSpPr>
          <p:nvPr>
            <p:ph type="title"/>
          </p:nvPr>
        </p:nvSpPr>
        <p:spPr>
          <a:xfrm>
            <a:off x="685800" y="2011680"/>
            <a:ext cx="138714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fr-CA" noProof="0" dirty="0">
                <a:effectLst/>
                <a:latin typeface="Poppins" panose="00000500000000000000" pitchFamily="2" charset="0"/>
                <a:ea typeface="Calibri" panose="020F0502020204030204" pitchFamily="34" charset="0"/>
                <a:cs typeface="Poppins" panose="00000500000000000000" pitchFamily="2" charset="0"/>
              </a:rPr>
              <a:t>Que faire chez vous?</a:t>
            </a:r>
            <a:endParaRPr lang="fr-CA" noProof="0" dirty="0"/>
          </a:p>
        </p:txBody>
      </p:sp>
      <p:sp>
        <p:nvSpPr>
          <p:cNvPr id="164" name="Google Shape;164;g28d062388a6_0_313"/>
          <p:cNvSpPr txBox="1"/>
          <p:nvPr/>
        </p:nvSpPr>
        <p:spPr>
          <a:xfrm>
            <a:off x="685800" y="3474720"/>
            <a:ext cx="11109959" cy="2949525"/>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fr-CA" sz="3000" b="1" noProof="0" dirty="0">
                <a:solidFill>
                  <a:srgbClr val="4054E1"/>
                </a:solidFill>
                <a:latin typeface="Poppins"/>
                <a:ea typeface="Poppins"/>
                <a:cs typeface="Poppins"/>
                <a:sym typeface="Poppins"/>
              </a:rPr>
              <a:t>Les enfants se posent des questions. Faites preuve de curiosité ensemble.</a:t>
            </a:r>
            <a:endParaRPr lang="fr-CA" sz="2000" noProof="0" dirty="0">
              <a:solidFill>
                <a:srgbClr val="333333"/>
              </a:solidFill>
              <a:latin typeface="Poppins"/>
              <a:ea typeface="Poppins"/>
              <a:cs typeface="Poppins"/>
              <a:sym typeface="Poppins"/>
            </a:endParaRPr>
          </a:p>
          <a:p>
            <a:pPr marL="0" marR="0" lvl="0" indent="0" algn="l" rtl="0">
              <a:lnSpc>
                <a:spcPct val="125000"/>
              </a:lnSpc>
              <a:spcBef>
                <a:spcPts val="500"/>
              </a:spcBef>
              <a:spcAft>
                <a:spcPts val="0"/>
              </a:spcAft>
              <a:buClr>
                <a:srgbClr val="000000"/>
              </a:buClr>
              <a:buSzPts val="2500"/>
              <a:buFont typeface="Arial"/>
              <a:buNone/>
            </a:pPr>
            <a:r>
              <a:rPr lang="fr-CA" sz="2000" noProof="0" dirty="0">
                <a:solidFill>
                  <a:srgbClr val="333333"/>
                </a:solidFill>
                <a:latin typeface="Poppins"/>
                <a:ea typeface="Poppins"/>
                <a:cs typeface="Poppins"/>
                <a:sym typeface="Poppins"/>
              </a:rPr>
              <a:t>Si votre enfant fait son </a:t>
            </a:r>
            <a:r>
              <a:rPr lang="fr-CA" sz="2000" noProof="0" dirty="0" err="1">
                <a:solidFill>
                  <a:srgbClr val="333333"/>
                </a:solidFill>
                <a:latin typeface="Poppins"/>
                <a:ea typeface="Poppins"/>
                <a:cs typeface="Poppins"/>
                <a:sym typeface="Poppins"/>
              </a:rPr>
              <a:t>coming</a:t>
            </a:r>
            <a:r>
              <a:rPr lang="fr-CA" sz="2000" noProof="0" dirty="0">
                <a:solidFill>
                  <a:srgbClr val="333333"/>
                </a:solidFill>
                <a:latin typeface="Poppins"/>
                <a:ea typeface="Poppins"/>
                <a:cs typeface="Poppins"/>
                <a:sym typeface="Poppins"/>
              </a:rPr>
              <a:t> out (ou si vous pensez que c’est probable)</a:t>
            </a:r>
          </a:p>
          <a:p>
            <a:pPr marL="0" marR="0" lvl="0" indent="0" algn="l" rtl="0">
              <a:lnSpc>
                <a:spcPct val="125000"/>
              </a:lnSpc>
              <a:spcBef>
                <a:spcPts val="500"/>
              </a:spcBef>
              <a:spcAft>
                <a:spcPts val="0"/>
              </a:spcAft>
              <a:buClr>
                <a:srgbClr val="000000"/>
              </a:buClr>
              <a:buSzPts val="2500"/>
              <a:buFont typeface="Arial"/>
              <a:buNone/>
            </a:pPr>
            <a:r>
              <a:rPr lang="fr-CA" sz="2000" noProof="0" dirty="0">
                <a:solidFill>
                  <a:srgbClr val="333333"/>
                </a:solidFill>
                <a:latin typeface="Poppins"/>
                <a:ea typeface="Poppins"/>
                <a:cs typeface="Poppins"/>
                <a:sym typeface="Poppins"/>
              </a:rPr>
              <a:t>Si votre enfant se pose des questions sur le genre ou la sexualité des autres</a:t>
            </a:r>
          </a:p>
          <a:p>
            <a:pPr marL="0" marR="0" lvl="0" indent="0" algn="l" rtl="0">
              <a:lnSpc>
                <a:spcPct val="125000"/>
              </a:lnSpc>
              <a:spcBef>
                <a:spcPts val="500"/>
              </a:spcBef>
              <a:spcAft>
                <a:spcPts val="0"/>
              </a:spcAft>
              <a:buClr>
                <a:srgbClr val="000000"/>
              </a:buClr>
              <a:buSzPts val="2500"/>
              <a:buFont typeface="Arial"/>
              <a:buNone/>
            </a:pPr>
            <a:r>
              <a:rPr lang="fr-CA" sz="2000" noProof="0" dirty="0">
                <a:solidFill>
                  <a:srgbClr val="333333"/>
                </a:solidFill>
                <a:latin typeface="Poppins"/>
                <a:ea typeface="Poppins"/>
                <a:cs typeface="Poppins"/>
                <a:sym typeface="Poppins"/>
              </a:rPr>
              <a:t>Ressources communautaires</a:t>
            </a:r>
            <a:r>
              <a:rPr lang="en-US" sz="2000" noProof="0" dirty="0">
                <a:solidFill>
                  <a:srgbClr val="333333"/>
                </a:solidFill>
                <a:latin typeface="Poppins"/>
                <a:ea typeface="Poppins"/>
                <a:cs typeface="Poppins"/>
                <a:sym typeface="Poppins"/>
              </a:rPr>
              <a:t> :</a:t>
            </a:r>
            <a:r>
              <a:rPr lang="fr-CA" sz="2000" noProof="0" dirty="0">
                <a:solidFill>
                  <a:srgbClr val="333333"/>
                </a:solidFill>
                <a:latin typeface="Poppins"/>
                <a:ea typeface="Poppins"/>
                <a:cs typeface="Poppins"/>
                <a:sym typeface="Poppins"/>
              </a:rPr>
              <a:t> PFLAG Canada, groupes de soutien pour les jeunes</a:t>
            </a:r>
          </a:p>
          <a:p>
            <a:pPr marL="0" marR="0" lvl="0" indent="0" algn="l" rtl="0">
              <a:lnSpc>
                <a:spcPct val="125000"/>
              </a:lnSpc>
              <a:spcBef>
                <a:spcPts val="500"/>
              </a:spcBef>
              <a:spcAft>
                <a:spcPts val="0"/>
              </a:spcAft>
              <a:buClr>
                <a:srgbClr val="000000"/>
              </a:buClr>
              <a:buSzPts val="2500"/>
              <a:buFont typeface="Arial"/>
              <a:buNone/>
            </a:pPr>
            <a:endParaRPr lang="fr-CA" sz="2000" noProof="0" dirty="0">
              <a:solidFill>
                <a:srgbClr val="333333"/>
              </a:solidFill>
              <a:latin typeface="Poppins"/>
              <a:ea typeface="Poppins"/>
              <a:cs typeface="Poppins"/>
              <a:sym typeface="Poppins"/>
            </a:endParaRPr>
          </a:p>
        </p:txBody>
      </p:sp>
    </p:spTree>
    <p:extLst>
      <p:ext uri="{BB962C8B-B14F-4D97-AF65-F5344CB8AC3E}">
        <p14:creationId xmlns:p14="http://schemas.microsoft.com/office/powerpoint/2010/main" val="53592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g2ef4ae0f03a_7_31"/>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lang="fr-CA" sz="4500" b="0" i="0" u="none" strike="noStrike" cap="none" noProof="0" dirty="0">
              <a:solidFill>
                <a:srgbClr val="404040"/>
              </a:solidFill>
              <a:latin typeface="Arial"/>
              <a:ea typeface="Arial"/>
              <a:cs typeface="Arial"/>
              <a:sym typeface="Arial"/>
            </a:endParaRPr>
          </a:p>
        </p:txBody>
      </p:sp>
      <p:sp>
        <p:nvSpPr>
          <p:cNvPr id="48" name="Google Shape;48;g2ef4ae0f03a_7_31"/>
          <p:cNvSpPr txBox="1"/>
          <p:nvPr/>
        </p:nvSpPr>
        <p:spPr>
          <a:xfrm>
            <a:off x="7850125" y="3444550"/>
            <a:ext cx="6707100" cy="3462486"/>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br>
              <a:rPr lang="fr-CA" sz="2000" noProof="0" dirty="0">
                <a:solidFill>
                  <a:schemeClr val="lt1"/>
                </a:solidFill>
                <a:latin typeface="Poppins"/>
                <a:ea typeface="Poppins"/>
                <a:cs typeface="Poppins"/>
                <a:sym typeface="Poppins"/>
              </a:rPr>
            </a:br>
            <a:r>
              <a:rPr lang="fr-CA" sz="2000" noProof="0" dirty="0">
                <a:solidFill>
                  <a:schemeClr val="lt1"/>
                </a:solidFill>
                <a:latin typeface="Poppins"/>
                <a:ea typeface="Poppins"/>
                <a:cs typeface="Poppins"/>
                <a:sym typeface="Poppins"/>
              </a:rPr>
              <a:t>Cette reconnaissance est l’occasion de rappeler la vérité de la colonisation et ses répercussions passées et présentes. Nous espérons qu’elle servira de tremplin vers des relations respectueuses et réciproques dans le cadre de notre travail. J’exprime toute ma gratitude aux peuples gardiens de ces terres, ces eaux et ces cieux depuis des temps immémoriaux.</a:t>
            </a:r>
            <a:endParaRPr lang="fr-CA" sz="3500" noProof="0" dirty="0">
              <a:solidFill>
                <a:schemeClr val="lt1"/>
              </a:solidFill>
              <a:latin typeface="Poppins"/>
              <a:ea typeface="Poppins"/>
              <a:cs typeface="Poppins"/>
              <a:sym typeface="Poppins"/>
            </a:endParaRPr>
          </a:p>
        </p:txBody>
      </p:sp>
      <p:sp>
        <p:nvSpPr>
          <p:cNvPr id="49" name="Google Shape;49;g2ef4ae0f03a_7_31"/>
          <p:cNvSpPr txBox="1"/>
          <p:nvPr/>
        </p:nvSpPr>
        <p:spPr>
          <a:xfrm>
            <a:off x="685800" y="3444550"/>
            <a:ext cx="6707100" cy="4616648"/>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fr-CA" sz="3000" b="1" noProof="0" dirty="0">
                <a:solidFill>
                  <a:schemeClr val="lt1"/>
                </a:solidFill>
                <a:latin typeface="Poppins"/>
                <a:ea typeface="Poppins"/>
                <a:cs typeface="Poppins"/>
                <a:sym typeface="Poppins"/>
              </a:rPr>
              <a:t>La fondation ARC reconnaît respectueusement que ses bureaux sont situés sur les territoires traditionnels et ancestraux non cédés des nations </a:t>
            </a:r>
            <a:r>
              <a:rPr lang="fr-CA" sz="3000" b="1" noProof="0" dirty="0" err="1">
                <a:solidFill>
                  <a:schemeClr val="lt1"/>
                </a:solidFill>
                <a:latin typeface="Poppins"/>
                <a:ea typeface="Poppins"/>
                <a:cs typeface="Poppins"/>
                <a:sym typeface="Poppins"/>
              </a:rPr>
              <a:t>xʷməθkʷəy̓əm</a:t>
            </a:r>
            <a:r>
              <a:rPr lang="fr-CA" sz="3000" b="1" noProof="0" dirty="0">
                <a:solidFill>
                  <a:schemeClr val="lt1"/>
                </a:solidFill>
                <a:latin typeface="Poppins"/>
                <a:ea typeface="Poppins"/>
                <a:cs typeface="Poppins"/>
                <a:sym typeface="Poppins"/>
              </a:rPr>
              <a:t> (Musqueam), Sḵwx̱wú7mesh (Squamish) et </a:t>
            </a:r>
            <a:r>
              <a:rPr lang="fr-CA" sz="3000" b="1" noProof="0" dirty="0" err="1">
                <a:solidFill>
                  <a:schemeClr val="lt1"/>
                </a:solidFill>
                <a:latin typeface="Poppins"/>
                <a:ea typeface="Poppins"/>
                <a:cs typeface="Poppins"/>
                <a:sym typeface="Poppins"/>
              </a:rPr>
              <a:t>səlilwətaɬ</a:t>
            </a:r>
            <a:r>
              <a:rPr lang="fr-CA" sz="3000" b="1" noProof="0" dirty="0">
                <a:solidFill>
                  <a:schemeClr val="lt1"/>
                </a:solidFill>
                <a:latin typeface="Poppins"/>
                <a:ea typeface="Poppins"/>
                <a:cs typeface="Poppins"/>
                <a:sym typeface="Poppins"/>
              </a:rPr>
              <a:t> (</a:t>
            </a:r>
            <a:r>
              <a:rPr lang="fr-CA" sz="3000" b="1" noProof="0" dirty="0" err="1">
                <a:solidFill>
                  <a:schemeClr val="lt1"/>
                </a:solidFill>
                <a:latin typeface="Poppins"/>
                <a:ea typeface="Poppins"/>
                <a:cs typeface="Poppins"/>
                <a:sym typeface="Poppins"/>
              </a:rPr>
              <a:t>Tsleil-Waututh</a:t>
            </a:r>
            <a:r>
              <a:rPr lang="fr-CA" sz="3000" b="1" noProof="0" dirty="0">
                <a:solidFill>
                  <a:schemeClr val="lt1"/>
                </a:solidFill>
                <a:latin typeface="Poppins"/>
                <a:ea typeface="Poppins"/>
                <a:cs typeface="Poppins"/>
                <a:sym typeface="Poppins"/>
              </a:rPr>
              <a:t>)</a:t>
            </a:r>
            <a:endParaRPr lang="fr-CA" sz="3500" noProof="0" dirty="0">
              <a:solidFill>
                <a:schemeClr val="lt1"/>
              </a:solidFill>
              <a:latin typeface="Calibri"/>
              <a:ea typeface="Calibri"/>
              <a:cs typeface="Calibri"/>
              <a:sym typeface="Calibri"/>
            </a:endParaRPr>
          </a:p>
        </p:txBody>
      </p:sp>
      <p:sp>
        <p:nvSpPr>
          <p:cNvPr id="50" name="Google Shape;50;g2ef4ae0f03a_7_31"/>
          <p:cNvSpPr txBox="1">
            <a:spLocks noGrp="1"/>
          </p:cNvSpPr>
          <p:nvPr>
            <p:ph type="title"/>
          </p:nvPr>
        </p:nvSpPr>
        <p:spPr>
          <a:xfrm>
            <a:off x="685800" y="2053331"/>
            <a:ext cx="13144500" cy="609398"/>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fr-CA" sz="4400" noProof="0" dirty="0"/>
              <a:t>Reconnaissance des territoires traditionnels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ef4ae0f03a_8_104"/>
          <p:cNvSpPr txBox="1">
            <a:spLocks noGrp="1"/>
          </p:cNvSpPr>
          <p:nvPr>
            <p:ph type="title"/>
          </p:nvPr>
        </p:nvSpPr>
        <p:spPr>
          <a:xfrm>
            <a:off x="685800" y="2011680"/>
            <a:ext cx="138714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fr-CA" noProof="0" dirty="0"/>
              <a:t>Questions</a:t>
            </a:r>
          </a:p>
        </p:txBody>
      </p:sp>
      <p:sp>
        <p:nvSpPr>
          <p:cNvPr id="197" name="Google Shape;197;g2ef4ae0f03a_8_104"/>
          <p:cNvSpPr txBox="1"/>
          <p:nvPr/>
        </p:nvSpPr>
        <p:spPr>
          <a:xfrm>
            <a:off x="685800" y="3406450"/>
            <a:ext cx="6707100" cy="577081"/>
          </a:xfrm>
          <a:prstGeom prst="rect">
            <a:avLst/>
          </a:prstGeom>
          <a:noFill/>
          <a:ln>
            <a:noFill/>
          </a:ln>
        </p:spPr>
        <p:txBody>
          <a:bodyPr spcFirstLastPara="1" wrap="square" lIns="0" tIns="0" rIns="0" bIns="0" anchor="t" anchorCtr="0">
            <a:spAutoFit/>
          </a:bodyPr>
          <a:lstStyle/>
          <a:p>
            <a:pPr marL="0" lvl="0" indent="0" algn="l" rtl="0">
              <a:lnSpc>
                <a:spcPct val="125000"/>
              </a:lnSpc>
              <a:spcBef>
                <a:spcPts val="0"/>
              </a:spcBef>
              <a:spcAft>
                <a:spcPts val="0"/>
              </a:spcAft>
              <a:buClr>
                <a:srgbClr val="000000"/>
              </a:buClr>
              <a:buSzPts val="1500"/>
              <a:buFont typeface="Arial"/>
              <a:buNone/>
            </a:pPr>
            <a:r>
              <a:rPr lang="fr-CA" sz="3000" b="1" noProof="0" dirty="0">
                <a:solidFill>
                  <a:schemeClr val="lt1"/>
                </a:solidFill>
                <a:latin typeface="Poppins"/>
                <a:ea typeface="Calibri"/>
                <a:cs typeface="Poppins"/>
                <a:sym typeface="Poppins"/>
              </a:rPr>
              <a:t>Période de questions-réponses</a:t>
            </a:r>
            <a:endParaRPr lang="fr-CA" sz="3500" noProof="0" dirty="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ef4ae0f03a_8_111"/>
          <p:cNvSpPr txBox="1"/>
          <p:nvPr/>
        </p:nvSpPr>
        <p:spPr>
          <a:xfrm>
            <a:off x="708005" y="7671816"/>
            <a:ext cx="4110000" cy="261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fr-CA" sz="1700" noProof="0" dirty="0">
                <a:solidFill>
                  <a:srgbClr val="333333"/>
                </a:solidFill>
                <a:latin typeface="Poppins"/>
                <a:ea typeface="Poppins"/>
                <a:cs typeface="Poppins"/>
                <a:sym typeface="Poppins"/>
              </a:rPr>
              <a:t>Consultez</a:t>
            </a:r>
            <a:r>
              <a:rPr lang="fr-CA" sz="1700" b="1" noProof="0" dirty="0">
                <a:solidFill>
                  <a:srgbClr val="4054E1"/>
                </a:solidFill>
                <a:latin typeface="Poppins"/>
                <a:ea typeface="Poppins"/>
                <a:cs typeface="Poppins"/>
                <a:sym typeface="Poppins"/>
              </a:rPr>
              <a:t> </a:t>
            </a:r>
            <a:r>
              <a:rPr lang="fr-CA" sz="1700" b="1" i="0" u="none" strike="noStrike" cap="none" noProof="0" dirty="0">
                <a:solidFill>
                  <a:srgbClr val="4054E1"/>
                </a:solidFill>
                <a:latin typeface="Poppins"/>
                <a:ea typeface="Poppins"/>
                <a:cs typeface="Poppins"/>
                <a:sym typeface="Poppins"/>
              </a:rPr>
              <a:t>SOGIeducation.org</a:t>
            </a:r>
          </a:p>
        </p:txBody>
      </p:sp>
      <p:sp>
        <p:nvSpPr>
          <p:cNvPr id="204" name="Google Shape;204;g2ef4ae0f03a_8_111"/>
          <p:cNvSpPr txBox="1"/>
          <p:nvPr/>
        </p:nvSpPr>
        <p:spPr>
          <a:xfrm>
            <a:off x="708000" y="6291175"/>
            <a:ext cx="6798600" cy="1169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rgbClr val="FFD966"/>
              </a:buClr>
              <a:buSzPts val="4500"/>
              <a:buFont typeface="Century Gothic"/>
              <a:buNone/>
            </a:pPr>
            <a:r>
              <a:rPr lang="fr-CA" sz="5300" b="1" noProof="0" dirty="0" err="1">
                <a:solidFill>
                  <a:srgbClr val="333333"/>
                </a:solidFill>
                <a:latin typeface="Poppins"/>
                <a:ea typeface="Poppins"/>
                <a:cs typeface="Poppins"/>
                <a:sym typeface="Poppins"/>
              </a:rPr>
              <a:t>Thank</a:t>
            </a:r>
            <a:r>
              <a:rPr lang="fr-CA" sz="5300" b="1" noProof="0" dirty="0">
                <a:solidFill>
                  <a:srgbClr val="333333"/>
                </a:solidFill>
                <a:latin typeface="Poppins"/>
                <a:ea typeface="Poppins"/>
                <a:cs typeface="Poppins"/>
                <a:sym typeface="Poppins"/>
              </a:rPr>
              <a:t> You </a:t>
            </a:r>
            <a:r>
              <a:rPr lang="fr-CA" sz="5300" noProof="0" dirty="0">
                <a:solidFill>
                  <a:srgbClr val="DA6FE6"/>
                </a:solidFill>
                <a:latin typeface="Poppins ExtraLight"/>
                <a:ea typeface="Poppins ExtraLight"/>
                <a:cs typeface="Poppins ExtraLight"/>
                <a:sym typeface="Poppins ExtraLight"/>
              </a:rPr>
              <a:t>|</a:t>
            </a:r>
            <a:r>
              <a:rPr lang="fr-CA" sz="5300" b="1" noProof="0" dirty="0">
                <a:solidFill>
                  <a:srgbClr val="333333"/>
                </a:solidFill>
                <a:latin typeface="Poppins"/>
                <a:ea typeface="Poppins"/>
                <a:cs typeface="Poppins"/>
                <a:sym typeface="Poppins"/>
              </a:rPr>
              <a:t> Merci</a:t>
            </a:r>
            <a:br>
              <a:rPr lang="fr-CA" sz="5300" b="1" noProof="0" dirty="0">
                <a:solidFill>
                  <a:srgbClr val="333333"/>
                </a:solidFill>
                <a:latin typeface="Poppins"/>
                <a:ea typeface="Poppins"/>
                <a:cs typeface="Poppins"/>
                <a:sym typeface="Poppins"/>
              </a:rPr>
            </a:br>
            <a:r>
              <a:rPr lang="fr-CA" sz="2300" dirty="0">
                <a:solidFill>
                  <a:srgbClr val="333333"/>
                </a:solidFill>
                <a:latin typeface="Poppins"/>
                <a:ea typeface="Poppins"/>
                <a:cs typeface="Poppins"/>
                <a:sym typeface="Poppins"/>
              </a:rPr>
              <a:t>Appuyons l’ensemble des élèves</a:t>
            </a:r>
            <a:r>
              <a:rPr lang="fr-CA" sz="2300" noProof="0" dirty="0">
                <a:solidFill>
                  <a:srgbClr val="333333"/>
                </a:solidFill>
                <a:latin typeface="Poppins"/>
                <a:ea typeface="Poppins"/>
                <a:cs typeface="Poppins"/>
                <a:sym typeface="Poppins"/>
              </a:rPr>
              <a:t>.</a:t>
            </a:r>
            <a:endParaRPr lang="fr-CA" sz="5300" b="1" noProof="0" dirty="0">
              <a:solidFill>
                <a:srgbClr val="333333"/>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ef4ae0f03a_8_41"/>
          <p:cNvSpPr txBox="1">
            <a:spLocks noGrp="1"/>
          </p:cNvSpPr>
          <p:nvPr>
            <p:ph type="title"/>
          </p:nvPr>
        </p:nvSpPr>
        <p:spPr>
          <a:xfrm>
            <a:off x="685800" y="2011680"/>
            <a:ext cx="138714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fr-CA" noProof="0" dirty="0"/>
              <a:t>Présentations</a:t>
            </a:r>
          </a:p>
        </p:txBody>
      </p:sp>
      <p:sp>
        <p:nvSpPr>
          <p:cNvPr id="6" name="Google Shape;157;g2ef4ae0f03a_8_41">
            <a:extLst>
              <a:ext uri="{FF2B5EF4-FFF2-40B4-BE49-F238E27FC236}">
                <a16:creationId xmlns:a16="http://schemas.microsoft.com/office/drawing/2014/main" id="{B555E873-850D-D822-7EF3-FAE1EB205257}"/>
              </a:ext>
            </a:extLst>
          </p:cNvPr>
          <p:cNvSpPr txBox="1"/>
          <p:nvPr/>
        </p:nvSpPr>
        <p:spPr>
          <a:xfrm>
            <a:off x="4540796" y="4286250"/>
            <a:ext cx="8231520" cy="1025922"/>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fr-CA" sz="3000" b="1" noProof="0" dirty="0">
                <a:solidFill>
                  <a:srgbClr val="4054E1"/>
                </a:solidFill>
                <a:latin typeface="Poppins"/>
                <a:ea typeface="Poppins"/>
                <a:cs typeface="Poppins"/>
                <a:sym typeface="Poppins"/>
              </a:rPr>
              <a:t>Prénom Nom (pronom)</a:t>
            </a:r>
            <a:endParaRPr lang="fr-CA" sz="3000" i="1" u="none" strike="noStrike" cap="none" noProof="0" dirty="0">
              <a:solidFill>
                <a:srgbClr val="333333"/>
              </a:solidFill>
              <a:latin typeface="Poppins"/>
              <a:ea typeface="Poppins"/>
              <a:cs typeface="Poppins"/>
              <a:sym typeface="Poppins"/>
            </a:endParaRPr>
          </a:p>
          <a:p>
            <a:pPr marL="0" lvl="0" indent="0" algn="l" rtl="0">
              <a:lnSpc>
                <a:spcPct val="125000"/>
              </a:lnSpc>
              <a:spcBef>
                <a:spcPts val="500"/>
              </a:spcBef>
              <a:spcAft>
                <a:spcPts val="0"/>
              </a:spcAft>
              <a:buClr>
                <a:srgbClr val="000000"/>
              </a:buClr>
              <a:buSzPts val="2500"/>
              <a:buFont typeface="Arial"/>
              <a:buNone/>
            </a:pPr>
            <a:r>
              <a:rPr lang="fr-CA" sz="2000" noProof="0" dirty="0">
                <a:solidFill>
                  <a:srgbClr val="333333"/>
                </a:solidFill>
                <a:latin typeface="Poppins"/>
                <a:ea typeface="Poppins"/>
                <a:cs typeface="Poppins"/>
                <a:sym typeface="Poppins"/>
              </a:rPr>
              <a:t>Description des personnes en charge de la présentation</a:t>
            </a:r>
            <a:endParaRPr lang="fr-CA" sz="2000" i="0" u="none" strike="noStrike" cap="none" noProof="0" dirty="0">
              <a:solidFill>
                <a:srgbClr val="333333"/>
              </a:solidFill>
              <a:latin typeface="Poppins"/>
              <a:ea typeface="Poppins"/>
              <a:cs typeface="Poppins"/>
              <a:sym typeface="Poppins"/>
            </a:endParaRPr>
          </a:p>
        </p:txBody>
      </p:sp>
      <p:sp>
        <p:nvSpPr>
          <p:cNvPr id="4" name="Picture Placeholder 3">
            <a:extLst>
              <a:ext uri="{FF2B5EF4-FFF2-40B4-BE49-F238E27FC236}">
                <a16:creationId xmlns:a16="http://schemas.microsoft.com/office/drawing/2014/main" id="{A58C6575-F2DA-04C2-4137-75232E1BB44F}"/>
              </a:ext>
            </a:extLst>
          </p:cNvPr>
          <p:cNvSpPr>
            <a:spLocks noGrp="1"/>
          </p:cNvSpPr>
          <p:nvPr>
            <p:ph type="pic" idx="2"/>
          </p:nvPr>
        </p:nvSpPr>
        <p:spPr/>
        <p:txBody>
          <a:bodyPr/>
          <a:lstStyle/>
          <a:p>
            <a:endParaRPr lang="fr-CA" noProof="0" dirty="0"/>
          </a:p>
        </p:txBody>
      </p:sp>
      <p:sp>
        <p:nvSpPr>
          <p:cNvPr id="2" name="TextBox 1">
            <a:extLst>
              <a:ext uri="{FF2B5EF4-FFF2-40B4-BE49-F238E27FC236}">
                <a16:creationId xmlns:a16="http://schemas.microsoft.com/office/drawing/2014/main" id="{EC415867-8C86-D007-38AF-CC462526B182}"/>
              </a:ext>
            </a:extLst>
          </p:cNvPr>
          <p:cNvSpPr txBox="1"/>
          <p:nvPr/>
        </p:nvSpPr>
        <p:spPr>
          <a:xfrm>
            <a:off x="1667435" y="699247"/>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3829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8d062388a6_0_98"/>
          <p:cNvSpPr txBox="1">
            <a:spLocks noGrp="1"/>
          </p:cNvSpPr>
          <p:nvPr>
            <p:ph type="title"/>
          </p:nvPr>
        </p:nvSpPr>
        <p:spPr>
          <a:xfrm>
            <a:off x="685800" y="2011680"/>
            <a:ext cx="131445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fr-CA" noProof="0" dirty="0"/>
              <a:t>Programme de la séance</a:t>
            </a:r>
          </a:p>
        </p:txBody>
      </p:sp>
      <p:grpSp>
        <p:nvGrpSpPr>
          <p:cNvPr id="83" name="Google Shape;83;g28d062388a6_0_98"/>
          <p:cNvGrpSpPr/>
          <p:nvPr/>
        </p:nvGrpSpPr>
        <p:grpSpPr>
          <a:xfrm>
            <a:off x="685800" y="4231472"/>
            <a:ext cx="490500" cy="490500"/>
            <a:chOff x="685800" y="4231472"/>
            <a:chExt cx="490500" cy="490500"/>
          </a:xfrm>
        </p:grpSpPr>
        <p:sp>
          <p:nvSpPr>
            <p:cNvPr id="84" name="Google Shape;84;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lang="fr-CA" sz="2300" noProof="0" dirty="0">
                <a:latin typeface="Calibri"/>
                <a:ea typeface="Calibri"/>
                <a:cs typeface="Calibri"/>
                <a:sym typeface="Calibri"/>
              </a:endParaRPr>
            </a:p>
          </p:txBody>
        </p:sp>
        <p:sp>
          <p:nvSpPr>
            <p:cNvPr id="85" name="Google Shape;85;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fr-CA" sz="1800" b="1" noProof="0" dirty="0">
                  <a:solidFill>
                    <a:schemeClr val="lt1"/>
                  </a:solidFill>
                  <a:latin typeface="Poppins"/>
                  <a:ea typeface="Poppins"/>
                  <a:cs typeface="Poppins"/>
                  <a:sym typeface="Poppins"/>
                </a:rPr>
                <a:t>2</a:t>
              </a:r>
              <a:endParaRPr lang="fr-CA" sz="1800" b="1" noProof="0" dirty="0">
                <a:solidFill>
                  <a:schemeClr val="lt1"/>
                </a:solidFill>
                <a:latin typeface="Calibri"/>
                <a:ea typeface="Calibri"/>
                <a:cs typeface="Calibri"/>
                <a:sym typeface="Calibri"/>
              </a:endParaRPr>
            </a:p>
          </p:txBody>
        </p:sp>
      </p:grpSp>
      <p:grpSp>
        <p:nvGrpSpPr>
          <p:cNvPr id="86" name="Google Shape;86;g28d062388a6_0_98"/>
          <p:cNvGrpSpPr/>
          <p:nvPr/>
        </p:nvGrpSpPr>
        <p:grpSpPr>
          <a:xfrm>
            <a:off x="685800" y="3595122"/>
            <a:ext cx="490500" cy="490500"/>
            <a:chOff x="685800" y="3595122"/>
            <a:chExt cx="490500" cy="490500"/>
          </a:xfrm>
        </p:grpSpPr>
        <p:sp>
          <p:nvSpPr>
            <p:cNvPr id="87" name="Google Shape;87;g28d062388a6_0_98"/>
            <p:cNvSpPr/>
            <p:nvPr/>
          </p:nvSpPr>
          <p:spPr>
            <a:xfrm>
              <a:off x="685800" y="359512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lang="fr-CA" sz="2300" noProof="0" dirty="0">
                <a:latin typeface="Calibri"/>
                <a:ea typeface="Calibri"/>
                <a:cs typeface="Calibri"/>
                <a:sym typeface="Calibri"/>
              </a:endParaRPr>
            </a:p>
          </p:txBody>
        </p:sp>
        <p:sp>
          <p:nvSpPr>
            <p:cNvPr id="88" name="Google Shape;88;g28d062388a6_0_98"/>
            <p:cNvSpPr txBox="1"/>
            <p:nvPr/>
          </p:nvSpPr>
          <p:spPr>
            <a:xfrm>
              <a:off x="741000" y="370176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fr-CA" sz="1800" b="1" noProof="0" dirty="0">
                  <a:solidFill>
                    <a:schemeClr val="lt1"/>
                  </a:solidFill>
                  <a:latin typeface="Poppins"/>
                  <a:ea typeface="Poppins"/>
                  <a:cs typeface="Poppins"/>
                  <a:sym typeface="Poppins"/>
                </a:rPr>
                <a:t>1</a:t>
              </a:r>
              <a:endParaRPr lang="fr-CA" sz="1800" b="1" noProof="0" dirty="0">
                <a:solidFill>
                  <a:schemeClr val="lt1"/>
                </a:solidFill>
                <a:latin typeface="Calibri"/>
                <a:ea typeface="Calibri"/>
                <a:cs typeface="Calibri"/>
                <a:sym typeface="Calibri"/>
              </a:endParaRPr>
            </a:p>
          </p:txBody>
        </p:sp>
      </p:grpSp>
      <p:sp>
        <p:nvSpPr>
          <p:cNvPr id="89" name="Google Shape;89;g28d062388a6_0_98"/>
          <p:cNvSpPr txBox="1"/>
          <p:nvPr/>
        </p:nvSpPr>
        <p:spPr>
          <a:xfrm>
            <a:off x="1371724" y="3595125"/>
            <a:ext cx="6427775" cy="2585323"/>
          </a:xfrm>
          <a:prstGeom prst="rect">
            <a:avLst/>
          </a:prstGeom>
          <a:noFill/>
          <a:ln>
            <a:noFill/>
          </a:ln>
        </p:spPr>
        <p:txBody>
          <a:bodyPr spcFirstLastPara="1" wrap="square" lIns="0" tIns="0" rIns="0" bIns="0" anchor="t" anchorCtr="0">
            <a:spAutoFit/>
          </a:bodyPr>
          <a:lstStyle/>
          <a:p>
            <a:pPr>
              <a:lnSpc>
                <a:spcPct val="140000"/>
              </a:lnSpc>
              <a:buSzPts val="1500"/>
            </a:pPr>
            <a:r>
              <a:rPr lang="fr-CA" sz="3000" noProof="0" dirty="0">
                <a:solidFill>
                  <a:schemeClr val="bg1"/>
                </a:solidFill>
                <a:effectLst/>
                <a:latin typeface="Poppins" panose="00000500000000000000" pitchFamily="2" charset="0"/>
                <a:ea typeface="Calibri" panose="020F0502020204030204" pitchFamily="34" charset="0"/>
                <a:cs typeface="Poppins" panose="00000500000000000000" pitchFamily="2" charset="0"/>
              </a:rPr>
              <a:t>L’OSIG</a:t>
            </a:r>
            <a:endParaRPr lang="fr-CA" sz="3000" noProof="0" dirty="0">
              <a:solidFill>
                <a:schemeClr val="bg1"/>
              </a:solidFill>
              <a:effectLst/>
              <a:latin typeface="Poppins" panose="00000500000000000000" pitchFamily="2" charset="0"/>
              <a:ea typeface="Calibri" panose="020F0502020204030204" pitchFamily="34" charset="0"/>
              <a:cs typeface="Poppins" panose="00000500000000000000" pitchFamily="2" charset="0"/>
              <a:sym typeface="Poppins"/>
            </a:endParaRPr>
          </a:p>
          <a:p>
            <a:pPr>
              <a:lnSpc>
                <a:spcPct val="140000"/>
              </a:lnSpc>
              <a:buSzPts val="1500"/>
            </a:pPr>
            <a:r>
              <a:rPr lang="fr-CA" sz="3000" noProof="0" dirty="0">
                <a:solidFill>
                  <a:schemeClr val="bg1"/>
                </a:solidFill>
                <a:latin typeface="Poppins" panose="00000500000000000000" pitchFamily="2" charset="0"/>
                <a:ea typeface="Calibri" panose="020F0502020204030204" pitchFamily="34" charset="0"/>
                <a:cs typeface="Poppins" panose="00000500000000000000" pitchFamily="2" charset="0"/>
                <a:sym typeface="Poppins"/>
              </a:rPr>
              <a:t>L</a:t>
            </a:r>
            <a:r>
              <a:rPr lang="fr-CA" sz="3000" noProof="0" dirty="0">
                <a:solidFill>
                  <a:schemeClr val="bg1"/>
                </a:solidFill>
                <a:effectLst/>
                <a:latin typeface="Poppins" panose="00000500000000000000" pitchFamily="2" charset="0"/>
                <a:ea typeface="Calibri" panose="020F0502020204030204" pitchFamily="34" charset="0"/>
                <a:cs typeface="Poppins" panose="00000500000000000000" pitchFamily="2" charset="0"/>
              </a:rPr>
              <a:t>’éducation inclusive</a:t>
            </a:r>
            <a:br>
              <a:rPr lang="fr-CA" sz="3000" noProof="0" dirty="0">
                <a:solidFill>
                  <a:schemeClr val="bg1"/>
                </a:solidFill>
                <a:latin typeface="Poppins" panose="00000500000000000000" pitchFamily="2" charset="0"/>
                <a:ea typeface="Poppins"/>
                <a:cs typeface="Poppins" panose="00000500000000000000" pitchFamily="2" charset="0"/>
                <a:sym typeface="Poppins"/>
              </a:rPr>
            </a:br>
            <a:r>
              <a:rPr lang="fr-CA" sz="3000" noProof="0" dirty="0">
                <a:solidFill>
                  <a:schemeClr val="bg1"/>
                </a:solidFill>
                <a:latin typeface="Poppins" panose="00000500000000000000" pitchFamily="2" charset="0"/>
                <a:ea typeface="Poppins"/>
                <a:cs typeface="Poppins" panose="00000500000000000000" pitchFamily="2" charset="0"/>
                <a:sym typeface="Poppins"/>
              </a:rPr>
              <a:t>Pourquoi est-elle importante?</a:t>
            </a:r>
            <a:br>
              <a:rPr lang="fr-CA" sz="3000" noProof="0" dirty="0">
                <a:solidFill>
                  <a:schemeClr val="bg1"/>
                </a:solidFill>
                <a:latin typeface="Poppins" panose="00000500000000000000" pitchFamily="2" charset="0"/>
                <a:ea typeface="Poppins"/>
                <a:cs typeface="Poppins" panose="00000500000000000000" pitchFamily="2" charset="0"/>
                <a:sym typeface="Poppins"/>
              </a:rPr>
            </a:br>
            <a:r>
              <a:rPr lang="fr-CA" sz="3000" noProof="0" dirty="0">
                <a:solidFill>
                  <a:schemeClr val="bg1"/>
                </a:solidFill>
                <a:latin typeface="Poppins" panose="00000500000000000000" pitchFamily="2" charset="0"/>
                <a:ea typeface="Poppins"/>
                <a:cs typeface="Poppins" panose="00000500000000000000" pitchFamily="2" charset="0"/>
                <a:sym typeface="Poppins"/>
              </a:rPr>
              <a:t>SOGI 123</a:t>
            </a:r>
          </a:p>
        </p:txBody>
      </p:sp>
      <p:grpSp>
        <p:nvGrpSpPr>
          <p:cNvPr id="90" name="Google Shape;90;g28d062388a6_0_98"/>
          <p:cNvGrpSpPr/>
          <p:nvPr/>
        </p:nvGrpSpPr>
        <p:grpSpPr>
          <a:xfrm>
            <a:off x="685800" y="4867822"/>
            <a:ext cx="490500" cy="490500"/>
            <a:chOff x="685800" y="4231472"/>
            <a:chExt cx="490500" cy="490500"/>
          </a:xfrm>
        </p:grpSpPr>
        <p:sp>
          <p:nvSpPr>
            <p:cNvPr id="91" name="Google Shape;91;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lang="fr-CA" sz="2300" noProof="0" dirty="0">
                <a:latin typeface="Calibri"/>
                <a:ea typeface="Calibri"/>
                <a:cs typeface="Calibri"/>
                <a:sym typeface="Calibri"/>
              </a:endParaRPr>
            </a:p>
          </p:txBody>
        </p:sp>
        <p:sp>
          <p:nvSpPr>
            <p:cNvPr id="92" name="Google Shape;92;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fr-CA" sz="1800" b="1" noProof="0" dirty="0">
                  <a:solidFill>
                    <a:schemeClr val="lt1"/>
                  </a:solidFill>
                  <a:latin typeface="Poppins"/>
                  <a:ea typeface="Poppins"/>
                  <a:cs typeface="Poppins"/>
                  <a:sym typeface="Poppins"/>
                </a:rPr>
                <a:t>3</a:t>
              </a:r>
              <a:endParaRPr lang="fr-CA" sz="1800" b="1" noProof="0" dirty="0">
                <a:solidFill>
                  <a:schemeClr val="lt1"/>
                </a:solidFill>
                <a:latin typeface="Calibri"/>
                <a:ea typeface="Calibri"/>
                <a:cs typeface="Calibri"/>
                <a:sym typeface="Calibri"/>
              </a:endParaRPr>
            </a:p>
          </p:txBody>
        </p:sp>
      </p:grpSp>
      <p:grpSp>
        <p:nvGrpSpPr>
          <p:cNvPr id="93" name="Google Shape;93;g28d062388a6_0_98"/>
          <p:cNvGrpSpPr/>
          <p:nvPr/>
        </p:nvGrpSpPr>
        <p:grpSpPr>
          <a:xfrm>
            <a:off x="685800" y="5504172"/>
            <a:ext cx="490500" cy="490500"/>
            <a:chOff x="685800" y="4231472"/>
            <a:chExt cx="490500" cy="490500"/>
          </a:xfrm>
        </p:grpSpPr>
        <p:sp>
          <p:nvSpPr>
            <p:cNvPr id="94" name="Google Shape;94;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lang="fr-CA" sz="2300" noProof="0" dirty="0">
                <a:latin typeface="Calibri"/>
                <a:ea typeface="Calibri"/>
                <a:cs typeface="Calibri"/>
                <a:sym typeface="Calibri"/>
              </a:endParaRPr>
            </a:p>
          </p:txBody>
        </p:sp>
        <p:sp>
          <p:nvSpPr>
            <p:cNvPr id="95" name="Google Shape;95;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fr-CA" sz="1800" b="1" noProof="0" dirty="0">
                  <a:solidFill>
                    <a:schemeClr val="lt1"/>
                  </a:solidFill>
                  <a:latin typeface="Poppins"/>
                  <a:ea typeface="Poppins"/>
                  <a:cs typeface="Poppins"/>
                  <a:sym typeface="Poppins"/>
                </a:rPr>
                <a:t>4</a:t>
              </a:r>
              <a:endParaRPr lang="fr-CA" sz="1800" b="1" noProof="0" dirty="0">
                <a:solidFill>
                  <a:schemeClr val="lt1"/>
                </a:solidFill>
                <a:latin typeface="Calibri"/>
                <a:ea typeface="Calibri"/>
                <a:cs typeface="Calibri"/>
                <a:sym typeface="Calibri"/>
              </a:endParaRPr>
            </a:p>
          </p:txBody>
        </p:sp>
      </p:grpSp>
      <p:sp>
        <p:nvSpPr>
          <p:cNvPr id="96" name="Google Shape;96;g28d062388a6_0_98"/>
          <p:cNvSpPr txBox="1"/>
          <p:nvPr/>
        </p:nvSpPr>
        <p:spPr>
          <a:xfrm>
            <a:off x="8608350" y="3595125"/>
            <a:ext cx="6013576" cy="3231654"/>
          </a:xfrm>
          <a:prstGeom prst="rect">
            <a:avLst/>
          </a:prstGeom>
          <a:noFill/>
          <a:ln>
            <a:noFill/>
          </a:ln>
        </p:spPr>
        <p:txBody>
          <a:bodyPr spcFirstLastPara="1" wrap="square" lIns="0" tIns="0" rIns="0" bIns="0" anchor="t" anchorCtr="0">
            <a:spAutoFit/>
          </a:bodyPr>
          <a:lstStyle/>
          <a:p>
            <a:pPr lvl="0">
              <a:lnSpc>
                <a:spcPct val="140000"/>
              </a:lnSpc>
              <a:buSzPts val="1500"/>
            </a:pPr>
            <a:r>
              <a:rPr lang="fr-CA" sz="3000" noProof="0" dirty="0">
                <a:solidFill>
                  <a:schemeClr val="lt1"/>
                </a:solidFill>
                <a:latin typeface="Poppins"/>
                <a:ea typeface="Poppins"/>
                <a:cs typeface="Poppins"/>
                <a:sym typeface="Poppins"/>
              </a:rPr>
              <a:t>L’OSIG dans votre école</a:t>
            </a:r>
          </a:p>
          <a:p>
            <a:pPr lvl="0">
              <a:lnSpc>
                <a:spcPct val="140000"/>
              </a:lnSpc>
              <a:buSzPts val="1500"/>
            </a:pPr>
            <a:r>
              <a:rPr lang="fr-CA" sz="3000" noProof="0" dirty="0">
                <a:solidFill>
                  <a:schemeClr val="lt1"/>
                </a:solidFill>
                <a:latin typeface="Poppins"/>
                <a:ea typeface="Poppins"/>
                <a:cs typeface="Poppins"/>
                <a:sym typeface="Poppins"/>
              </a:rPr>
              <a:t>Exemples en classe</a:t>
            </a:r>
            <a:br>
              <a:rPr lang="fr-CA" sz="3000" noProof="0" dirty="0">
                <a:solidFill>
                  <a:schemeClr val="lt1"/>
                </a:solidFill>
                <a:latin typeface="Poppins"/>
                <a:ea typeface="Poppins"/>
                <a:cs typeface="Poppins"/>
                <a:sym typeface="Poppins"/>
              </a:rPr>
            </a:br>
            <a:r>
              <a:rPr lang="fr-CA" sz="3000" noProof="0" dirty="0">
                <a:solidFill>
                  <a:schemeClr val="lt1"/>
                </a:solidFill>
                <a:latin typeface="Poppins"/>
                <a:ea typeface="Poppins"/>
                <a:cs typeface="Poppins"/>
                <a:sym typeface="Poppins"/>
              </a:rPr>
              <a:t>Les AGS</a:t>
            </a:r>
            <a:br>
              <a:rPr lang="fr-CA" sz="3000" noProof="0" dirty="0">
                <a:solidFill>
                  <a:schemeClr val="lt1"/>
                </a:solidFill>
                <a:latin typeface="Poppins"/>
                <a:ea typeface="Poppins"/>
                <a:cs typeface="Poppins"/>
                <a:sym typeface="Poppins"/>
              </a:rPr>
            </a:br>
            <a:r>
              <a:rPr lang="fr-CA" sz="3000" noProof="0" dirty="0">
                <a:solidFill>
                  <a:schemeClr val="lt1"/>
                </a:solidFill>
                <a:latin typeface="Poppins"/>
                <a:ea typeface="Poppins"/>
                <a:cs typeface="Poppins"/>
                <a:sym typeface="Poppins"/>
              </a:rPr>
              <a:t>Que faire chez vous</a:t>
            </a:r>
            <a:br>
              <a:rPr lang="fr-CA" sz="3000" noProof="0" dirty="0">
                <a:solidFill>
                  <a:schemeClr val="lt1"/>
                </a:solidFill>
                <a:latin typeface="Poppins"/>
                <a:ea typeface="Poppins"/>
                <a:cs typeface="Poppins"/>
                <a:sym typeface="Poppins"/>
              </a:rPr>
            </a:br>
            <a:endParaRPr lang="fr-CA" sz="3000" noProof="0" dirty="0">
              <a:solidFill>
                <a:schemeClr val="lt1"/>
              </a:solidFill>
              <a:latin typeface="Poppins"/>
              <a:ea typeface="Poppins"/>
              <a:cs typeface="Poppins"/>
              <a:sym typeface="Poppins"/>
            </a:endParaRPr>
          </a:p>
        </p:txBody>
      </p:sp>
      <p:grpSp>
        <p:nvGrpSpPr>
          <p:cNvPr id="97" name="Google Shape;97;g28d062388a6_0_98"/>
          <p:cNvGrpSpPr/>
          <p:nvPr/>
        </p:nvGrpSpPr>
        <p:grpSpPr>
          <a:xfrm>
            <a:off x="7854700" y="4231472"/>
            <a:ext cx="490500" cy="490500"/>
            <a:chOff x="685800" y="4231472"/>
            <a:chExt cx="490500" cy="490500"/>
          </a:xfrm>
        </p:grpSpPr>
        <p:sp>
          <p:nvSpPr>
            <p:cNvPr id="98" name="Google Shape;98;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lang="fr-CA" sz="2300" noProof="0" dirty="0">
                <a:latin typeface="Calibri"/>
                <a:ea typeface="Calibri"/>
                <a:cs typeface="Calibri"/>
                <a:sym typeface="Calibri"/>
              </a:endParaRPr>
            </a:p>
          </p:txBody>
        </p:sp>
        <p:sp>
          <p:nvSpPr>
            <p:cNvPr id="99" name="Google Shape;99;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fr-CA" sz="1800" b="1" noProof="0" dirty="0">
                  <a:solidFill>
                    <a:schemeClr val="lt1"/>
                  </a:solidFill>
                  <a:latin typeface="Poppins"/>
                  <a:ea typeface="Poppins"/>
                  <a:cs typeface="Poppins"/>
                  <a:sym typeface="Poppins"/>
                </a:rPr>
                <a:t>6</a:t>
              </a:r>
              <a:endParaRPr lang="fr-CA" sz="1800" b="1" noProof="0" dirty="0">
                <a:solidFill>
                  <a:schemeClr val="lt1"/>
                </a:solidFill>
                <a:latin typeface="Calibri"/>
                <a:ea typeface="Calibri"/>
                <a:cs typeface="Calibri"/>
                <a:sym typeface="Calibri"/>
              </a:endParaRPr>
            </a:p>
          </p:txBody>
        </p:sp>
      </p:grpSp>
      <p:grpSp>
        <p:nvGrpSpPr>
          <p:cNvPr id="100" name="Google Shape;100;g28d062388a6_0_98"/>
          <p:cNvGrpSpPr/>
          <p:nvPr/>
        </p:nvGrpSpPr>
        <p:grpSpPr>
          <a:xfrm>
            <a:off x="7854700" y="3595122"/>
            <a:ext cx="490500" cy="490500"/>
            <a:chOff x="685800" y="3595122"/>
            <a:chExt cx="490500" cy="490500"/>
          </a:xfrm>
        </p:grpSpPr>
        <p:sp>
          <p:nvSpPr>
            <p:cNvPr id="101" name="Google Shape;101;g28d062388a6_0_98"/>
            <p:cNvSpPr/>
            <p:nvPr/>
          </p:nvSpPr>
          <p:spPr>
            <a:xfrm>
              <a:off x="685800" y="359512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lang="fr-CA" sz="2300" noProof="0" dirty="0">
                <a:latin typeface="Calibri"/>
                <a:ea typeface="Calibri"/>
                <a:cs typeface="Calibri"/>
                <a:sym typeface="Calibri"/>
              </a:endParaRPr>
            </a:p>
          </p:txBody>
        </p:sp>
        <p:sp>
          <p:nvSpPr>
            <p:cNvPr id="102" name="Google Shape;102;g28d062388a6_0_98"/>
            <p:cNvSpPr txBox="1"/>
            <p:nvPr/>
          </p:nvSpPr>
          <p:spPr>
            <a:xfrm>
              <a:off x="741000" y="370176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fr-CA" sz="1800" b="1" noProof="0" dirty="0">
                  <a:solidFill>
                    <a:schemeClr val="lt1"/>
                  </a:solidFill>
                  <a:latin typeface="Poppins"/>
                  <a:ea typeface="Poppins"/>
                  <a:cs typeface="Poppins"/>
                  <a:sym typeface="Poppins"/>
                </a:rPr>
                <a:t>5</a:t>
              </a:r>
              <a:endParaRPr lang="fr-CA" sz="1800" b="1" noProof="0" dirty="0">
                <a:solidFill>
                  <a:schemeClr val="lt1"/>
                </a:solidFill>
                <a:latin typeface="Calibri"/>
                <a:ea typeface="Calibri"/>
                <a:cs typeface="Calibri"/>
                <a:sym typeface="Calibri"/>
              </a:endParaRPr>
            </a:p>
          </p:txBody>
        </p:sp>
      </p:grpSp>
      <p:grpSp>
        <p:nvGrpSpPr>
          <p:cNvPr id="103" name="Google Shape;103;g28d062388a6_0_98"/>
          <p:cNvGrpSpPr/>
          <p:nvPr/>
        </p:nvGrpSpPr>
        <p:grpSpPr>
          <a:xfrm>
            <a:off x="7854700" y="4867822"/>
            <a:ext cx="490500" cy="490500"/>
            <a:chOff x="685800" y="4231472"/>
            <a:chExt cx="490500" cy="490500"/>
          </a:xfrm>
        </p:grpSpPr>
        <p:sp>
          <p:nvSpPr>
            <p:cNvPr id="104" name="Google Shape;104;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lang="fr-CA" sz="2300" noProof="0" dirty="0">
                <a:latin typeface="Calibri"/>
                <a:ea typeface="Calibri"/>
                <a:cs typeface="Calibri"/>
                <a:sym typeface="Calibri"/>
              </a:endParaRPr>
            </a:p>
          </p:txBody>
        </p:sp>
        <p:sp>
          <p:nvSpPr>
            <p:cNvPr id="105" name="Google Shape;105;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fr-CA" sz="1800" b="1" noProof="0" dirty="0">
                  <a:solidFill>
                    <a:schemeClr val="lt1"/>
                  </a:solidFill>
                  <a:latin typeface="Poppins"/>
                  <a:ea typeface="Poppins"/>
                  <a:cs typeface="Poppins"/>
                  <a:sym typeface="Poppins"/>
                </a:rPr>
                <a:t>7</a:t>
              </a:r>
              <a:endParaRPr lang="fr-CA" sz="1800" b="1" noProof="0" dirty="0">
                <a:solidFill>
                  <a:schemeClr val="lt1"/>
                </a:solidFill>
                <a:latin typeface="Calibri"/>
                <a:ea typeface="Calibri"/>
                <a:cs typeface="Calibri"/>
                <a:sym typeface="Calibri"/>
              </a:endParaRPr>
            </a:p>
          </p:txBody>
        </p:sp>
      </p:grpSp>
      <p:grpSp>
        <p:nvGrpSpPr>
          <p:cNvPr id="106" name="Google Shape;106;g28d062388a6_0_98"/>
          <p:cNvGrpSpPr/>
          <p:nvPr/>
        </p:nvGrpSpPr>
        <p:grpSpPr>
          <a:xfrm>
            <a:off x="7854700" y="5504172"/>
            <a:ext cx="490500" cy="490500"/>
            <a:chOff x="685800" y="4231472"/>
            <a:chExt cx="490500" cy="490500"/>
          </a:xfrm>
        </p:grpSpPr>
        <p:sp>
          <p:nvSpPr>
            <p:cNvPr id="107" name="Google Shape;107;g28d062388a6_0_98"/>
            <p:cNvSpPr/>
            <p:nvPr/>
          </p:nvSpPr>
          <p:spPr>
            <a:xfrm>
              <a:off x="685800" y="4231472"/>
              <a:ext cx="490500" cy="490500"/>
            </a:xfrm>
            <a:prstGeom prst="ellipse">
              <a:avLst/>
            </a:prstGeom>
            <a:solidFill>
              <a:srgbClr val="DA6FE6"/>
            </a:solidFill>
            <a:ln>
              <a:noFill/>
            </a:ln>
          </p:spPr>
          <p:txBody>
            <a:bodyPr spcFirstLastPara="1" wrap="square" lIns="152375" tIns="152375" rIns="152375" bIns="152375" anchor="ctr" anchorCtr="0">
              <a:noAutofit/>
            </a:bodyPr>
            <a:lstStyle/>
            <a:p>
              <a:pPr marL="0" lvl="0" indent="0" algn="ctr" rtl="0">
                <a:spcBef>
                  <a:spcPts val="0"/>
                </a:spcBef>
                <a:spcAft>
                  <a:spcPts val="0"/>
                </a:spcAft>
                <a:buNone/>
              </a:pPr>
              <a:endParaRPr lang="fr-CA" sz="2300" noProof="0" dirty="0">
                <a:latin typeface="Calibri"/>
                <a:ea typeface="Calibri"/>
                <a:cs typeface="Calibri"/>
                <a:sym typeface="Calibri"/>
              </a:endParaRPr>
            </a:p>
          </p:txBody>
        </p:sp>
        <p:sp>
          <p:nvSpPr>
            <p:cNvPr id="108" name="Google Shape;108;g28d062388a6_0_98"/>
            <p:cNvSpPr txBox="1"/>
            <p:nvPr/>
          </p:nvSpPr>
          <p:spPr>
            <a:xfrm>
              <a:off x="741000" y="4338117"/>
              <a:ext cx="380100" cy="277200"/>
            </a:xfrm>
            <a:prstGeom prst="rect">
              <a:avLst/>
            </a:prstGeom>
            <a:noFill/>
            <a:ln>
              <a:noFill/>
            </a:ln>
          </p:spPr>
          <p:txBody>
            <a:bodyPr spcFirstLastPara="1" wrap="square" lIns="0" tIns="0" rIns="0" bIns="0" anchor="t" anchorCtr="0">
              <a:spAutoFit/>
            </a:bodyPr>
            <a:lstStyle/>
            <a:p>
              <a:pPr marL="0" lvl="0" indent="0" algn="ctr" rtl="0">
                <a:lnSpc>
                  <a:spcPct val="125000"/>
                </a:lnSpc>
                <a:spcBef>
                  <a:spcPts val="0"/>
                </a:spcBef>
                <a:spcAft>
                  <a:spcPts val="0"/>
                </a:spcAft>
                <a:buNone/>
              </a:pPr>
              <a:r>
                <a:rPr lang="fr-CA" sz="1800" b="1" noProof="0" dirty="0">
                  <a:solidFill>
                    <a:schemeClr val="lt1"/>
                  </a:solidFill>
                  <a:latin typeface="Poppins"/>
                  <a:ea typeface="Poppins"/>
                  <a:cs typeface="Poppins"/>
                  <a:sym typeface="Poppins"/>
                </a:rPr>
                <a:t>8</a:t>
              </a:r>
              <a:endParaRPr lang="fr-CA" sz="1800" b="1" noProof="0" dirty="0">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28d062388a6_0_22"/>
          <p:cNvSpPr txBox="1"/>
          <p:nvPr/>
        </p:nvSpPr>
        <p:spPr>
          <a:xfrm>
            <a:off x="685792" y="4016950"/>
            <a:ext cx="7244869" cy="1923604"/>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5000"/>
              <a:buFont typeface="Arial"/>
              <a:buNone/>
            </a:pPr>
            <a:r>
              <a:rPr lang="fr-CA" sz="5000" b="1" i="0" u="none" strike="noStrike" cap="none" noProof="0" dirty="0">
                <a:solidFill>
                  <a:srgbClr val="333333"/>
                </a:solidFill>
                <a:latin typeface="Poppins"/>
                <a:ea typeface="Poppins"/>
                <a:cs typeface="Poppins"/>
                <a:sym typeface="Poppins"/>
              </a:rPr>
              <a:t>O</a:t>
            </a:r>
            <a:r>
              <a:rPr lang="fr-CA" sz="5000" i="0" u="none" strike="noStrike" cap="none" noProof="0" dirty="0">
                <a:solidFill>
                  <a:srgbClr val="333333"/>
                </a:solidFill>
                <a:latin typeface="Poppins"/>
                <a:ea typeface="Poppins"/>
                <a:cs typeface="Poppins"/>
                <a:sym typeface="Poppins"/>
              </a:rPr>
              <a:t>rientation </a:t>
            </a:r>
            <a:r>
              <a:rPr lang="fr-CA" sz="5000" b="1" noProof="0" dirty="0">
                <a:solidFill>
                  <a:srgbClr val="333333"/>
                </a:solidFill>
                <a:latin typeface="Poppins"/>
                <a:ea typeface="Poppins"/>
                <a:cs typeface="Poppins"/>
                <a:sym typeface="Poppins"/>
              </a:rPr>
              <a:t>S</a:t>
            </a:r>
            <a:r>
              <a:rPr lang="fr-CA" sz="5000" i="0" u="none" strike="noStrike" cap="none" noProof="0" dirty="0">
                <a:solidFill>
                  <a:srgbClr val="333333"/>
                </a:solidFill>
                <a:latin typeface="Poppins"/>
                <a:ea typeface="Poppins"/>
                <a:cs typeface="Poppins"/>
                <a:sym typeface="Poppins"/>
              </a:rPr>
              <a:t>exuelle</a:t>
            </a:r>
          </a:p>
          <a:p>
            <a:pPr marL="0" marR="0" lvl="0" indent="0" algn="l" rtl="0">
              <a:lnSpc>
                <a:spcPct val="125000"/>
              </a:lnSpc>
              <a:spcBef>
                <a:spcPts val="0"/>
              </a:spcBef>
              <a:spcAft>
                <a:spcPts val="0"/>
              </a:spcAft>
              <a:buClr>
                <a:srgbClr val="000000"/>
              </a:buClr>
              <a:buSzPts val="5000"/>
              <a:buFont typeface="Arial"/>
              <a:buNone/>
            </a:pPr>
            <a:r>
              <a:rPr lang="fr-CA" sz="5000" b="1" noProof="0" dirty="0">
                <a:solidFill>
                  <a:srgbClr val="333333"/>
                </a:solidFill>
                <a:latin typeface="Poppins"/>
                <a:ea typeface="Poppins"/>
                <a:cs typeface="Poppins"/>
                <a:sym typeface="Poppins"/>
              </a:rPr>
              <a:t>I</a:t>
            </a:r>
            <a:r>
              <a:rPr lang="fr-CA" sz="5000" i="0" u="none" strike="noStrike" cap="none" noProof="0" dirty="0">
                <a:solidFill>
                  <a:srgbClr val="333333"/>
                </a:solidFill>
                <a:latin typeface="Poppins"/>
                <a:ea typeface="Poppins"/>
                <a:cs typeface="Poppins"/>
                <a:sym typeface="Poppins"/>
              </a:rPr>
              <a:t>dentité de</a:t>
            </a:r>
            <a:r>
              <a:rPr lang="fr-CA" sz="5000" b="1" i="0" u="none" strike="noStrike" cap="none" noProof="0" dirty="0">
                <a:solidFill>
                  <a:srgbClr val="333333"/>
                </a:solidFill>
                <a:latin typeface="Poppins"/>
                <a:ea typeface="Poppins"/>
                <a:cs typeface="Poppins"/>
                <a:sym typeface="Poppins"/>
              </a:rPr>
              <a:t> G</a:t>
            </a:r>
            <a:r>
              <a:rPr lang="fr-CA" sz="5000" i="0" u="none" strike="noStrike" cap="none" noProof="0" dirty="0">
                <a:solidFill>
                  <a:srgbClr val="333333"/>
                </a:solidFill>
                <a:latin typeface="Poppins"/>
                <a:ea typeface="Poppins"/>
                <a:cs typeface="Poppins"/>
                <a:sym typeface="Poppins"/>
              </a:rPr>
              <a:t>enre</a:t>
            </a:r>
          </a:p>
        </p:txBody>
      </p:sp>
      <p:pic>
        <p:nvPicPr>
          <p:cNvPr id="57" name="Google Shape;57;g28d062388a6_0_22"/>
          <p:cNvPicPr preferRelativeResize="0"/>
          <p:nvPr/>
        </p:nvPicPr>
        <p:blipFill>
          <a:blip r:embed="rId3">
            <a:alphaModFix/>
          </a:blip>
          <a:stretch>
            <a:fillRect/>
          </a:stretch>
        </p:blipFill>
        <p:spPr>
          <a:xfrm>
            <a:off x="9209521" y="4148400"/>
            <a:ext cx="4264125" cy="722750"/>
          </a:xfrm>
          <a:prstGeom prst="rect">
            <a:avLst/>
          </a:prstGeom>
          <a:noFill/>
          <a:ln>
            <a:noFill/>
          </a:ln>
        </p:spPr>
      </p:pic>
      <p:sp>
        <p:nvSpPr>
          <p:cNvPr id="58" name="Google Shape;58;g28d062388a6_0_22"/>
          <p:cNvSpPr txBox="1">
            <a:spLocks noGrp="1"/>
          </p:cNvSpPr>
          <p:nvPr>
            <p:ph type="title"/>
          </p:nvPr>
        </p:nvSpPr>
        <p:spPr>
          <a:xfrm>
            <a:off x="685800" y="2011680"/>
            <a:ext cx="13871400" cy="692700"/>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fr-CA" noProof="0" dirty="0"/>
              <a:t>Qu'est-ce que l'OSIG et SOGI 123?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8" name="Google Shape;58;g28d062388a6_0_22"/>
          <p:cNvSpPr txBox="1">
            <a:spLocks noGrp="1"/>
          </p:cNvSpPr>
          <p:nvPr>
            <p:ph type="title"/>
          </p:nvPr>
        </p:nvSpPr>
        <p:spPr>
          <a:xfrm>
            <a:off x="685800" y="1357757"/>
            <a:ext cx="13871400" cy="2000548"/>
          </a:xfrm>
          <a:prstGeom prst="rect">
            <a:avLst/>
          </a:prstGeom>
        </p:spPr>
        <p:txBody>
          <a:bodyPr spcFirstLastPara="1" wrap="square" lIns="0" tIns="0" rIns="0" bIns="0" anchor="ctr" anchorCtr="0">
            <a:spAutoFit/>
          </a:bodyPr>
          <a:lstStyle/>
          <a:p>
            <a:pPr marR="971550">
              <a:lnSpc>
                <a:spcPct val="120000"/>
              </a:lnSpc>
              <a:spcBef>
                <a:spcPts val="600"/>
              </a:spcBef>
              <a:spcAft>
                <a:spcPts val="600"/>
              </a:spcAft>
            </a:pPr>
            <a:r>
              <a:rPr lang="fr-CA" noProof="0" dirty="0">
                <a:effectLst/>
                <a:latin typeface="Poppins" panose="00000500000000000000" pitchFamily="2" charset="0"/>
                <a:ea typeface="Calibri" panose="020F0502020204030204" pitchFamily="34" charset="0"/>
                <a:cs typeface="Poppins" panose="00000500000000000000" pitchFamily="2" charset="0"/>
              </a:rPr>
              <a:t>Qu’est-ce que l’éducation inclusive en matière d’OSIG?</a:t>
            </a:r>
          </a:p>
        </p:txBody>
      </p:sp>
      <p:sp>
        <p:nvSpPr>
          <p:cNvPr id="2" name="TextBox 1">
            <a:extLst>
              <a:ext uri="{FF2B5EF4-FFF2-40B4-BE49-F238E27FC236}">
                <a16:creationId xmlns:a16="http://schemas.microsoft.com/office/drawing/2014/main" id="{71DC3A89-C50E-E556-E926-CC13D1826CC9}"/>
              </a:ext>
            </a:extLst>
          </p:cNvPr>
          <p:cNvSpPr txBox="1"/>
          <p:nvPr/>
        </p:nvSpPr>
        <p:spPr>
          <a:xfrm>
            <a:off x="685800" y="3590574"/>
            <a:ext cx="13871400" cy="2119811"/>
          </a:xfrm>
          <a:prstGeom prst="rect">
            <a:avLst/>
          </a:prstGeom>
          <a:noFill/>
        </p:spPr>
        <p:txBody>
          <a:bodyPr wrap="square" rtlCol="0">
            <a:spAutoFit/>
          </a:bodyPr>
          <a:lstStyle/>
          <a:p>
            <a:pPr marL="0" lvl="0" indent="0" algn="l" rtl="0">
              <a:lnSpc>
                <a:spcPct val="125000"/>
              </a:lnSpc>
              <a:spcBef>
                <a:spcPts val="500"/>
              </a:spcBef>
              <a:spcAft>
                <a:spcPts val="0"/>
              </a:spcAft>
              <a:buClr>
                <a:srgbClr val="000000"/>
              </a:buClr>
              <a:buSzPts val="2500"/>
              <a:buFont typeface="Arial"/>
              <a:buNone/>
            </a:pPr>
            <a:r>
              <a:rPr lang="fr-CA" sz="2000" noProof="0" dirty="0">
                <a:solidFill>
                  <a:srgbClr val="333333"/>
                </a:solidFill>
                <a:latin typeface="Poppins" panose="00000500000000000000" pitchFamily="2" charset="0"/>
                <a:ea typeface="Poppins"/>
                <a:cs typeface="Poppins" panose="00000500000000000000" pitchFamily="2" charset="0"/>
                <a:sym typeface="Poppins"/>
              </a:rPr>
              <a:t>Les écoles inclusives sont des espaces sécuritaires et accueillants pour l’ensemble des élèves, quelles que soient leur orientation sexuelle, leur identité de genre et leur structure familiale. </a:t>
            </a:r>
          </a:p>
          <a:p>
            <a:pPr marL="0" lvl="0" indent="0" algn="l" rtl="0">
              <a:lnSpc>
                <a:spcPct val="125000"/>
              </a:lnSpc>
              <a:spcBef>
                <a:spcPts val="500"/>
              </a:spcBef>
              <a:spcAft>
                <a:spcPts val="0"/>
              </a:spcAft>
              <a:buClr>
                <a:srgbClr val="000000"/>
              </a:buClr>
              <a:buSzPts val="2500"/>
              <a:buFont typeface="Arial"/>
              <a:buNone/>
            </a:pPr>
            <a:endParaRPr lang="fr-CA" sz="2000" noProof="0" dirty="0">
              <a:solidFill>
                <a:srgbClr val="333333"/>
              </a:solidFill>
              <a:latin typeface="Poppins" panose="00000500000000000000" pitchFamily="2" charset="0"/>
              <a:ea typeface="Poppins"/>
              <a:cs typeface="Poppins" panose="00000500000000000000" pitchFamily="2" charset="0"/>
              <a:sym typeface="Poppins"/>
            </a:endParaRPr>
          </a:p>
          <a:p>
            <a:pPr marL="0" lvl="0" indent="0" algn="l" rtl="0">
              <a:lnSpc>
                <a:spcPct val="125000"/>
              </a:lnSpc>
              <a:spcBef>
                <a:spcPts val="500"/>
              </a:spcBef>
              <a:spcAft>
                <a:spcPts val="0"/>
              </a:spcAft>
              <a:buClr>
                <a:srgbClr val="000000"/>
              </a:buClr>
              <a:buSzPts val="2500"/>
              <a:buFont typeface="Arial"/>
              <a:buNone/>
            </a:pPr>
            <a:r>
              <a:rPr lang="fr-CA" sz="2000" noProof="0" dirty="0">
                <a:solidFill>
                  <a:schemeClr val="tx2">
                    <a:lumMod val="75000"/>
                  </a:schemeClr>
                </a:solidFill>
                <a:effectLst/>
                <a:latin typeface="Poppins" panose="00000500000000000000" pitchFamily="2" charset="0"/>
                <a:ea typeface="Calibri" panose="020F0502020204030204" pitchFamily="34" charset="0"/>
                <a:cs typeface="Poppins" panose="00000500000000000000" pitchFamily="2" charset="0"/>
              </a:rPr>
              <a:t>L’éducation inclusive peut s’appliquer à toutes les classes, à toutes les matières et à tout âge. Il ne s’agit pas d’un programme scolaire ou d’un plan de cours unique.</a:t>
            </a:r>
            <a:endParaRPr lang="fr-CA" sz="2000" noProof="0" dirty="0">
              <a:solidFill>
                <a:schemeClr val="tx2">
                  <a:lumMod val="75000"/>
                </a:schemeClr>
              </a:solidFill>
              <a:latin typeface="Poppins" panose="00000500000000000000" pitchFamily="2" charset="0"/>
              <a:ea typeface="Poppins"/>
              <a:cs typeface="Poppins" panose="00000500000000000000" pitchFamily="2" charset="0"/>
              <a:sym typeface="Poppins"/>
            </a:endParaRPr>
          </a:p>
        </p:txBody>
      </p:sp>
    </p:spTree>
    <p:extLst>
      <p:ext uri="{BB962C8B-B14F-4D97-AF65-F5344CB8AC3E}">
        <p14:creationId xmlns:p14="http://schemas.microsoft.com/office/powerpoint/2010/main" val="4025730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8d062388a6_0_313"/>
          <p:cNvSpPr txBox="1">
            <a:spLocks noGrp="1"/>
          </p:cNvSpPr>
          <p:nvPr>
            <p:ph type="title"/>
          </p:nvPr>
        </p:nvSpPr>
        <p:spPr>
          <a:xfrm>
            <a:off x="685800" y="1819422"/>
            <a:ext cx="13894724" cy="1077218"/>
          </a:xfrm>
          <a:prstGeom prst="rect">
            <a:avLst/>
          </a:prstGeom>
        </p:spPr>
        <p:txBody>
          <a:bodyPr spcFirstLastPara="1" wrap="square" lIns="0" tIns="0" rIns="0" bIns="0" anchor="ctr" anchorCtr="0">
            <a:spAutoFit/>
          </a:bodyPr>
          <a:lstStyle/>
          <a:p>
            <a:pPr marR="971550">
              <a:lnSpc>
                <a:spcPct val="120000"/>
              </a:lnSpc>
              <a:spcBef>
                <a:spcPts val="600"/>
              </a:spcBef>
              <a:spcAft>
                <a:spcPts val="600"/>
              </a:spcAft>
            </a:pPr>
            <a:r>
              <a:rPr lang="fr-CA" noProof="0" dirty="0">
                <a:effectLst/>
                <a:latin typeface="Poppins" panose="00000500000000000000" pitchFamily="2" charset="0"/>
                <a:ea typeface="Calibri" panose="020F0502020204030204" pitchFamily="34" charset="0"/>
                <a:cs typeface="Poppins" panose="00000500000000000000" pitchFamily="2" charset="0"/>
              </a:rPr>
              <a:t>Pourquoi inclure l’OSIG à l’éducation?</a:t>
            </a:r>
          </a:p>
        </p:txBody>
      </p:sp>
      <p:sp>
        <p:nvSpPr>
          <p:cNvPr id="164" name="Google Shape;164;g28d062388a6_0_313"/>
          <p:cNvSpPr txBox="1"/>
          <p:nvPr/>
        </p:nvSpPr>
        <p:spPr>
          <a:xfrm>
            <a:off x="669176" y="3474720"/>
            <a:ext cx="10289400" cy="414216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fr-CA" sz="3000" b="1" noProof="0" dirty="0">
                <a:solidFill>
                  <a:srgbClr val="4054E1"/>
                </a:solidFill>
                <a:latin typeface="Poppins"/>
                <a:ea typeface="Poppins"/>
                <a:cs typeface="Poppins"/>
                <a:sym typeface="Poppins"/>
              </a:rPr>
              <a:t>La loi sur les droits de la personne et </a:t>
            </a:r>
          </a:p>
          <a:p>
            <a:pPr marL="0" marR="0" lvl="0" indent="0" algn="l" rtl="0">
              <a:lnSpc>
                <a:spcPct val="125000"/>
              </a:lnSpc>
              <a:spcBef>
                <a:spcPts val="0"/>
              </a:spcBef>
              <a:spcAft>
                <a:spcPts val="0"/>
              </a:spcAft>
              <a:buClr>
                <a:srgbClr val="000000"/>
              </a:buClr>
              <a:buSzPts val="3800"/>
              <a:buFont typeface="Arial"/>
              <a:buNone/>
            </a:pPr>
            <a:r>
              <a:rPr lang="fr-CA" sz="3000" b="1" noProof="0" dirty="0">
                <a:solidFill>
                  <a:srgbClr val="4054E1"/>
                </a:solidFill>
                <a:latin typeface="Poppins"/>
                <a:ea typeface="Poppins"/>
                <a:cs typeface="Poppins"/>
                <a:sym typeface="Poppins"/>
              </a:rPr>
              <a:t>les codes de conduite scolaires</a:t>
            </a:r>
          </a:p>
          <a:p>
            <a:pPr marL="0" marR="0" lvl="0" indent="0" algn="l" rtl="0">
              <a:lnSpc>
                <a:spcPct val="125000"/>
              </a:lnSpc>
              <a:spcBef>
                <a:spcPts val="0"/>
              </a:spcBef>
              <a:spcAft>
                <a:spcPts val="0"/>
              </a:spcAft>
              <a:buClr>
                <a:srgbClr val="000000"/>
              </a:buClr>
              <a:buSzPts val="3800"/>
              <a:buFont typeface="Arial"/>
              <a:buNone/>
            </a:pPr>
            <a:endParaRPr lang="fr-CA" sz="2000" i="1" u="none" strike="noStrike" cap="none" noProof="0" dirty="0">
              <a:solidFill>
                <a:srgbClr val="333333"/>
              </a:solidFill>
              <a:latin typeface="Poppins"/>
              <a:ea typeface="Poppins"/>
              <a:cs typeface="Poppins"/>
              <a:sym typeface="Poppins"/>
            </a:endParaRPr>
          </a:p>
          <a:p>
            <a:r>
              <a:rPr lang="fr-CA" sz="2000" dirty="0">
                <a:solidFill>
                  <a:schemeClr val="tx2">
                    <a:lumMod val="75000"/>
                  </a:schemeClr>
                </a:solidFill>
                <a:latin typeface="Poppins" panose="00000500000000000000" pitchFamily="2" charset="0"/>
                <a:cs typeface="Poppins" panose="00000500000000000000" pitchFamily="2" charset="0"/>
              </a:rPr>
              <a:t>2016 : la modification de la Loi sur les droits de la personne de la Colombie-Britannique</a:t>
            </a:r>
            <a:r>
              <a:rPr lang="fr-CA" sz="2000" i="1" dirty="0">
                <a:solidFill>
                  <a:schemeClr val="tx2">
                    <a:lumMod val="75000"/>
                  </a:schemeClr>
                </a:solidFill>
                <a:latin typeface="Poppins" panose="00000500000000000000" pitchFamily="2" charset="0"/>
                <a:cs typeface="Poppins" panose="00000500000000000000" pitchFamily="2" charset="0"/>
              </a:rPr>
              <a:t> </a:t>
            </a:r>
            <a:r>
              <a:rPr lang="fr-CA" sz="2000" dirty="0">
                <a:solidFill>
                  <a:schemeClr val="tx2">
                    <a:lumMod val="75000"/>
                  </a:schemeClr>
                </a:solidFill>
                <a:latin typeface="Poppins" panose="00000500000000000000" pitchFamily="2" charset="0"/>
                <a:cs typeface="Poppins" panose="00000500000000000000" pitchFamily="2" charset="0"/>
              </a:rPr>
              <a:t>ajoute l'identité et l'expression de genre aux motifs de discrimination interdits (rejoignant l'orientation sexuelle). </a:t>
            </a:r>
          </a:p>
          <a:p>
            <a:endParaRPr lang="fr-CA" sz="2000" dirty="0">
              <a:solidFill>
                <a:schemeClr val="tx2">
                  <a:lumMod val="75000"/>
                </a:schemeClr>
              </a:solidFill>
              <a:latin typeface="Poppins" panose="00000500000000000000" pitchFamily="2" charset="0"/>
              <a:cs typeface="Poppins" panose="00000500000000000000" pitchFamily="2" charset="0"/>
            </a:endParaRPr>
          </a:p>
          <a:p>
            <a:r>
              <a:rPr lang="fr-CA" sz="2000" dirty="0">
                <a:solidFill>
                  <a:schemeClr val="tx2">
                    <a:lumMod val="75000"/>
                  </a:schemeClr>
                </a:solidFill>
                <a:latin typeface="Poppins" panose="00000500000000000000" pitchFamily="2" charset="0"/>
                <a:cs typeface="Poppins" panose="00000500000000000000" pitchFamily="2" charset="0"/>
              </a:rPr>
              <a:t>2016 : la directive ministérielle exige que toutes les écoles (publiques et indépendantes) fassent référence à l'orientation sexuelle et à l'identité de genre dans </a:t>
            </a:r>
            <a:r>
              <a:rPr lang="fr-CA" sz="2000" b="1" dirty="0">
                <a:solidFill>
                  <a:schemeClr val="tx2">
                    <a:lumMod val="75000"/>
                  </a:schemeClr>
                </a:solidFill>
                <a:latin typeface="Poppins" panose="00000500000000000000" pitchFamily="2" charset="0"/>
                <a:cs typeface="Poppins" panose="00000500000000000000" pitchFamily="2" charset="0"/>
              </a:rPr>
              <a:t>toutes leurs politiques ou codes de conduite.</a:t>
            </a:r>
          </a:p>
          <a:p>
            <a:pPr marL="0" marR="0" lvl="0" indent="0" algn="l" rtl="0">
              <a:lnSpc>
                <a:spcPct val="125000"/>
              </a:lnSpc>
              <a:spcBef>
                <a:spcPts val="500"/>
              </a:spcBef>
              <a:spcAft>
                <a:spcPts val="0"/>
              </a:spcAft>
              <a:buClr>
                <a:srgbClr val="000000"/>
              </a:buClr>
              <a:buSzPts val="2500"/>
              <a:buFont typeface="Arial"/>
              <a:buNone/>
            </a:pPr>
            <a:endParaRPr lang="fr-CA" sz="2000" noProof="0" dirty="0">
              <a:solidFill>
                <a:srgbClr val="333333"/>
              </a:solidFill>
              <a:latin typeface="Poppins"/>
              <a:ea typeface="Poppins"/>
              <a:cs typeface="Poppins"/>
              <a:sym typeface="Poppins"/>
            </a:endParaRPr>
          </a:p>
        </p:txBody>
      </p:sp>
    </p:spTree>
    <p:extLst>
      <p:ext uri="{BB962C8B-B14F-4D97-AF65-F5344CB8AC3E}">
        <p14:creationId xmlns:p14="http://schemas.microsoft.com/office/powerpoint/2010/main" val="214694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8d062388a6_0_313"/>
          <p:cNvSpPr txBox="1">
            <a:spLocks noGrp="1"/>
          </p:cNvSpPr>
          <p:nvPr>
            <p:ph type="title"/>
          </p:nvPr>
        </p:nvSpPr>
        <p:spPr>
          <a:xfrm>
            <a:off x="685800" y="1665533"/>
            <a:ext cx="13894724" cy="1384995"/>
          </a:xfrm>
          <a:prstGeom prst="rect">
            <a:avLst/>
          </a:prstGeom>
        </p:spPr>
        <p:txBody>
          <a:bodyPr spcFirstLastPara="1" wrap="square" lIns="0" tIns="0" rIns="0" bIns="0" anchor="ctr" anchorCtr="0">
            <a:spAutoFit/>
          </a:bodyPr>
          <a:lstStyle/>
          <a:p>
            <a:pPr marL="0" lvl="0" indent="0" algn="l" rtl="0">
              <a:spcBef>
                <a:spcPts val="0"/>
              </a:spcBef>
              <a:spcAft>
                <a:spcPts val="0"/>
              </a:spcAft>
              <a:buNone/>
            </a:pPr>
            <a:r>
              <a:rPr lang="fr-CA" noProof="0" dirty="0">
                <a:effectLst/>
                <a:latin typeface="Poppins" panose="00000500000000000000" pitchFamily="2" charset="0"/>
                <a:ea typeface="Calibri" panose="020F0502020204030204" pitchFamily="34" charset="0"/>
                <a:cs typeface="Poppins" panose="00000500000000000000" pitchFamily="2" charset="0"/>
              </a:rPr>
              <a:t>Pourquoi l’éducation inclusive est-elle importante et nécessaire?</a:t>
            </a:r>
            <a:endParaRPr lang="fr-CA" noProof="0" dirty="0">
              <a:latin typeface="Poppins" panose="00000500000000000000" pitchFamily="2" charset="0"/>
              <a:cs typeface="Poppins" panose="00000500000000000000" pitchFamily="2" charset="0"/>
            </a:endParaRPr>
          </a:p>
        </p:txBody>
      </p:sp>
      <p:sp>
        <p:nvSpPr>
          <p:cNvPr id="164" name="Google Shape;164;g28d062388a6_0_313"/>
          <p:cNvSpPr txBox="1"/>
          <p:nvPr/>
        </p:nvSpPr>
        <p:spPr>
          <a:xfrm>
            <a:off x="669175" y="3474720"/>
            <a:ext cx="13457372" cy="4547399"/>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800"/>
              <a:buFont typeface="Arial"/>
              <a:buNone/>
            </a:pPr>
            <a:r>
              <a:rPr lang="fr-CA" sz="3000" b="1" noProof="0" dirty="0">
                <a:solidFill>
                  <a:srgbClr val="4054E1"/>
                </a:solidFill>
                <a:latin typeface="Poppins"/>
                <a:ea typeface="Poppins"/>
                <a:cs typeface="Poppins"/>
                <a:sym typeface="Poppins"/>
              </a:rPr>
              <a:t>Les statistiques</a:t>
            </a:r>
            <a:endParaRPr lang="fr-CA" sz="2000" i="1" u="none" strike="noStrike" cap="none" noProof="0" dirty="0">
              <a:solidFill>
                <a:srgbClr val="333333"/>
              </a:solidFill>
              <a:latin typeface="Poppins"/>
              <a:ea typeface="Poppins"/>
              <a:cs typeface="Poppins"/>
              <a:sym typeface="Poppins"/>
            </a:endParaRPr>
          </a:p>
          <a:p>
            <a:pPr marL="0" marR="0" lvl="0" indent="0" algn="l" rtl="0">
              <a:lnSpc>
                <a:spcPct val="125000"/>
              </a:lnSpc>
              <a:spcBef>
                <a:spcPts val="500"/>
              </a:spcBef>
              <a:spcAft>
                <a:spcPts val="0"/>
              </a:spcAft>
              <a:buClr>
                <a:srgbClr val="000000"/>
              </a:buClr>
              <a:buSzPts val="2500"/>
              <a:buFont typeface="Arial"/>
              <a:buNone/>
            </a:pPr>
            <a:r>
              <a:rPr lang="fr-CA" sz="2000" noProof="0" dirty="0">
                <a:solidFill>
                  <a:srgbClr val="333333"/>
                </a:solidFill>
                <a:latin typeface="Poppins"/>
                <a:ea typeface="Poppins"/>
                <a:cs typeface="Poppins"/>
                <a:sym typeface="Poppins"/>
              </a:rPr>
              <a:t>64 % des élèves indiquent entendre des remarques homophobes comme « c’est tellement gai » </a:t>
            </a:r>
          </a:p>
          <a:p>
            <a:pPr marL="0" marR="0" lvl="0" indent="0" algn="l" rtl="0">
              <a:lnSpc>
                <a:spcPct val="125000"/>
              </a:lnSpc>
              <a:spcBef>
                <a:spcPts val="500"/>
              </a:spcBef>
              <a:spcAft>
                <a:spcPts val="0"/>
              </a:spcAft>
              <a:buClr>
                <a:srgbClr val="000000"/>
              </a:buClr>
              <a:buSzPts val="2500"/>
              <a:buFont typeface="Arial"/>
              <a:buNone/>
            </a:pPr>
            <a:r>
              <a:rPr lang="fr-CA" sz="2000" b="1" noProof="0" dirty="0">
                <a:solidFill>
                  <a:srgbClr val="333333"/>
                </a:solidFill>
                <a:latin typeface="Poppins"/>
                <a:ea typeface="Poppins"/>
                <a:cs typeface="Poppins"/>
                <a:sym typeface="Poppins"/>
              </a:rPr>
              <a:t>chaque jour</a:t>
            </a:r>
            <a:r>
              <a:rPr lang="fr-CA" sz="2000" noProof="0" dirty="0">
                <a:solidFill>
                  <a:srgbClr val="333333"/>
                </a:solidFill>
                <a:latin typeface="Poppins"/>
                <a:ea typeface="Poppins"/>
                <a:cs typeface="Poppins"/>
                <a:sym typeface="Poppins"/>
              </a:rPr>
              <a:t> à l’école. Les chiffres sont similaires pour toutes les identités.</a:t>
            </a:r>
          </a:p>
          <a:p>
            <a:pPr marL="0" marR="0" lvl="0" indent="0" algn="l" rtl="0">
              <a:lnSpc>
                <a:spcPct val="125000"/>
              </a:lnSpc>
              <a:spcBef>
                <a:spcPts val="500"/>
              </a:spcBef>
              <a:spcAft>
                <a:spcPts val="0"/>
              </a:spcAft>
              <a:buClr>
                <a:srgbClr val="000000"/>
              </a:buClr>
              <a:buSzPts val="2500"/>
              <a:buFont typeface="Arial"/>
              <a:buNone/>
            </a:pPr>
            <a:endParaRPr lang="fr-CA" sz="2000" dirty="0">
              <a:solidFill>
                <a:srgbClr val="333333"/>
              </a:solidFill>
              <a:latin typeface="Poppins"/>
              <a:ea typeface="Poppins"/>
              <a:cs typeface="Poppins"/>
              <a:sym typeface="Poppins"/>
            </a:endParaRPr>
          </a:p>
          <a:p>
            <a:pPr marR="971550">
              <a:lnSpc>
                <a:spcPct val="120000"/>
              </a:lnSpc>
              <a:spcBef>
                <a:spcPts val="600"/>
              </a:spcBef>
              <a:spcAft>
                <a:spcPts val="600"/>
              </a:spcAft>
            </a:pPr>
            <a:r>
              <a:rPr lang="fr-CA" sz="2000" noProof="0" dirty="0">
                <a:solidFill>
                  <a:srgbClr val="333333"/>
                </a:solidFill>
                <a:latin typeface="Poppins"/>
                <a:ea typeface="Poppins"/>
                <a:cs typeface="Poppins"/>
                <a:sym typeface="Poppins"/>
              </a:rPr>
              <a:t>Les politiques scolaires </a:t>
            </a:r>
            <a:r>
              <a:rPr lang="fr-CA" sz="2000" noProof="0" dirty="0">
                <a:solidFill>
                  <a:schemeClr val="tx2">
                    <a:lumMod val="75000"/>
                  </a:schemeClr>
                </a:solidFill>
                <a:latin typeface="Poppins" panose="00000500000000000000" pitchFamily="2" charset="0"/>
                <a:ea typeface="Poppins"/>
                <a:cs typeface="Poppins" panose="00000500000000000000" pitchFamily="2" charset="0"/>
                <a:sym typeface="Poppins"/>
              </a:rPr>
              <a:t>inclusives </a:t>
            </a:r>
            <a:r>
              <a:rPr lang="fr-CA" sz="2000" dirty="0">
                <a:solidFill>
                  <a:schemeClr val="tx2">
                    <a:lumMod val="75000"/>
                  </a:schemeClr>
                </a:solidFill>
                <a:effectLst/>
                <a:latin typeface="Poppins" panose="00000500000000000000" pitchFamily="2" charset="0"/>
                <a:ea typeface="Calibri" panose="020F0502020204030204" pitchFamily="34" charset="0"/>
                <a:cs typeface="Poppins" panose="00000500000000000000" pitchFamily="2" charset="0"/>
              </a:rPr>
              <a:t>sont corrélées à de meilleurs résultats scolaire</a:t>
            </a:r>
            <a:r>
              <a:rPr lang="fr-CA" sz="2000" dirty="0">
                <a:solidFill>
                  <a:schemeClr val="tx2">
                    <a:lumMod val="75000"/>
                  </a:schemeClr>
                </a:solidFill>
                <a:latin typeface="Poppins" panose="00000500000000000000" pitchFamily="2" charset="0"/>
                <a:ea typeface="Calibri" panose="020F0502020204030204" pitchFamily="34" charset="0"/>
                <a:cs typeface="Poppins" panose="00000500000000000000" pitchFamily="2" charset="0"/>
              </a:rPr>
              <a:t>s et une baisse des comportements négatifs chez</a:t>
            </a:r>
            <a:r>
              <a:rPr lang="fr-CA" sz="2000" dirty="0">
                <a:solidFill>
                  <a:schemeClr val="tx2">
                    <a:lumMod val="75000"/>
                  </a:schemeClr>
                </a:solidFill>
                <a:effectLst/>
                <a:latin typeface="Poppins" panose="00000500000000000000" pitchFamily="2" charset="0"/>
                <a:ea typeface="Calibri" panose="020F0502020204030204" pitchFamily="34" charset="0"/>
                <a:cs typeface="Poppins" panose="00000500000000000000" pitchFamily="2" charset="0"/>
              </a:rPr>
              <a:t> </a:t>
            </a:r>
            <a:r>
              <a:rPr lang="fr-CA" sz="2000" b="1" dirty="0">
                <a:solidFill>
                  <a:schemeClr val="tx2">
                    <a:lumMod val="75000"/>
                  </a:schemeClr>
                </a:solidFill>
                <a:effectLst/>
                <a:latin typeface="Poppins" panose="00000500000000000000" pitchFamily="2" charset="0"/>
                <a:ea typeface="Calibri" panose="020F0502020204030204" pitchFamily="34" charset="0"/>
                <a:cs typeface="Poppins" panose="00000500000000000000" pitchFamily="2" charset="0"/>
              </a:rPr>
              <a:t>l’ensemble</a:t>
            </a:r>
            <a:r>
              <a:rPr lang="fr-CA" sz="2000" dirty="0">
                <a:solidFill>
                  <a:schemeClr val="tx2">
                    <a:lumMod val="75000"/>
                  </a:schemeClr>
                </a:solidFill>
                <a:effectLst/>
                <a:latin typeface="Poppins" panose="00000500000000000000" pitchFamily="2" charset="0"/>
                <a:ea typeface="Calibri" panose="020F0502020204030204" pitchFamily="34" charset="0"/>
                <a:cs typeface="Poppins" panose="00000500000000000000" pitchFamily="2" charset="0"/>
              </a:rPr>
              <a:t> </a:t>
            </a:r>
            <a:r>
              <a:rPr lang="fr-CA" sz="2000" b="1" dirty="0">
                <a:solidFill>
                  <a:schemeClr val="tx2">
                    <a:lumMod val="75000"/>
                  </a:schemeClr>
                </a:solidFill>
                <a:effectLst/>
                <a:latin typeface="Poppins" panose="00000500000000000000" pitchFamily="2" charset="0"/>
                <a:ea typeface="Calibri" panose="020F0502020204030204" pitchFamily="34" charset="0"/>
                <a:cs typeface="Poppins" panose="00000500000000000000" pitchFamily="2" charset="0"/>
              </a:rPr>
              <a:t>des élèves</a:t>
            </a:r>
            <a:r>
              <a:rPr lang="fr-CA" sz="2000" dirty="0">
                <a:solidFill>
                  <a:schemeClr val="tx2">
                    <a:lumMod val="75000"/>
                  </a:schemeClr>
                </a:solidFill>
                <a:effectLst/>
                <a:latin typeface="Poppins" panose="00000500000000000000" pitchFamily="2" charset="0"/>
                <a:ea typeface="Calibri" panose="020F0502020204030204" pitchFamily="34" charset="0"/>
                <a:cs typeface="Poppins" panose="00000500000000000000" pitchFamily="2" charset="0"/>
              </a:rPr>
              <a:t>, pas uniquement les élèves 2ELGBTQ+. </a:t>
            </a:r>
            <a:endParaRPr lang="fr-CA" sz="2000" noProof="0" dirty="0">
              <a:solidFill>
                <a:srgbClr val="333333"/>
              </a:solidFill>
              <a:latin typeface="Poppins"/>
              <a:ea typeface="Poppins"/>
              <a:cs typeface="Poppins"/>
              <a:sym typeface="Poppins"/>
            </a:endParaRPr>
          </a:p>
          <a:p>
            <a:pPr marL="0" marR="0" lvl="0" indent="0" algn="l" rtl="0">
              <a:lnSpc>
                <a:spcPct val="125000"/>
              </a:lnSpc>
              <a:spcBef>
                <a:spcPts val="500"/>
              </a:spcBef>
              <a:spcAft>
                <a:spcPts val="0"/>
              </a:spcAft>
              <a:buClr>
                <a:srgbClr val="000000"/>
              </a:buClr>
              <a:buSzPts val="2500"/>
              <a:buFont typeface="Arial"/>
              <a:buNone/>
            </a:pPr>
            <a:endParaRPr lang="fr-CA" sz="2000" noProof="0" dirty="0">
              <a:solidFill>
                <a:srgbClr val="333333"/>
              </a:solidFill>
              <a:latin typeface="Poppins"/>
              <a:ea typeface="Poppins"/>
              <a:cs typeface="Poppins"/>
              <a:sym typeface="Poppins"/>
            </a:endParaRPr>
          </a:p>
          <a:p>
            <a:pPr marL="0" marR="0" lvl="0" indent="0" algn="l" rtl="0">
              <a:lnSpc>
                <a:spcPct val="125000"/>
              </a:lnSpc>
              <a:spcBef>
                <a:spcPts val="500"/>
              </a:spcBef>
              <a:spcAft>
                <a:spcPts val="0"/>
              </a:spcAft>
              <a:buClr>
                <a:srgbClr val="000000"/>
              </a:buClr>
              <a:buSzPts val="2500"/>
              <a:buFont typeface="Arial"/>
              <a:buNone/>
            </a:pPr>
            <a:r>
              <a:rPr lang="fr-CA" sz="2000" noProof="0" dirty="0">
                <a:solidFill>
                  <a:srgbClr val="333333"/>
                </a:solidFill>
                <a:latin typeface="Poppins"/>
                <a:ea typeface="Poppins"/>
                <a:cs typeface="Poppins"/>
                <a:sym typeface="Poppins"/>
              </a:rPr>
              <a:t>Chez les élèves LGBQ, la quasi-totalité des indicateurs de santé mentale, y compris les taux de suicide, sont plus élevés que ceux des jeunes hétéros. Ils sont encore plus élevés chez les jeunes trans.</a:t>
            </a:r>
          </a:p>
          <a:p>
            <a:pPr marL="0" marR="0" lvl="0" indent="0" algn="l" rtl="0">
              <a:lnSpc>
                <a:spcPct val="125000"/>
              </a:lnSpc>
              <a:spcBef>
                <a:spcPts val="500"/>
              </a:spcBef>
              <a:spcAft>
                <a:spcPts val="0"/>
              </a:spcAft>
              <a:buClr>
                <a:srgbClr val="000000"/>
              </a:buClr>
              <a:buSzPts val="2500"/>
              <a:buFont typeface="Arial"/>
              <a:buNone/>
            </a:pPr>
            <a:endParaRPr lang="fr-CA" sz="2000" noProof="0" dirty="0">
              <a:solidFill>
                <a:srgbClr val="333333"/>
              </a:solidFill>
              <a:latin typeface="Poppins"/>
              <a:ea typeface="Poppins"/>
              <a:cs typeface="Poppins"/>
              <a:sym typeface="Poppins"/>
            </a:endParaRPr>
          </a:p>
        </p:txBody>
      </p:sp>
    </p:spTree>
    <p:extLst>
      <p:ext uri="{BB962C8B-B14F-4D97-AF65-F5344CB8AC3E}">
        <p14:creationId xmlns:p14="http://schemas.microsoft.com/office/powerpoint/2010/main" val="67163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8d062388a6_0_4"/>
          <p:cNvSpPr txBox="1"/>
          <p:nvPr/>
        </p:nvSpPr>
        <p:spPr>
          <a:xfrm>
            <a:off x="2224768" y="2918733"/>
            <a:ext cx="115500" cy="808200"/>
          </a:xfrm>
          <a:prstGeom prst="rect">
            <a:avLst/>
          </a:prstGeom>
          <a:noFill/>
          <a:ln>
            <a:noFill/>
          </a:ln>
        </p:spPr>
        <p:txBody>
          <a:bodyPr spcFirstLastPara="1" wrap="square" lIns="57125" tIns="57125" rIns="57125" bIns="57125" anchor="t" anchorCtr="0">
            <a:spAutoFit/>
          </a:bodyPr>
          <a:lstStyle/>
          <a:p>
            <a:pPr marL="0" marR="0" lvl="0" indent="0" algn="l" rtl="0">
              <a:lnSpc>
                <a:spcPct val="100000"/>
              </a:lnSpc>
              <a:spcBef>
                <a:spcPts val="0"/>
              </a:spcBef>
              <a:spcAft>
                <a:spcPts val="0"/>
              </a:spcAft>
              <a:buClr>
                <a:srgbClr val="404040"/>
              </a:buClr>
              <a:buSzPts val="4500"/>
              <a:buFont typeface="Arial"/>
              <a:buNone/>
            </a:pPr>
            <a:endParaRPr lang="fr-CA" sz="4500" b="0" i="0" u="none" strike="noStrike" cap="none" noProof="0" dirty="0">
              <a:solidFill>
                <a:srgbClr val="404040"/>
              </a:solidFill>
              <a:latin typeface="Arial"/>
              <a:ea typeface="Arial"/>
              <a:cs typeface="Arial"/>
              <a:sym typeface="Arial"/>
            </a:endParaRPr>
          </a:p>
        </p:txBody>
      </p:sp>
      <p:sp>
        <p:nvSpPr>
          <p:cNvPr id="114" name="Google Shape;114;g28d062388a6_0_4"/>
          <p:cNvSpPr txBox="1">
            <a:spLocks noGrp="1"/>
          </p:cNvSpPr>
          <p:nvPr>
            <p:ph type="title"/>
          </p:nvPr>
        </p:nvSpPr>
        <p:spPr>
          <a:xfrm>
            <a:off x="685800" y="1819421"/>
            <a:ext cx="13871400" cy="1077218"/>
          </a:xfrm>
          <a:prstGeom prst="rect">
            <a:avLst/>
          </a:prstGeom>
        </p:spPr>
        <p:txBody>
          <a:bodyPr spcFirstLastPara="1" wrap="square" lIns="0" tIns="0" rIns="0" bIns="0" anchor="ctr" anchorCtr="0">
            <a:spAutoFit/>
          </a:bodyPr>
          <a:lstStyle/>
          <a:p>
            <a:pPr marR="971550">
              <a:lnSpc>
                <a:spcPct val="120000"/>
              </a:lnSpc>
              <a:spcBef>
                <a:spcPts val="600"/>
              </a:spcBef>
              <a:spcAft>
                <a:spcPts val="600"/>
              </a:spcAft>
            </a:pPr>
            <a:r>
              <a:rPr lang="fr-CA" noProof="0" dirty="0">
                <a:effectLst/>
                <a:latin typeface="Poppins" panose="00000500000000000000" pitchFamily="2" charset="0"/>
                <a:ea typeface="Calibri" panose="020F0502020204030204" pitchFamily="34" charset="0"/>
                <a:cs typeface="Poppins" panose="00000500000000000000" pitchFamily="2" charset="0"/>
              </a:rPr>
              <a:t>Qu’est-ce que SOGI 123?</a:t>
            </a:r>
          </a:p>
        </p:txBody>
      </p:sp>
      <p:sp>
        <p:nvSpPr>
          <p:cNvPr id="115" name="Google Shape;115;g28d062388a6_0_4"/>
          <p:cNvSpPr txBox="1"/>
          <p:nvPr/>
        </p:nvSpPr>
        <p:spPr>
          <a:xfrm>
            <a:off x="4267950" y="3474720"/>
            <a:ext cx="10289100" cy="2949525"/>
          </a:xfrm>
          <a:prstGeom prst="rect">
            <a:avLst/>
          </a:prstGeom>
          <a:noFill/>
          <a:ln>
            <a:noFill/>
          </a:ln>
        </p:spPr>
        <p:txBody>
          <a:bodyPr spcFirstLastPara="1" wrap="square" lIns="0" tIns="0" rIns="0" bIns="0" anchor="t" anchorCtr="0">
            <a:spAutoFit/>
          </a:bodyPr>
          <a:lstStyle/>
          <a:p>
            <a:pPr marL="0" lvl="0" indent="0" algn="l" rtl="0">
              <a:lnSpc>
                <a:spcPct val="125000"/>
              </a:lnSpc>
              <a:spcBef>
                <a:spcPts val="500"/>
              </a:spcBef>
              <a:spcAft>
                <a:spcPts val="0"/>
              </a:spcAft>
              <a:buClr>
                <a:srgbClr val="000000"/>
              </a:buClr>
              <a:buSzPts val="2500"/>
              <a:buFont typeface="Arial"/>
              <a:buNone/>
            </a:pPr>
            <a:r>
              <a:rPr lang="fr-CA" sz="2000" noProof="0" dirty="0">
                <a:solidFill>
                  <a:srgbClr val="333333"/>
                </a:solidFill>
                <a:latin typeface="Poppins"/>
                <a:ea typeface="Poppins"/>
                <a:cs typeface="Poppins"/>
                <a:sym typeface="Poppins"/>
              </a:rPr>
              <a:t>SOGI </a:t>
            </a:r>
            <a:r>
              <a:rPr lang="fr-CA" sz="2000" noProof="0" dirty="0">
                <a:solidFill>
                  <a:schemeClr val="tx2">
                    <a:lumMod val="75000"/>
                  </a:schemeClr>
                </a:solidFill>
                <a:latin typeface="Poppins" panose="00000500000000000000" pitchFamily="2" charset="0"/>
                <a:ea typeface="Poppins"/>
                <a:cs typeface="Poppins" panose="00000500000000000000" pitchFamily="2" charset="0"/>
                <a:sym typeface="Poppins"/>
              </a:rPr>
              <a:t>123 </a:t>
            </a:r>
            <a:r>
              <a:rPr lang="fr-FR" sz="2000" b="0" i="0" dirty="0">
                <a:solidFill>
                  <a:schemeClr val="tx2">
                    <a:lumMod val="75000"/>
                  </a:schemeClr>
                </a:solidFill>
                <a:effectLst/>
                <a:latin typeface="Poppins" panose="00000500000000000000" pitchFamily="2" charset="0"/>
                <a:cs typeface="Poppins" panose="00000500000000000000" pitchFamily="2" charset="0"/>
              </a:rPr>
              <a:t>propose des ressources et des outils prêts à l’emploi créés par et pour le personnel scolaire, adaptés à l’âge des élèves et faciles à adapter en fonction des besoins des classes. </a:t>
            </a:r>
          </a:p>
          <a:p>
            <a:pPr marL="0" lvl="0" indent="0" algn="l" rtl="0">
              <a:lnSpc>
                <a:spcPct val="125000"/>
              </a:lnSpc>
              <a:spcBef>
                <a:spcPts val="500"/>
              </a:spcBef>
              <a:spcAft>
                <a:spcPts val="0"/>
              </a:spcAft>
              <a:buClr>
                <a:srgbClr val="000000"/>
              </a:buClr>
              <a:buSzPts val="2500"/>
              <a:buFont typeface="Arial"/>
              <a:buNone/>
            </a:pPr>
            <a:endParaRPr lang="fr-CA" sz="2000" noProof="0" dirty="0">
              <a:solidFill>
                <a:schemeClr val="tx2">
                  <a:lumMod val="75000"/>
                </a:schemeClr>
              </a:solidFill>
              <a:latin typeface="Poppins" panose="00000500000000000000" pitchFamily="2" charset="0"/>
              <a:ea typeface="Poppins"/>
              <a:cs typeface="Poppins" panose="00000500000000000000" pitchFamily="2" charset="0"/>
              <a:sym typeface="Poppins"/>
            </a:endParaRPr>
          </a:p>
          <a:p>
            <a:pPr marL="0" lvl="0" indent="0" algn="l" rtl="0">
              <a:lnSpc>
                <a:spcPct val="125000"/>
              </a:lnSpc>
              <a:spcBef>
                <a:spcPts val="500"/>
              </a:spcBef>
              <a:spcAft>
                <a:spcPts val="0"/>
              </a:spcAft>
              <a:buClr>
                <a:srgbClr val="000000"/>
              </a:buClr>
              <a:buSzPts val="2500"/>
              <a:buFont typeface="Arial"/>
              <a:buNone/>
            </a:pPr>
            <a:r>
              <a:rPr lang="fr-CA" sz="2000" noProof="0" dirty="0">
                <a:solidFill>
                  <a:srgbClr val="333333"/>
                </a:solidFill>
                <a:latin typeface="Poppins"/>
                <a:ea typeface="Poppins"/>
                <a:cs typeface="Poppins"/>
                <a:sym typeface="Poppins"/>
              </a:rPr>
              <a:t>SOGI 123 est simplement un outil de plus à la disposition du personnel scolaire pour apprendre et trouver les ressources adéquates.</a:t>
            </a:r>
          </a:p>
          <a:p>
            <a:pPr marL="0" lvl="0" indent="0" algn="l" rtl="0">
              <a:lnSpc>
                <a:spcPct val="125000"/>
              </a:lnSpc>
              <a:spcBef>
                <a:spcPts val="500"/>
              </a:spcBef>
              <a:spcAft>
                <a:spcPts val="0"/>
              </a:spcAft>
              <a:buClr>
                <a:srgbClr val="000000"/>
              </a:buClr>
              <a:buSzPts val="2500"/>
              <a:buFont typeface="Arial"/>
              <a:buNone/>
            </a:pPr>
            <a:endParaRPr lang="fr-CA" sz="2000" noProof="0" dirty="0">
              <a:solidFill>
                <a:srgbClr val="333333"/>
              </a:solidFill>
              <a:latin typeface="Poppins"/>
              <a:ea typeface="Poppins"/>
              <a:cs typeface="Poppins"/>
              <a:sym typeface="Poppins"/>
            </a:endParaRPr>
          </a:p>
        </p:txBody>
      </p:sp>
      <p:pic>
        <p:nvPicPr>
          <p:cNvPr id="2" name="Google Shape;57;g28d062388a6_0_22">
            <a:extLst>
              <a:ext uri="{FF2B5EF4-FFF2-40B4-BE49-F238E27FC236}">
                <a16:creationId xmlns:a16="http://schemas.microsoft.com/office/drawing/2014/main" id="{E75A60AD-FC95-36A9-E4BA-63614EA09B61}"/>
              </a:ext>
            </a:extLst>
          </p:cNvPr>
          <p:cNvPicPr preferRelativeResize="0">
            <a:picLocks noChangeAspect="1"/>
          </p:cNvPicPr>
          <p:nvPr/>
        </p:nvPicPr>
        <p:blipFill>
          <a:blip r:embed="rId3">
            <a:alphaModFix/>
          </a:blip>
          <a:stretch>
            <a:fillRect/>
          </a:stretch>
        </p:blipFill>
        <p:spPr>
          <a:xfrm>
            <a:off x="682950" y="4286250"/>
            <a:ext cx="3299899" cy="559318"/>
          </a:xfrm>
          <a:prstGeom prst="rect">
            <a:avLst/>
          </a:prstGeom>
          <a:noFill/>
          <a:ln>
            <a:noFill/>
          </a:ln>
        </p:spPr>
      </p:pic>
    </p:spTree>
    <p:extLst>
      <p:ext uri="{BB962C8B-B14F-4D97-AF65-F5344CB8AC3E}">
        <p14:creationId xmlns:p14="http://schemas.microsoft.com/office/powerpoint/2010/main" val="2676838147"/>
      </p:ext>
    </p:extLst>
  </p:cSld>
  <p:clrMapOvr>
    <a:masterClrMapping/>
  </p:clrMapOvr>
</p:sld>
</file>

<file path=ppt/theme/theme1.xml><?xml version="1.0" encoding="utf-8"?>
<a:theme xmlns:a="http://schemas.openxmlformats.org/drawingml/2006/main" name="SOGI123-Template-Trans">
  <a:themeElements>
    <a:clrScheme name="1_Office Theme">
      <a:dk1>
        <a:srgbClr val="40404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D4C7306E38DA4EB795739BE35398C9" ma:contentTypeVersion="18" ma:contentTypeDescription="Create a new document." ma:contentTypeScope="" ma:versionID="0cf477f863087767fcf7ed4a67109fa9">
  <xsd:schema xmlns:xsd="http://www.w3.org/2001/XMLSchema" xmlns:xs="http://www.w3.org/2001/XMLSchema" xmlns:p="http://schemas.microsoft.com/office/2006/metadata/properties" xmlns:ns2="5e1e02a6-8e41-46c8-be9c-5d1427604533" xmlns:ns3="dbec7345-6d0b-44ab-94de-bf180cee9830" targetNamespace="http://schemas.microsoft.com/office/2006/metadata/properties" ma:root="true" ma:fieldsID="1972bdfe3fe1faede5ab18924bc60e88" ns2:_="" ns3:_="">
    <xsd:import namespace="5e1e02a6-8e41-46c8-be9c-5d1427604533"/>
    <xsd:import namespace="dbec7345-6d0b-44ab-94de-bf180cee983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1e02a6-8e41-46c8-be9c-5d1427604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a8bfd8-3a85-4dd2-ad15-faf1d1dcb2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ec7345-6d0b-44ab-94de-bf180cee983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1f134cf-89d7-4f4c-8fc1-4eabc9d06264}" ma:internalName="TaxCatchAll" ma:showField="CatchAllData" ma:web="dbec7345-6d0b-44ab-94de-bf180cee98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bec7345-6d0b-44ab-94de-bf180cee9830" xsi:nil="true"/>
    <lcf76f155ced4ddcb4097134ff3c332f xmlns="5e1e02a6-8e41-46c8-be9c-5d142760453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7E83FE-0EAA-47EE-82AA-E7E1427EAF4A}">
  <ds:schemaRefs>
    <ds:schemaRef ds:uri="5e1e02a6-8e41-46c8-be9c-5d1427604533"/>
    <ds:schemaRef ds:uri="dbec7345-6d0b-44ab-94de-bf180cee98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A3D2C5-3B56-4431-8DEA-F1A18161198B}">
  <ds:schemaRefs>
    <ds:schemaRef ds:uri="5e1e02a6-8e41-46c8-be9c-5d1427604533"/>
    <ds:schemaRef ds:uri="http://purl.org/dc/elements/1.1/"/>
    <ds:schemaRef ds:uri="dbec7345-6d0b-44ab-94de-bf180cee9830"/>
    <ds:schemaRef ds:uri="http://www.w3.org/XML/1998/namespace"/>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0072F38-BC52-4A2D-BDA6-F32302C171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719</TotalTime>
  <Words>3589</Words>
  <Application>Microsoft Macintosh PowerPoint</Application>
  <PresentationFormat>Custom</PresentationFormat>
  <Paragraphs>309</Paragraphs>
  <Slides>21</Slides>
  <Notes>21</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Poppins ExtraLight</vt:lpstr>
      <vt:lpstr>Helvetica Neue</vt:lpstr>
      <vt:lpstr>Poppins</vt:lpstr>
      <vt:lpstr>Arial</vt:lpstr>
      <vt:lpstr>Poppins Medium</vt:lpstr>
      <vt:lpstr>Proxima Nova</vt:lpstr>
      <vt:lpstr>Century Gothic</vt:lpstr>
      <vt:lpstr>AppleSystemUIFontItalic</vt:lpstr>
      <vt:lpstr>Calibri</vt:lpstr>
      <vt:lpstr>SOGI123-Template-Trans</vt:lpstr>
      <vt:lpstr>PowerPoint Presentation</vt:lpstr>
      <vt:lpstr>Reconnaissance des territoires traditionnels</vt:lpstr>
      <vt:lpstr>Présentations</vt:lpstr>
      <vt:lpstr>Programme de la séance</vt:lpstr>
      <vt:lpstr>Qu'est-ce que l'OSIG et SOGI 123?</vt:lpstr>
      <vt:lpstr>Qu’est-ce que l’éducation inclusive en matière d’OSIG?</vt:lpstr>
      <vt:lpstr>Pourquoi inclure l’OSIG à l’éducation?</vt:lpstr>
      <vt:lpstr>Pourquoi l’éducation inclusive est-elle importante et nécessaire?</vt:lpstr>
      <vt:lpstr>Qu’est-ce que SOGI 123?</vt:lpstr>
      <vt:lpstr>Qu’est-ce que SOGI 123?</vt:lpstr>
      <vt:lpstr>À quoi ressemble l’éducation inclusive?</vt:lpstr>
      <vt:lpstr>À quoi ressemble l’éducation inclusive?</vt:lpstr>
      <vt:lpstr>À quoi ressemble l’éducation inclusive?</vt:lpstr>
      <vt:lpstr>À quoi ressemble l’éducation inclusive?</vt:lpstr>
      <vt:lpstr>À quoi ressemble l’éducation inclusive?</vt:lpstr>
      <vt:lpstr>L’éducation inclusive dans votre école</vt:lpstr>
      <vt:lpstr>VIDÉO </vt:lpstr>
      <vt:lpstr>Que faire chez vous?</vt:lpstr>
      <vt:lpstr>Que faire chez vous?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Scout Gray</dc:creator>
  <cp:lastModifiedBy>Emily Balzarini (she/her)</cp:lastModifiedBy>
  <cp:revision>7</cp:revision>
  <dcterms:created xsi:type="dcterms:W3CDTF">2020-11-26T18:23:51Z</dcterms:created>
  <dcterms:modified xsi:type="dcterms:W3CDTF">2025-04-10T21:21:41Z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0x010100A6D4C7306E38DA4EB795739BE35398C9</vt:lpwstr>
  </property>
  <property fmtid="{D5CDD505-2E9C-101B-9397-08002B2CF9AE}" pid="3" name="MediaServiceImageTags">
    <vt:lpwstr/>
  </property>
</Properties>
</file>