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sldIdLst>
    <p:sldId id="256" r:id="rId5"/>
    <p:sldId id="257" r:id="rId6"/>
    <p:sldId id="263" r:id="rId7"/>
    <p:sldId id="260" r:id="rId8"/>
    <p:sldId id="258" r:id="rId9"/>
    <p:sldId id="261" r:id="rId10"/>
    <p:sldId id="271" r:id="rId11"/>
    <p:sldId id="272" r:id="rId12"/>
    <p:sldId id="270" r:id="rId13"/>
    <p:sldId id="274" r:id="rId14"/>
    <p:sldId id="273" r:id="rId15"/>
    <p:sldId id="277" r:id="rId16"/>
    <p:sldId id="280" r:id="rId17"/>
    <p:sldId id="282" r:id="rId18"/>
    <p:sldId id="278" r:id="rId19"/>
    <p:sldId id="275" r:id="rId20"/>
    <p:sldId id="265" r:id="rId21"/>
    <p:sldId id="264" r:id="rId22"/>
    <p:sldId id="279" r:id="rId23"/>
    <p:sldId id="267" r:id="rId24"/>
    <p:sldId id="268" r:id="rId25"/>
  </p:sldIdLst>
  <p:sldSz cx="15240000" cy="8572500"/>
  <p:notesSz cx="6858000" cy="9144000"/>
  <p:embeddedFontLst>
    <p:embeddedFont>
      <p:font typeface="Century Gothic" panose="020B0502020202020204" pitchFamily="34" charset="0"/>
      <p:regular r:id="rId27"/>
      <p:bold r:id="rId28"/>
      <p:italic r:id="rId29"/>
      <p:boldItalic r:id="rId30"/>
    </p:embeddedFont>
    <p:embeddedFont>
      <p:font typeface="Helvetica Neue" panose="02000503000000020004" pitchFamily="2" charset="0"/>
      <p:regular r:id="rId31"/>
      <p:bold r:id="rId32"/>
      <p:italic r:id="rId33"/>
      <p:boldItalic r:id="rId34"/>
    </p:embeddedFont>
    <p:embeddedFont>
      <p:font typeface="Poppins" pitchFamily="2" charset="77"/>
      <p:regular r:id="rId35"/>
      <p:bold r:id="rId36"/>
      <p:italic r:id="rId37"/>
      <p:boldItalic r:id="rId38"/>
    </p:embeddedFont>
    <p:embeddedFont>
      <p:font typeface="Poppins" pitchFamily="2" charset="77"/>
      <p:regular r:id="rId35"/>
      <p:bold r:id="rId36"/>
      <p:italic r:id="rId37"/>
      <p:boldItalic r:id="rId38"/>
    </p:embeddedFont>
    <p:embeddedFont>
      <p:font typeface="Poppins ExtraLight" panose="020B0604020202020204" pitchFamily="34" charset="0"/>
      <p:regular r:id="rId39"/>
      <p:bold r:id="rId40"/>
      <p:italic r:id="rId41"/>
      <p:boldItalic r:id="rId42"/>
    </p:embeddedFont>
    <p:embeddedFont>
      <p:font typeface="Poppins Medium" panose="020B0604020202020204" pitchFamily="34"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7" roundtripDataSignature="AMtx7mh5iy8oR92SH9OoknsAhK0BUNvna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7EE7"/>
    <a:srgbClr val="B464E5"/>
    <a:srgbClr val="2E9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70806"/>
  </p:normalViewPr>
  <p:slideViewPr>
    <p:cSldViewPr snapToGrid="0">
      <p:cViewPr varScale="1">
        <p:scale>
          <a:sx n="59" d="100"/>
          <a:sy n="59" d="100"/>
        </p:scale>
        <p:origin x="18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ut Gray (they/them)" userId="8ea161a4-d9c1-428e-a05d-9995d642f799" providerId="ADAL" clId="{7B2D6704-A0F7-D544-8E23-E05465E9664A}"/>
    <pc:docChg chg="modSld">
      <pc:chgData name="Scout Gray (they/them)" userId="8ea161a4-d9c1-428e-a05d-9995d642f799" providerId="ADAL" clId="{7B2D6704-A0F7-D544-8E23-E05465E9664A}" dt="2025-03-12T22:56:39.092" v="15" actId="20577"/>
      <pc:docMkLst>
        <pc:docMk/>
      </pc:docMkLst>
      <pc:sldChg chg="modSp mod">
        <pc:chgData name="Scout Gray (they/them)" userId="8ea161a4-d9c1-428e-a05d-9995d642f799" providerId="ADAL" clId="{7B2D6704-A0F7-D544-8E23-E05465E9664A}" dt="2025-03-12T22:56:39.092" v="15" actId="20577"/>
        <pc:sldMkLst>
          <pc:docMk/>
          <pc:sldMk cId="671637365" sldId="272"/>
        </pc:sldMkLst>
        <pc:spChg chg="mod">
          <ac:chgData name="Scout Gray (they/them)" userId="8ea161a4-d9c1-428e-a05d-9995d642f799" providerId="ADAL" clId="{7B2D6704-A0F7-D544-8E23-E05465E9664A}" dt="2025-03-12T22:56:39.092" v="15" actId="20577"/>
          <ac:spMkLst>
            <pc:docMk/>
            <pc:sldMk cId="671637365" sldId="272"/>
            <ac:spMk id="163" creationId="{00000000-0000-0000-0000-000000000000}"/>
          </ac:spMkLst>
        </pc:spChg>
      </pc:sldChg>
    </pc:docChg>
  </pc:docChgLst>
  <pc:docChgLst>
    <pc:chgData name="Scout Gray (they/them)" userId="8ea161a4-d9c1-428e-a05d-9995d642f799" providerId="ADAL" clId="{89DB0A40-3503-284D-98BB-A1241BFC358F}"/>
    <pc:docChg chg="undo custSel addSld delSld modSld sldOrd">
      <pc:chgData name="Scout Gray (they/them)" userId="8ea161a4-d9c1-428e-a05d-9995d642f799" providerId="ADAL" clId="{89DB0A40-3503-284D-98BB-A1241BFC358F}" dt="2024-09-09T18:06:40.258" v="1765" actId="20577"/>
      <pc:docMkLst>
        <pc:docMk/>
      </pc:docMkLst>
      <pc:sldChg chg="add del">
        <pc:chgData name="Scout Gray (they/them)" userId="8ea161a4-d9c1-428e-a05d-9995d642f799" providerId="ADAL" clId="{89DB0A40-3503-284D-98BB-A1241BFC358F}" dt="2024-08-22T21:23:49.225" v="122" actId="2696"/>
        <pc:sldMkLst>
          <pc:docMk/>
          <pc:sldMk cId="0" sldId="256"/>
        </pc:sldMkLst>
      </pc:sldChg>
      <pc:sldChg chg="add del modNotesTx">
        <pc:chgData name="Scout Gray (they/them)" userId="8ea161a4-d9c1-428e-a05d-9995d642f799" providerId="ADAL" clId="{89DB0A40-3503-284D-98BB-A1241BFC358F}" dt="2024-09-09T17:37:48.809" v="1433" actId="20577"/>
        <pc:sldMkLst>
          <pc:docMk/>
          <pc:sldMk cId="0" sldId="257"/>
        </pc:sldMkLst>
      </pc:sldChg>
      <pc:sldChg chg="add del modNotesTx">
        <pc:chgData name="Scout Gray (they/them)" userId="8ea161a4-d9c1-428e-a05d-9995d642f799" providerId="ADAL" clId="{89DB0A40-3503-284D-98BB-A1241BFC358F}" dt="2024-09-09T17:45:05.227" v="1673" actId="20577"/>
        <pc:sldMkLst>
          <pc:docMk/>
          <pc:sldMk cId="0" sldId="258"/>
        </pc:sldMkLst>
      </pc:sldChg>
      <pc:sldChg chg="add del">
        <pc:chgData name="Scout Gray (they/them)" userId="8ea161a4-d9c1-428e-a05d-9995d642f799" providerId="ADAL" clId="{89DB0A40-3503-284D-98BB-A1241BFC358F}" dt="2024-08-22T21:35:05.262" v="1013" actId="2696"/>
        <pc:sldMkLst>
          <pc:docMk/>
          <pc:sldMk cId="0" sldId="259"/>
        </pc:sldMkLst>
      </pc:sldChg>
      <pc:sldChg chg="add del modNotesTx">
        <pc:chgData name="Scout Gray (they/them)" userId="8ea161a4-d9c1-428e-a05d-9995d642f799" providerId="ADAL" clId="{89DB0A40-3503-284D-98BB-A1241BFC358F}" dt="2024-09-09T17:44:42.936" v="1669"/>
        <pc:sldMkLst>
          <pc:docMk/>
          <pc:sldMk cId="0" sldId="260"/>
        </pc:sldMkLst>
      </pc:sldChg>
      <pc:sldChg chg="add del">
        <pc:chgData name="Scout Gray (they/them)" userId="8ea161a4-d9c1-428e-a05d-9995d642f799" providerId="ADAL" clId="{89DB0A40-3503-284D-98BB-A1241BFC358F}" dt="2024-08-22T21:23:49.212" v="117" actId="2696"/>
        <pc:sldMkLst>
          <pc:docMk/>
          <pc:sldMk cId="0" sldId="261"/>
        </pc:sldMkLst>
      </pc:sldChg>
      <pc:sldChg chg="modSp add del mod modNotesTx">
        <pc:chgData name="Scout Gray (they/them)" userId="8ea161a4-d9c1-428e-a05d-9995d642f799" providerId="ADAL" clId="{89DB0A40-3503-284D-98BB-A1241BFC358F}" dt="2024-09-09T17:40:52.182" v="1665" actId="20577"/>
        <pc:sldMkLst>
          <pc:docMk/>
          <pc:sldMk cId="0" sldId="263"/>
        </pc:sldMkLst>
      </pc:sldChg>
      <pc:sldChg chg="modSp add del mod ord modNotesTx">
        <pc:chgData name="Scout Gray (they/them)" userId="8ea161a4-d9c1-428e-a05d-9995d642f799" providerId="ADAL" clId="{89DB0A40-3503-284D-98BB-A1241BFC358F}" dt="2024-09-09T18:00:57.325" v="1730"/>
        <pc:sldMkLst>
          <pc:docMk/>
          <pc:sldMk cId="0" sldId="264"/>
        </pc:sldMkLst>
      </pc:sldChg>
      <pc:sldChg chg="delSp modSp add del mod ord modNotesTx">
        <pc:chgData name="Scout Gray (they/them)" userId="8ea161a4-d9c1-428e-a05d-9995d642f799" providerId="ADAL" clId="{89DB0A40-3503-284D-98BB-A1241BFC358F}" dt="2024-09-09T18:00:15.177" v="1727"/>
        <pc:sldMkLst>
          <pc:docMk/>
          <pc:sldMk cId="0" sldId="265"/>
        </pc:sldMkLst>
      </pc:sldChg>
      <pc:sldChg chg="add del">
        <pc:chgData name="Scout Gray (they/them)" userId="8ea161a4-d9c1-428e-a05d-9995d642f799" providerId="ADAL" clId="{89DB0A40-3503-284D-98BB-A1241BFC358F}" dt="2024-08-22T21:34:53.340" v="1011" actId="2696"/>
        <pc:sldMkLst>
          <pc:docMk/>
          <pc:sldMk cId="0" sldId="266"/>
        </pc:sldMkLst>
      </pc:sldChg>
      <pc:sldChg chg="add del modNotesTx">
        <pc:chgData name="Scout Gray (they/them)" userId="8ea161a4-d9c1-428e-a05d-9995d642f799" providerId="ADAL" clId="{89DB0A40-3503-284D-98BB-A1241BFC358F}" dt="2024-09-09T18:04:46.482" v="1746" actId="20577"/>
        <pc:sldMkLst>
          <pc:docMk/>
          <pc:sldMk cId="0" sldId="267"/>
        </pc:sldMkLst>
      </pc:sldChg>
      <pc:sldChg chg="add del modNotesTx">
        <pc:chgData name="Scout Gray (they/them)" userId="8ea161a4-d9c1-428e-a05d-9995d642f799" providerId="ADAL" clId="{89DB0A40-3503-284D-98BB-A1241BFC358F}" dt="2024-09-09T18:06:40.258" v="1765" actId="20577"/>
        <pc:sldMkLst>
          <pc:docMk/>
          <pc:sldMk cId="0" sldId="268"/>
        </pc:sldMkLst>
      </pc:sldChg>
      <pc:sldChg chg="add del modNotesTx">
        <pc:chgData name="Scout Gray (they/them)" userId="8ea161a4-d9c1-428e-a05d-9995d642f799" providerId="ADAL" clId="{89DB0A40-3503-284D-98BB-A1241BFC358F}" dt="2024-09-09T17:52:13.813" v="1707"/>
        <pc:sldMkLst>
          <pc:docMk/>
          <pc:sldMk cId="2676838147" sldId="270"/>
        </pc:sldMkLst>
      </pc:sldChg>
      <pc:sldChg chg="modSp add del mod modNotesTx">
        <pc:chgData name="Scout Gray (they/them)" userId="8ea161a4-d9c1-428e-a05d-9995d642f799" providerId="ADAL" clId="{89DB0A40-3503-284D-98BB-A1241BFC358F}" dt="2024-09-09T17:46:58.467" v="1687" actId="20577"/>
        <pc:sldMkLst>
          <pc:docMk/>
          <pc:sldMk cId="2146941538" sldId="271"/>
        </pc:sldMkLst>
      </pc:sldChg>
      <pc:sldChg chg="modSp add del mod modNotesTx">
        <pc:chgData name="Scout Gray (they/them)" userId="8ea161a4-d9c1-428e-a05d-9995d642f799" providerId="ADAL" clId="{89DB0A40-3503-284D-98BB-A1241BFC358F}" dt="2024-09-09T17:51:46.842" v="1706" actId="20577"/>
        <pc:sldMkLst>
          <pc:docMk/>
          <pc:sldMk cId="671637365" sldId="272"/>
        </pc:sldMkLst>
      </pc:sldChg>
      <pc:sldChg chg="add del modNotesTx">
        <pc:chgData name="Scout Gray (they/them)" userId="8ea161a4-d9c1-428e-a05d-9995d642f799" providerId="ADAL" clId="{89DB0A40-3503-284D-98BB-A1241BFC358F}" dt="2024-09-09T17:53:04.826" v="1714" actId="20577"/>
        <pc:sldMkLst>
          <pc:docMk/>
          <pc:sldMk cId="1517249426" sldId="273"/>
        </pc:sldMkLst>
      </pc:sldChg>
      <pc:sldChg chg="add del modNotesTx">
        <pc:chgData name="Scout Gray (they/them)" userId="8ea161a4-d9c1-428e-a05d-9995d642f799" providerId="ADAL" clId="{89DB0A40-3503-284D-98BB-A1241BFC358F}" dt="2024-09-09T17:52:38.214" v="1712" actId="20577"/>
        <pc:sldMkLst>
          <pc:docMk/>
          <pc:sldMk cId="0" sldId="274"/>
        </pc:sldMkLst>
      </pc:sldChg>
      <pc:sldChg chg="add del ord modNotesTx">
        <pc:chgData name="Scout Gray (they/them)" userId="8ea161a4-d9c1-428e-a05d-9995d642f799" providerId="ADAL" clId="{89DB0A40-3503-284D-98BB-A1241BFC358F}" dt="2024-09-09T17:58:37.894" v="1726" actId="20578"/>
        <pc:sldMkLst>
          <pc:docMk/>
          <pc:sldMk cId="1668349308" sldId="275"/>
        </pc:sldMkLst>
      </pc:sldChg>
      <pc:sldChg chg="add del">
        <pc:chgData name="Scout Gray (they/them)" userId="8ea161a4-d9c1-428e-a05d-9995d642f799" providerId="ADAL" clId="{89DB0A40-3503-284D-98BB-A1241BFC358F}" dt="2024-08-22T21:35:01.486" v="1012" actId="2696"/>
        <pc:sldMkLst>
          <pc:docMk/>
          <pc:sldMk cId="2480260146" sldId="276"/>
        </pc:sldMkLst>
      </pc:sldChg>
      <pc:sldChg chg="modSp add del mod modNotesTx">
        <pc:chgData name="Scout Gray (they/them)" userId="8ea161a4-d9c1-428e-a05d-9995d642f799" providerId="ADAL" clId="{89DB0A40-3503-284D-98BB-A1241BFC358F}" dt="2024-09-09T17:01:18.231" v="1199" actId="20577"/>
        <pc:sldMkLst>
          <pc:docMk/>
          <pc:sldMk cId="3759937631" sldId="277"/>
        </pc:sldMkLst>
      </pc:sldChg>
      <pc:sldChg chg="modSp add del mod ord modNotesTx">
        <pc:chgData name="Scout Gray (they/them)" userId="8ea161a4-d9c1-428e-a05d-9995d642f799" providerId="ADAL" clId="{89DB0A40-3503-284D-98BB-A1241BFC358F}" dt="2024-09-09T17:02:38.063" v="1269" actId="20577"/>
        <pc:sldMkLst>
          <pc:docMk/>
          <pc:sldMk cId="159521149" sldId="278"/>
        </pc:sldMkLst>
      </pc:sldChg>
      <pc:sldChg chg="modSp add mod modNotesTx">
        <pc:chgData name="Scout Gray (they/them)" userId="8ea161a4-d9c1-428e-a05d-9995d642f799" providerId="ADAL" clId="{89DB0A40-3503-284D-98BB-A1241BFC358F}" dt="2024-08-22T21:34:23.475" v="1010" actId="20577"/>
        <pc:sldMkLst>
          <pc:docMk/>
          <pc:sldMk cId="535929448" sldId="279"/>
        </pc:sldMkLst>
      </pc:sldChg>
      <pc:sldChg chg="addSp delSp modSp add mod modShow modNotesTx">
        <pc:chgData name="Scout Gray (they/them)" userId="8ea161a4-d9c1-428e-a05d-9995d642f799" providerId="ADAL" clId="{89DB0A40-3503-284D-98BB-A1241BFC358F}" dt="2024-09-09T17:55:19.076" v="1723" actId="1076"/>
        <pc:sldMkLst>
          <pc:docMk/>
          <pc:sldMk cId="553863804" sldId="280"/>
        </pc:sldMkLst>
      </pc:sldChg>
      <pc:sldChg chg="add del">
        <pc:chgData name="Scout Gray (they/them)" userId="8ea161a4-d9c1-428e-a05d-9995d642f799" providerId="ADAL" clId="{89DB0A40-3503-284D-98BB-A1241BFC358F}" dt="2024-09-09T17:56:13.972" v="1724" actId="2696"/>
        <pc:sldMkLst>
          <pc:docMk/>
          <pc:sldMk cId="852978515" sldId="281"/>
        </pc:sldMkLst>
      </pc:sldChg>
      <pc:sldChg chg="addSp delSp modSp add mod modNotesTx">
        <pc:chgData name="Scout Gray (they/them)" userId="8ea161a4-d9c1-428e-a05d-9995d642f799" providerId="ADAL" clId="{89DB0A40-3503-284D-98BB-A1241BFC358F}" dt="2024-09-09T17:55:03.735" v="1719" actId="14100"/>
        <pc:sldMkLst>
          <pc:docMk/>
          <pc:sldMk cId="1088333350" sldId="282"/>
        </pc:sldMkLst>
      </pc:sldChg>
      <pc:sldMasterChg chg="delSldLayout">
        <pc:chgData name="Scout Gray (they/them)" userId="8ea161a4-d9c1-428e-a05d-9995d642f799" providerId="ADAL" clId="{89DB0A40-3503-284D-98BB-A1241BFC358F}" dt="2024-08-22T21:34:53.340" v="1011" actId="2696"/>
        <pc:sldMasterMkLst>
          <pc:docMk/>
          <pc:sldMasterMk cId="0" sldId="2147483648"/>
        </pc:sldMasterMkLst>
        <pc:sldLayoutChg chg="del">
          <pc:chgData name="Scout Gray (they/them)" userId="8ea161a4-d9c1-428e-a05d-9995d642f799" providerId="ADAL" clId="{89DB0A40-3503-284D-98BB-A1241BFC358F}" dt="2024-08-22T21:34:53.340" v="1011" actId="2696"/>
          <pc:sldLayoutMkLst>
            <pc:docMk/>
            <pc:sldMasterMk cId="0" sldId="2147483648"/>
            <pc:sldLayoutMk cId="0"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gale.ca/backgrounder-lgbtq-youth-suici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 name="Google Shape;3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kern="1200">
                <a:solidFill>
                  <a:schemeClr val="tx1"/>
                </a:solidFill>
                <a:effectLst/>
                <a:latin typeface="+mn-lt"/>
                <a:ea typeface="+mn-ea"/>
                <a:cs typeface="+mn-cs"/>
              </a:rPr>
              <a:t>Sample Script: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Welcome and thank you for joining us. </a:t>
            </a:r>
            <a:endParaRPr lang="en-CA"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is an introduction to SOGI-inclusive education for the parent community of students in the BC education system. Today we will learn about SOGI, SOGI-inclusive education and how these relate to SOGI 123. </a:t>
            </a:r>
            <a:endParaRPr lang="en-CA" sz="1200" kern="1200">
              <a:solidFill>
                <a:schemeClr val="tx1"/>
              </a:solidFill>
              <a:effectLst/>
              <a:latin typeface="+mn-lt"/>
              <a:ea typeface="+mn-ea"/>
              <a:cs typeface="+mn-cs"/>
            </a:endParaRPr>
          </a:p>
        </p:txBody>
      </p:sp>
      <p:sp>
        <p:nvSpPr>
          <p:cNvPr id="39" name="Google Shape;39;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d062388a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28d062388a6_0_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4 minutes</a:t>
            </a: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Sample Script: </a:t>
            </a:r>
            <a:endParaRPr lang="en-US" sz="1200" kern="1200" dirty="0">
              <a:solidFill>
                <a:schemeClr val="tx1"/>
              </a:solidFill>
              <a:effectLst/>
              <a:latin typeface="+mn-lt"/>
              <a:ea typeface="+mn-ea"/>
              <a:cs typeface="+mn-cs"/>
            </a:endParaRPr>
          </a:p>
          <a:p>
            <a:pPr marR="2540">
              <a:lnSpc>
                <a:spcPct val="120000"/>
              </a:lnSpc>
              <a:spcBef>
                <a:spcPts val="600"/>
              </a:spcBef>
              <a:spcAft>
                <a:spcPts val="600"/>
              </a:spcAft>
            </a:pPr>
            <a:r>
              <a:rPr lang="en-US" sz="1800" dirty="0">
                <a:effectLst/>
                <a:latin typeface="Proxima Nova"/>
                <a:ea typeface="Calibri" panose="020F0502020204030204" pitchFamily="34" charset="0"/>
                <a:cs typeface="Times New Roman" panose="02020603050405020304" pitchFamily="18" charset="0"/>
              </a:rPr>
              <a:t>SOGI 123 gets its named from its three-pronged approach to SOGI-inclusive education. When all three pillars of SOGI 123 are present in schools, all parents, staff and students feel welcome.</a:t>
            </a:r>
            <a:endParaRPr lang="en-CA"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endParaRPr lang="en-US"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en-US" sz="1800" dirty="0">
                <a:effectLst/>
                <a:latin typeface="Proxima Nova"/>
                <a:ea typeface="Calibri" panose="020F0502020204030204" pitchFamily="34" charset="0"/>
                <a:cs typeface="Times New Roman" panose="02020603050405020304" pitchFamily="18" charset="0"/>
              </a:rPr>
              <a:t>SOGI 1: Is for districts looking to create or improve SOGI policies. Policies and procedures that explicitly reference SOGI have been proven to reduce discrimination, suicidal ideation, and suicide attempts for all students.</a:t>
            </a:r>
            <a:endParaRPr lang="en-CA"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endParaRPr lang="en-US"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en-US" sz="1800" dirty="0">
                <a:effectLst/>
                <a:latin typeface="Proxima Nova"/>
                <a:ea typeface="Calibri" panose="020F0502020204030204" pitchFamily="34" charset="0"/>
                <a:cs typeface="Times New Roman" panose="02020603050405020304" pitchFamily="18" charset="0"/>
              </a:rPr>
              <a:t>SOGI 2:  Is about inclusive learning environments. This can include school-wide initiatives, SOGI-inclusive posters or signs, extra-curricular opportunities or the even the way the school is built. All these things create a positive and welcoming space for all students.</a:t>
            </a:r>
            <a:endParaRPr lang="en-CA"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endParaRPr lang="en-US"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en-US" sz="1800" dirty="0">
                <a:effectLst/>
                <a:latin typeface="Proxima Nova"/>
                <a:ea typeface="Calibri" panose="020F0502020204030204" pitchFamily="34" charset="0"/>
                <a:cs typeface="Times New Roman" panose="02020603050405020304" pitchFamily="18" charset="0"/>
              </a:rPr>
              <a:t>SOGI 3:  Focuses on classroom resources from recommended book lists to lesson plans for grades K through 12. Lesson plans across multiple subjects that teach diversity and respect and include examples of SOGI issues and 2SLGBTQ+ community members allow learning to reflect the SOGI diversity in students' lives and society</a:t>
            </a:r>
            <a:r>
              <a:rPr lang="en-CA" sz="1800" dirty="0">
                <a:effectLst/>
                <a:latin typeface="Proxima Nova"/>
                <a:ea typeface="Calibri" panose="020F0502020204030204" pitchFamily="34" charset="0"/>
                <a:cs typeface="Times New Roman" panose="02020603050405020304" pitchFamily="18" charset="0"/>
              </a:rPr>
              <a:t>.</a:t>
            </a:r>
          </a:p>
          <a:p>
            <a:pPr marR="2540">
              <a:lnSpc>
                <a:spcPct val="120000"/>
              </a:lnSpc>
              <a:spcBef>
                <a:spcPts val="600"/>
              </a:spcBef>
              <a:spcAft>
                <a:spcPts val="600"/>
              </a:spcAft>
            </a:pPr>
            <a:endParaRPr lang="en-CA"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en-CA" sz="1800" dirty="0">
                <a:effectLst/>
                <a:latin typeface="Proxima Nova"/>
                <a:ea typeface="Calibri" panose="020F0502020204030204" pitchFamily="34" charset="0"/>
                <a:cs typeface="Times New Roman" panose="02020603050405020304" pitchFamily="18" charset="0"/>
              </a:rPr>
              <a:t>As you see, SOGI 123 includes the district, the whole school, as well as the classroom. It’s so much more than what is being taught.</a:t>
            </a:r>
          </a:p>
          <a:p>
            <a:pPr marL="0" lvl="0" indent="0" algn="l" rtl="0">
              <a:lnSpc>
                <a:spcPct val="110000"/>
              </a:lnSpc>
              <a:spcBef>
                <a:spcPts val="0"/>
              </a:spcBef>
              <a:spcAft>
                <a:spcPts val="0"/>
              </a:spcAft>
              <a:buSzPts val="1200"/>
              <a:buNone/>
            </a:pPr>
            <a:endParaRPr b="1" i="1" dirty="0">
              <a:solidFill>
                <a:schemeClr val="dk1"/>
              </a:solidFill>
              <a:latin typeface="Helvetica Neue"/>
              <a:ea typeface="Helvetica Neue"/>
              <a:cs typeface="Helvetica Neue"/>
              <a:sym typeface="Helvetica Neue"/>
            </a:endParaRPr>
          </a:p>
        </p:txBody>
      </p:sp>
      <p:sp>
        <p:nvSpPr>
          <p:cNvPr id="62" name="Google Shape;62;g28d062388a6_0_5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10</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2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Sample Script: </a:t>
            </a:r>
            <a:endParaRPr lang="en-US" sz="1200" b="1"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SOGI-inclusive education is about students having conversations about diversity and the importance of treating everyone with dignity and respect. Teachers are best equipped to determine what is age appropriate for their students. </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a K/1 lesson on family diversity might teach that families can take many forms; single dads, grandparents, stepparents, or two moms. </a:t>
            </a:r>
            <a:endParaRPr lang="en-CA" sz="1200" kern="1200" dirty="0">
              <a:solidFill>
                <a:schemeClr val="tx1"/>
              </a:solidFill>
              <a:effectLst/>
              <a:latin typeface="+mn-lt"/>
              <a:ea typeface="+mn-ea"/>
              <a:cs typeface="+mn-cs"/>
            </a:endParaRPr>
          </a:p>
          <a:p>
            <a:pPr marR="2540">
              <a:lnSpc>
                <a:spcPct val="120000"/>
              </a:lnSpc>
              <a:spcBef>
                <a:spcPts val="600"/>
              </a:spcBef>
              <a:spcAft>
                <a:spcPts val="600"/>
              </a:spcAft>
            </a:pPr>
            <a:endParaRPr lang="en-US"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en-US" sz="1800" dirty="0">
                <a:effectLst/>
                <a:latin typeface="Proxima Nova"/>
                <a:ea typeface="Calibri" panose="020F0502020204030204" pitchFamily="34" charset="0"/>
                <a:cs typeface="Times New Roman" panose="02020603050405020304" pitchFamily="18" charset="0"/>
              </a:rPr>
              <a:t>Another lesson may discourage students from saying “that's so gay,” which directly impacts the welcoming atmosphere of schools. SOGI 123 lesson plans are an optional resource for educators. They align with your provincial curriculum and are meant to be customized by educators as they desire.</a:t>
            </a:r>
            <a:endParaRPr lang="en-CA" sz="1800" dirty="0">
              <a:effectLst/>
              <a:latin typeface="Proxima Nov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33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3 minutes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Task: </a:t>
            </a:r>
            <a:r>
              <a:rPr lang="en-US" sz="1200" kern="1200" dirty="0">
                <a:solidFill>
                  <a:schemeClr val="tx1"/>
                </a:solidFill>
                <a:effectLst/>
                <a:latin typeface="+mn-lt"/>
                <a:ea typeface="+mn-ea"/>
                <a:cs typeface="+mn-cs"/>
              </a:rPr>
              <a:t>Read this slide out loud</a:t>
            </a:r>
            <a:r>
              <a:rPr lang="en-US" sz="1200" kern="1200" baseline="0" dirty="0">
                <a:solidFill>
                  <a:schemeClr val="tx1"/>
                </a:solidFill>
                <a:effectLst/>
                <a:latin typeface="+mn-lt"/>
                <a:ea typeface="+mn-ea"/>
                <a:cs typeface="+mn-cs"/>
              </a:rPr>
              <a:t>. Ask participants to reflect on what aspects of diversity and inclusion are important to them in the school environment.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Sample Script: </a:t>
            </a:r>
            <a:endParaRPr lang="en-US" sz="1200" b="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Inclusion and diversity are commonly discussed in schools. SOGI-inclusive education is about </a:t>
            </a:r>
            <a:r>
              <a:rPr lang="en-US" sz="1200" i="1" kern="1200" dirty="0">
                <a:solidFill>
                  <a:schemeClr val="tx1"/>
                </a:solidFill>
                <a:effectLst/>
                <a:latin typeface="+mn-lt"/>
                <a:ea typeface="+mn-ea"/>
                <a:cs typeface="+mn-cs"/>
              </a:rPr>
              <a:t>so much more</a:t>
            </a:r>
            <a:r>
              <a:rPr lang="en-US" sz="1200" i="0" kern="1200" dirty="0">
                <a:solidFill>
                  <a:schemeClr val="tx1"/>
                </a:solidFill>
                <a:effectLst/>
                <a:latin typeface="+mn-lt"/>
                <a:ea typeface="+mn-ea"/>
                <a:cs typeface="+mn-cs"/>
              </a:rPr>
              <a:t> than what is taught in class. It is about creating a culture of inclusion within the whole school. </a:t>
            </a:r>
          </a:p>
          <a:p>
            <a:endParaRPr lang="en-US" sz="1200" i="0" kern="1200" dirty="0">
              <a:solidFill>
                <a:schemeClr val="tx1"/>
              </a:solidFill>
              <a:effectLst/>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a:solidFill>
                  <a:schemeClr val="tx1"/>
                </a:solidFill>
                <a:effectLst/>
                <a:latin typeface="+mn-lt"/>
                <a:ea typeface="+mn-ea"/>
                <a:cs typeface="+mn-cs"/>
              </a:rPr>
              <a:t>Educators have a responsibility to reflect the diversity that we see in our school communities.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schemeClr val="tx1"/>
              </a:solidFill>
              <a:effectLst/>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a:solidFill>
                  <a:schemeClr val="tx1"/>
                </a:solidFill>
                <a:effectLst/>
                <a:latin typeface="+mn-lt"/>
                <a:ea typeface="+mn-ea"/>
                <a:cs typeface="+mn-cs"/>
              </a:rPr>
              <a:t>By discussing diversity and discouraging discrimination, students are better able to be themselves and welcome the differences in their peers.</a:t>
            </a:r>
            <a:r>
              <a:rPr lang="en-CA" dirty="0">
                <a:effectLst/>
              </a:rPr>
              <a:t> </a:t>
            </a:r>
          </a:p>
          <a:p>
            <a:endParaRPr dirty="0"/>
          </a:p>
        </p:txBody>
      </p:sp>
    </p:spTree>
    <p:extLst>
      <p:ext uri="{BB962C8B-B14F-4D97-AF65-F5344CB8AC3E}">
        <p14:creationId xmlns:p14="http://schemas.microsoft.com/office/powerpoint/2010/main" val="158625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2 minutes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 </a:t>
            </a:r>
            <a:r>
              <a:rPr lang="en-US" sz="1200" b="0" i="1" kern="1200" dirty="0">
                <a:solidFill>
                  <a:schemeClr val="tx1"/>
                </a:solidFill>
                <a:effectLst/>
                <a:latin typeface="+mn-lt"/>
                <a:ea typeface="+mn-ea"/>
                <a:cs typeface="+mn-cs"/>
              </a:rPr>
              <a:t>This slide is optional depending on the interests of the audience.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Teaching about SOGI is similar to teaching about religions or cultures – we teach ”about” different religions, but don’t teach that students should be any of those religions.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lesson plans listed on this slide come from the SOGI 123 website. Teachers can adjust all lesson plans as they see fit, and all lesson plans are aligned with curriculum.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of these lesson plans give teachers ways to start discussions in the classroom. Notice how the material changes as the students mature. For example, primary lessons will be on family diversity and intermediate lessons will discuss stereotypes that we may face.</a:t>
            </a:r>
            <a:endParaRPr lang="en-CA" sz="1200" kern="1200" dirty="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2276248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2 minutes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 </a:t>
            </a:r>
            <a:r>
              <a:rPr lang="en-US" sz="1200" b="0" i="1" kern="1200" dirty="0">
                <a:solidFill>
                  <a:schemeClr val="tx1"/>
                </a:solidFill>
                <a:effectLst/>
                <a:latin typeface="+mn-lt"/>
                <a:ea typeface="+mn-ea"/>
                <a:cs typeface="+mn-cs"/>
              </a:rPr>
              <a:t>This slide is optional depending on the interests of the audience.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Teaching about SOGI is similar to teaching about religions or cultures – we teach ”about” different religions, but don’t teach that students should be any of those religions.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lesson plans listed on this slide come from the SOGI 123 website. Teachers can adjust all lesson plans as they see fit, and all lesson plans are aligned with the BC curriculum.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of these lesson plans give teachers ways to start discussions in the classroom. Notice how the material changes as the students mature. For example, primary lessons will be on family diversity and intermediate lessons will discuss stereotypes that we may face.</a:t>
            </a:r>
            <a:endParaRPr lang="en-CA" sz="1200" kern="1200" dirty="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1592949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minutes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This slide is optional depending on the interests of the audience.</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GSA typically stands for Gender-Sexuality Alliance. There are many other names a school might use from Rainbow Club to Diversity club or Queer-Straight Alliance</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GSAs are typically are run by students and ensure a safe place in the school. The group will be sponsored by a staff member, and will meet to discuss topics, organize activities and support one another.</a:t>
            </a:r>
            <a:endParaRPr lang="en-CA"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21684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R="2540">
              <a:lnSpc>
                <a:spcPct val="120000"/>
              </a:lnSpc>
              <a:spcBef>
                <a:spcPts val="600"/>
              </a:spcBef>
              <a:spcAft>
                <a:spcPts val="600"/>
              </a:spcAft>
            </a:pPr>
            <a:r>
              <a:rPr lang="en-US" sz="1800" b="1" i="1" dirty="0">
                <a:effectLst/>
                <a:latin typeface="Proxima Nova"/>
                <a:ea typeface="Calibri" panose="020F0502020204030204" pitchFamily="34" charset="0"/>
                <a:cs typeface="Times New Roman" panose="02020603050405020304" pitchFamily="18" charset="0"/>
              </a:rPr>
              <a:t>Note: </a:t>
            </a:r>
            <a:r>
              <a:rPr lang="en-US" sz="1800" i="1" dirty="0">
                <a:effectLst/>
                <a:latin typeface="Proxima Nova"/>
                <a:ea typeface="Calibri" panose="020F0502020204030204" pitchFamily="34" charset="0"/>
                <a:cs typeface="Times New Roman" panose="02020603050405020304" pitchFamily="18" charset="0"/>
              </a:rPr>
              <a:t>This slide is optional for you to add anything specific you would like to include about your school, district or division, or even region depending on the context of this presentation. </a:t>
            </a:r>
            <a:endParaRPr lang="en-CA"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en-US" sz="1800" i="1" dirty="0">
                <a:effectLst/>
                <a:latin typeface="Proxima Nova"/>
                <a:ea typeface="Calibri" panose="020F0502020204030204" pitchFamily="34" charset="0"/>
                <a:cs typeface="Times New Roman" panose="02020603050405020304" pitchFamily="18" charset="0"/>
              </a:rPr>
              <a:t>Consider including things like local policies that apply to SOGI or anti-harassment and discrimination, or any initiatives that your school or district/division are taking on. </a:t>
            </a:r>
            <a:endParaRPr lang="en-CA" sz="1800" dirty="0">
              <a:effectLst/>
              <a:latin typeface="Proxima Nova"/>
              <a:ea typeface="Calibri" panose="020F0502020204030204" pitchFamily="34" charset="0"/>
              <a:cs typeface="Times New Roman" panose="02020603050405020304" pitchFamily="18" charset="0"/>
            </a:endParaRPr>
          </a:p>
          <a:p>
            <a:pPr marL="0" lvl="0" indent="0" algn="l" rtl="0">
              <a:lnSpc>
                <a:spcPct val="114999"/>
              </a:lnSpc>
              <a:spcBef>
                <a:spcPts val="0"/>
              </a:spcBef>
              <a:spcAft>
                <a:spcPts val="0"/>
              </a:spcAft>
              <a:buSzPts val="1400"/>
              <a:buNone/>
            </a:pPr>
            <a:endParaRPr dirty="0">
              <a:solidFill>
                <a:schemeClr val="dk1"/>
              </a:solidFill>
            </a:endParaRPr>
          </a:p>
        </p:txBody>
      </p:sp>
      <p:sp>
        <p:nvSpPr>
          <p:cNvPr id="161" name="Google Shape;161;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16</a:t>
            </a:fld>
            <a:endParaRPr sz="3600" b="0" i="0" u="none" strike="noStrike" cap="none">
              <a:solidFill>
                <a:srgbClr val="404040"/>
              </a:solidFill>
              <a:latin typeface="Arial"/>
              <a:ea typeface="Arial"/>
              <a:cs typeface="Arial"/>
              <a:sym typeface="Arial"/>
            </a:endParaRPr>
          </a:p>
        </p:txBody>
      </p:sp>
    </p:spTree>
    <p:extLst>
      <p:ext uri="{BB962C8B-B14F-4D97-AF65-F5344CB8AC3E}">
        <p14:creationId xmlns:p14="http://schemas.microsoft.com/office/powerpoint/2010/main" val="155265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ef4ae0f03a_8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g2ef4ae0f03a_8_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8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Task: </a:t>
            </a:r>
            <a:r>
              <a:rPr lang="en-US" sz="1200" i="1" kern="1200" dirty="0">
                <a:solidFill>
                  <a:schemeClr val="tx1"/>
                </a:solidFill>
                <a:effectLst/>
                <a:latin typeface="+mn-lt"/>
                <a:ea typeface="+mn-ea"/>
                <a:cs typeface="+mn-cs"/>
              </a:rPr>
              <a:t>Introduce and play the video that best suits your audience.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Sample Script: </a:t>
            </a:r>
            <a:endParaRPr lang="en-US" sz="1200" kern="1200" dirty="0">
              <a:solidFill>
                <a:schemeClr val="tx1"/>
              </a:solidFill>
              <a:effectLst/>
              <a:latin typeface="+mn-lt"/>
              <a:ea typeface="+mn-ea"/>
              <a:cs typeface="+mn-cs"/>
            </a:endParaRPr>
          </a:p>
          <a:p>
            <a:pPr marR="2540">
              <a:lnSpc>
                <a:spcPct val="120000"/>
              </a:lnSpc>
              <a:spcBef>
                <a:spcPts val="600"/>
              </a:spcBef>
              <a:spcAft>
                <a:spcPts val="600"/>
              </a:spcAft>
            </a:pPr>
            <a:r>
              <a:rPr lang="en-US" sz="1800" dirty="0">
                <a:effectLst/>
                <a:latin typeface="Proxima Nova"/>
                <a:ea typeface="Calibri" panose="020F0502020204030204" pitchFamily="34" charset="0"/>
                <a:cs typeface="Times New Roman" panose="02020603050405020304" pitchFamily="18" charset="0"/>
              </a:rPr>
              <a:t>Next we will watch a SOGI 123 Parent Resources video that provides more insight into what SOGI-inclusive education and SOGI 123 can look like in the classroom.</a:t>
            </a:r>
            <a:endParaRPr lang="en-CA"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en-CA" sz="1800" b="1" dirty="0">
                <a:effectLst/>
                <a:latin typeface="Proxima Nova"/>
                <a:ea typeface="Calibri" panose="020F0502020204030204" pitchFamily="34" charset="0"/>
                <a:cs typeface="Times New Roman" panose="02020603050405020304" pitchFamily="18" charset="0"/>
              </a:rPr>
              <a:t>Note:</a:t>
            </a:r>
            <a:r>
              <a:rPr lang="en-CA" sz="1800" dirty="0">
                <a:effectLst/>
                <a:latin typeface="Proxima Nova"/>
                <a:ea typeface="Calibri" panose="020F0502020204030204" pitchFamily="34" charset="0"/>
                <a:cs typeface="Times New Roman" panose="02020603050405020304" pitchFamily="18" charset="0"/>
              </a:rPr>
              <a:t> These videos were made in BC. We hope that the majority of the message stays relevant for your audience if you are outside of BC, but please review before screening. </a:t>
            </a:r>
          </a:p>
        </p:txBody>
      </p:sp>
      <p:sp>
        <p:nvSpPr>
          <p:cNvPr id="168" name="Google Shape;168;g2ef4ae0f03a_8_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17</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2 minutes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Task: </a:t>
            </a:r>
            <a:r>
              <a:rPr lang="en-US" sz="1200" b="0" i="1" kern="1200" dirty="0">
                <a:solidFill>
                  <a:schemeClr val="tx1"/>
                </a:solidFill>
                <a:effectLst/>
                <a:latin typeface="+mn-lt"/>
                <a:ea typeface="+mn-ea"/>
                <a:cs typeface="+mn-cs"/>
              </a:rPr>
              <a:t>distribute parent brochure found on </a:t>
            </a:r>
            <a:r>
              <a:rPr lang="en-US" sz="1200" b="0" i="1" kern="1200" dirty="0" err="1">
                <a:solidFill>
                  <a:schemeClr val="tx1"/>
                </a:solidFill>
                <a:effectLst/>
                <a:latin typeface="+mn-lt"/>
                <a:ea typeface="+mn-ea"/>
                <a:cs typeface="+mn-cs"/>
              </a:rPr>
              <a:t>SOGIeducation.org</a:t>
            </a:r>
            <a:r>
              <a:rPr lang="en-US" sz="1200" b="0" i="1" kern="1200" dirty="0">
                <a:solidFill>
                  <a:schemeClr val="tx1"/>
                </a:solidFill>
                <a:effectLst/>
                <a:latin typeface="+mn-lt"/>
                <a:ea typeface="+mn-ea"/>
                <a:cs typeface="+mn-cs"/>
              </a:rPr>
              <a:t>/parents </a:t>
            </a:r>
            <a:endParaRPr lang="en-US" sz="1200" b="1" i="1"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Sample Script: </a:t>
            </a:r>
            <a:endParaRPr lang="en-US" baseline="0" dirty="0"/>
          </a:p>
          <a:p>
            <a:r>
              <a:rPr lang="en-US" baseline="0" dirty="0"/>
              <a:t>Kids have questions, and we can be curious together. At home, you and your child can talk about topics of sexual orientation and gender identity with an open mind and a place of acceptance. For example, for older children, parents can pose a scenario that they would like help with. “How do I tell Grandma it’s OK for our friend to be gay?”.</a:t>
            </a:r>
          </a:p>
          <a:p>
            <a:endParaRPr lang="en-US" baseline="0" dirty="0"/>
          </a:p>
          <a:p>
            <a:r>
              <a:rPr lang="en-CA" sz="1200" b="0" i="0" kern="1200" dirty="0">
                <a:solidFill>
                  <a:schemeClr val="tx1"/>
                </a:solidFill>
                <a:effectLst/>
                <a:latin typeface="+mn-lt"/>
                <a:ea typeface="+mn-ea"/>
                <a:cs typeface="+mn-cs"/>
              </a:rPr>
              <a:t>Talk to your child's teachers to learn what they are teaching in the classroom and how SOGI-inclusive education is being achieved at your child's school.</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a:solidFill>
                  <a:schemeClr val="tx1"/>
                </a:solidFill>
                <a:effectLst/>
                <a:latin typeface="+mn-lt"/>
                <a:ea typeface="+mn-ea"/>
                <a:cs typeface="+mn-cs"/>
              </a:rPr>
              <a:t>Choose a SOGI-related age-appropriate book to read at home and discuss with your children.</a:t>
            </a:r>
            <a:endParaRPr lang="en-CA" sz="1200" b="0" i="0" kern="1200" dirty="0">
              <a:solidFill>
                <a:schemeClr val="tx1"/>
              </a:solidFill>
              <a:effectLst/>
              <a:latin typeface="+mn-lt"/>
              <a:ea typeface="+mn-ea"/>
              <a:cs typeface="+mn-cs"/>
            </a:endParaRPr>
          </a:p>
          <a:p>
            <a:endParaRPr lang="en-CA" sz="1200" b="0" i="0" kern="1200" baseline="0" dirty="0">
              <a:solidFill>
                <a:schemeClr val="tx1"/>
              </a:solidFill>
              <a:effectLst/>
              <a:latin typeface="+mn-lt"/>
              <a:ea typeface="+mn-ea"/>
              <a:cs typeface="+mn-cs"/>
            </a:endParaRPr>
          </a:p>
          <a:p>
            <a:r>
              <a:rPr lang="en-CA" sz="1200" b="0" i="0" kern="1200" baseline="0" dirty="0">
                <a:solidFill>
                  <a:schemeClr val="tx1"/>
                </a:solidFill>
                <a:effectLst/>
                <a:latin typeface="+mn-lt"/>
                <a:ea typeface="+mn-ea"/>
                <a:cs typeface="+mn-cs"/>
              </a:rPr>
              <a:t>Watch the videos on </a:t>
            </a:r>
            <a:r>
              <a:rPr lang="en-CA" sz="1200" b="0" i="0" kern="1200" baseline="0" dirty="0" err="1">
                <a:solidFill>
                  <a:schemeClr val="tx1"/>
                </a:solidFill>
                <a:effectLst/>
                <a:latin typeface="+mn-lt"/>
                <a:ea typeface="+mn-ea"/>
                <a:cs typeface="+mn-cs"/>
              </a:rPr>
              <a:t>SOGIeducation.org</a:t>
            </a:r>
            <a:r>
              <a:rPr lang="en-CA" sz="1200" b="0" i="0" kern="1200" baseline="0" dirty="0">
                <a:solidFill>
                  <a:schemeClr val="tx1"/>
                </a:solidFill>
                <a:effectLst/>
                <a:latin typeface="+mn-lt"/>
                <a:ea typeface="+mn-ea"/>
                <a:cs typeface="+mn-cs"/>
              </a:rPr>
              <a:t> and read more about what’s happening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your region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www.sogieducation.org</a:t>
            </a:r>
            <a:r>
              <a:rPr lang="en-US" sz="1800" dirty="0">
                <a:effectLst/>
                <a:latin typeface="Calibri" panose="020F0502020204030204" pitchFamily="34" charset="0"/>
                <a:ea typeface="Calibri" panose="020F0502020204030204" pitchFamily="34" charset="0"/>
                <a:cs typeface="Times New Roman" panose="02020603050405020304" pitchFamily="18" charset="0"/>
              </a:rPr>
              <a:t>/updates</a:t>
            </a:r>
            <a:r>
              <a:rPr lang="en-CA" dirty="0">
                <a:effectLst/>
              </a:rPr>
              <a:t> </a:t>
            </a:r>
            <a:endParaRPr dirty="0">
              <a:solidFill>
                <a:schemeClr val="dk1"/>
              </a:solidFill>
            </a:endParaRPr>
          </a:p>
        </p:txBody>
      </p:sp>
      <p:sp>
        <p:nvSpPr>
          <p:cNvPr id="161" name="Google Shape;161;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18</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2 minutes</a:t>
            </a: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Sample Script: </a:t>
            </a:r>
            <a:endParaRPr lang="en-US" baseline="0" dirty="0"/>
          </a:p>
          <a:p>
            <a:r>
              <a:rPr lang="en-CA" baseline="0" dirty="0"/>
              <a:t>Find ways to bring it into conversation. Mention people in your life that are LGBTQ positively. Practice using they/them pronouns for someone you don’t know like a kid at the playground. Example gender stereotypes – affirm that boys can wear pink and have long hair. Drop hints – kids who are looking for you to be affirming will notice. 	</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a:solidFill>
                  <a:schemeClr val="tx1"/>
                </a:solidFill>
                <a:effectLst/>
                <a:latin typeface="+mn-lt"/>
                <a:ea typeface="+mn-ea"/>
                <a:cs typeface="+mn-cs"/>
              </a:rPr>
              <a:t> </a:t>
            </a:r>
          </a:p>
          <a:p>
            <a:endParaRPr lang="en-CA" sz="1200" b="0" i="0" kern="1200" baseline="0" dirty="0">
              <a:solidFill>
                <a:schemeClr val="tx1"/>
              </a:solidFill>
              <a:effectLst/>
              <a:latin typeface="+mn-lt"/>
              <a:ea typeface="+mn-ea"/>
              <a:cs typeface="+mn-cs"/>
            </a:endParaRPr>
          </a:p>
          <a:p>
            <a:endParaRPr dirty="0">
              <a:solidFill>
                <a:schemeClr val="dk1"/>
              </a:solidFill>
            </a:endParaRPr>
          </a:p>
        </p:txBody>
      </p:sp>
      <p:sp>
        <p:nvSpPr>
          <p:cNvPr id="161" name="Google Shape;161;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19</a:t>
            </a:fld>
            <a:endParaRPr sz="3600" b="0" i="0" u="none" strike="noStrike" cap="none">
              <a:solidFill>
                <a:srgbClr val="404040"/>
              </a:solidFill>
              <a:latin typeface="Arial"/>
              <a:ea typeface="Arial"/>
              <a:cs typeface="Arial"/>
              <a:sym typeface="Arial"/>
            </a:endParaRPr>
          </a:p>
        </p:txBody>
      </p:sp>
    </p:spTree>
    <p:extLst>
      <p:ext uri="{BB962C8B-B14F-4D97-AF65-F5344CB8AC3E}">
        <p14:creationId xmlns:p14="http://schemas.microsoft.com/office/powerpoint/2010/main" val="22205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ef4ae0f03a_7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 name="Google Shape;45;g2ef4ae0f03a_7_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a:solidFill>
                  <a:schemeClr val="dk1"/>
                </a:solidFill>
              </a:rPr>
              <a:t>2 minutes</a:t>
            </a:r>
            <a:br>
              <a:rPr lang="en-US" dirty="0">
                <a:solidFill>
                  <a:schemeClr val="dk1"/>
                </a:solidFill>
              </a:rPr>
            </a:br>
            <a:endParaRPr lang="en-US" dirty="0">
              <a:solidFill>
                <a:schemeClr val="dk1"/>
              </a:solidFil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1" dirty="0">
                <a:solidFill>
                  <a:schemeClr val="dk1"/>
                </a:solidFill>
              </a:rPr>
              <a:t>Note: </a:t>
            </a:r>
            <a:r>
              <a:rPr lang="en-US" dirty="0">
                <a:solidFill>
                  <a:schemeClr val="dk1"/>
                </a:solidFill>
              </a:rPr>
              <a:t>Begin your presentation with a meaningful and respectful Indigenous welcome or land acknowledgement. If needed, reach out to local Indigenous communities before your presentation to discuss the protocol and proper wording of the acknowledgement.</a:t>
            </a:r>
          </a:p>
          <a:p>
            <a:pPr marL="0" marR="0" lvl="0" indent="0" algn="l" defTabSz="914400" rtl="0" eaLnBrk="1" fontAlgn="auto" latinLnBrk="0" hangingPunct="1">
              <a:lnSpc>
                <a:spcPct val="114999"/>
              </a:lnSpc>
              <a:spcBef>
                <a:spcPts val="0"/>
              </a:spcBef>
              <a:spcAft>
                <a:spcPts val="0"/>
              </a:spcAft>
              <a:buClr>
                <a:srgbClr val="000000"/>
              </a:buClr>
              <a:buSzPts val="1400"/>
              <a:buFont typeface="Arial"/>
              <a:buNone/>
              <a:tabLst/>
              <a:defRPr/>
            </a:pPr>
            <a:endParaRPr lang="en-US" dirty="0">
              <a:solidFill>
                <a:schemeClr val="dk1"/>
              </a:solidFill>
            </a:endParaRPr>
          </a:p>
          <a:p>
            <a:pPr marL="0" marR="0" lvl="0" indent="0" algn="l" defTabSz="914400" rtl="0" eaLnBrk="1" fontAlgn="auto" latinLnBrk="0" hangingPunct="1">
              <a:lnSpc>
                <a:spcPct val="114999"/>
              </a:lnSpc>
              <a:spcBef>
                <a:spcPts val="0"/>
              </a:spcBef>
              <a:spcAft>
                <a:spcPts val="0"/>
              </a:spcAft>
              <a:buClr>
                <a:srgbClr val="000000"/>
              </a:buClr>
              <a:buSzPts val="1400"/>
              <a:buFont typeface="Arial"/>
              <a:buNone/>
              <a:tabLst/>
              <a:defRPr/>
            </a:pPr>
            <a:r>
              <a:rPr lang="en-US" dirty="0">
                <a:solidFill>
                  <a:schemeClr val="dk1"/>
                </a:solidFill>
              </a:rPr>
              <a:t>You can edit the left to reflect the land that your presentation is occurring on. You are welcome to leave the left side which is the SOGI 123 wording, or edit it to reflect messaging from your area.</a:t>
            </a:r>
          </a:p>
          <a:p>
            <a:pPr marL="0" lvl="0" indent="0" algn="l" rtl="0">
              <a:lnSpc>
                <a:spcPct val="114999"/>
              </a:lnSpc>
              <a:spcBef>
                <a:spcPts val="0"/>
              </a:spcBef>
              <a:spcAft>
                <a:spcPts val="0"/>
              </a:spcAft>
              <a:buSzPts val="1400"/>
              <a:buNone/>
            </a:pPr>
            <a:endParaRPr dirty="0"/>
          </a:p>
          <a:p>
            <a:pPr marL="0" lvl="0" indent="0" algn="l" rtl="0">
              <a:lnSpc>
                <a:spcPct val="114999"/>
              </a:lnSpc>
              <a:spcBef>
                <a:spcPts val="0"/>
              </a:spcBef>
              <a:spcAft>
                <a:spcPts val="0"/>
              </a:spcAft>
              <a:buSzPts val="1400"/>
              <a:buNone/>
            </a:pPr>
            <a:endParaRPr dirty="0">
              <a:solidFill>
                <a:schemeClr val="dk1"/>
              </a:solidFill>
            </a:endParaRPr>
          </a:p>
          <a:p>
            <a:pPr marL="0" lvl="0" indent="0" algn="l" rtl="0">
              <a:lnSpc>
                <a:spcPct val="115000"/>
              </a:lnSpc>
              <a:spcBef>
                <a:spcPts val="0"/>
              </a:spcBef>
              <a:spcAft>
                <a:spcPts val="0"/>
              </a:spcAft>
              <a:buSzPts val="1100"/>
              <a:buNone/>
            </a:pPr>
            <a:r>
              <a:rPr lang="en-US" b="1" dirty="0">
                <a:solidFill>
                  <a:schemeClr val="dk1"/>
                </a:solidFill>
              </a:rPr>
              <a:t>Sample Script:</a:t>
            </a:r>
            <a:endParaRPr b="1" dirty="0">
              <a:solidFill>
                <a:schemeClr val="dk1"/>
              </a:solidFill>
            </a:endParaRPr>
          </a:p>
          <a:p>
            <a:pPr marL="0" lvl="0" indent="0" algn="l" rtl="0">
              <a:lnSpc>
                <a:spcPct val="115000"/>
              </a:lnSpc>
              <a:spcBef>
                <a:spcPts val="0"/>
              </a:spcBef>
              <a:spcAft>
                <a:spcPts val="0"/>
              </a:spcAft>
              <a:buSzPts val="1100"/>
              <a:buNone/>
            </a:pPr>
            <a:r>
              <a:rPr lang="en-US" dirty="0">
                <a:solidFill>
                  <a:schemeClr val="dk1"/>
                </a:solidFill>
              </a:rPr>
              <a:t>[insert school district/school name] is located on the traditional and ancestral lands of the [insert Indigenous Nation(s)]. This acknowledgment serves as a moment to remember the truth of colonization, its historical and ongoing impacts, and will hopefully serve as a step toward respectful and reciprocal relationships in our work. All my gratitude to the caretakers of these lands, waters, and skies since time immemorial.</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f4ae0f03a_8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ef4ae0f03a_8_10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Time as allows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Task</a:t>
            </a:r>
            <a:r>
              <a:rPr lang="en-US" sz="1200" i="1" kern="1200" dirty="0">
                <a:solidFill>
                  <a:schemeClr val="tx1"/>
                </a:solidFill>
                <a:effectLst/>
                <a:latin typeface="+mn-lt"/>
                <a:ea typeface="+mn-ea"/>
                <a:cs typeface="+mn-cs"/>
              </a:rPr>
              <a:t>: Encourage participants to learn more and get answers to questions by connecting with you one-on-one, visiting </a:t>
            </a:r>
            <a:r>
              <a:rPr lang="en-US" sz="1200" i="1" kern="1200" dirty="0" err="1">
                <a:solidFill>
                  <a:schemeClr val="tx1"/>
                </a:solidFill>
                <a:effectLst/>
                <a:latin typeface="+mn-lt"/>
                <a:ea typeface="+mn-ea"/>
                <a:cs typeface="+mn-cs"/>
              </a:rPr>
              <a:t>SOGIeducation.org</a:t>
            </a:r>
            <a:r>
              <a:rPr lang="en-US" sz="1200" i="1" kern="1200" dirty="0">
                <a:solidFill>
                  <a:schemeClr val="tx1"/>
                </a:solidFill>
                <a:effectLst/>
                <a:latin typeface="+mn-lt"/>
                <a:ea typeface="+mn-ea"/>
                <a:cs typeface="+mn-cs"/>
              </a:rPr>
              <a:t>, contacting their child’s teacher, or the SOGI School Lead.</a:t>
            </a:r>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Extension Activity:</a:t>
            </a:r>
            <a:r>
              <a:rPr lang="en-US" sz="1200" i="1" kern="1200" dirty="0">
                <a:solidFill>
                  <a:schemeClr val="tx1"/>
                </a:solidFill>
                <a:effectLst/>
                <a:latin typeface="+mn-lt"/>
                <a:ea typeface="+mn-ea"/>
                <a:cs typeface="+mn-cs"/>
              </a:rPr>
              <a:t> Open the floor to discussion if time permits. </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Sample Script: </a:t>
            </a:r>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participating and learning!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ef4ae0f03a_8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g2ef4ae0f03a_8_1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dirty="0">
                <a:solidFill>
                  <a:schemeClr val="dk1"/>
                </a:solidFill>
              </a:rPr>
              <a:t>Thank You</a:t>
            </a:r>
            <a:r>
              <a:rPr lang="en-US" b="1" dirty="0">
                <a:solidFill>
                  <a:schemeClr val="dk1"/>
                </a:solidFill>
              </a:rPr>
              <a:t> </a:t>
            </a:r>
          </a:p>
          <a:p>
            <a:pPr marL="0" lvl="0" indent="0" algn="l" rtl="0">
              <a:lnSpc>
                <a:spcPct val="115000"/>
              </a:lnSpc>
              <a:spcBef>
                <a:spcPts val="0"/>
              </a:spcBef>
              <a:spcAft>
                <a:spcPts val="0"/>
              </a:spcAft>
              <a:buClr>
                <a:schemeClr val="dk1"/>
              </a:buClr>
              <a:buSzPts val="1100"/>
              <a:buNone/>
            </a:pPr>
            <a:r>
              <a:rPr lang="en-US" b="1" dirty="0">
                <a:solidFill>
                  <a:schemeClr val="dk1"/>
                </a:solidFill>
              </a:rPr>
              <a:t>1</a:t>
            </a:r>
            <a:r>
              <a:rPr lang="en-US" dirty="0">
                <a:solidFill>
                  <a:schemeClr val="dk1"/>
                </a:solidFill>
              </a:rPr>
              <a:t> minute</a:t>
            </a:r>
            <a:endParaRPr dirty="0">
              <a:solidFill>
                <a:schemeClr val="dk1"/>
              </a:solidFill>
            </a:endParaRPr>
          </a:p>
          <a:p>
            <a:pPr marL="0" lvl="0" indent="0" algn="l" rtl="0">
              <a:lnSpc>
                <a:spcPct val="115000"/>
              </a:lnSpc>
              <a:spcBef>
                <a:spcPts val="0"/>
              </a:spcBef>
              <a:spcAft>
                <a:spcPts val="0"/>
              </a:spcAft>
              <a:buClr>
                <a:schemeClr val="dk1"/>
              </a:buClr>
              <a:buSzPts val="1100"/>
              <a:buNone/>
            </a:pPr>
            <a:endParaRPr dirty="0">
              <a:solidFill>
                <a:schemeClr val="dk1"/>
              </a:solidFill>
            </a:endParaRPr>
          </a:p>
          <a:p>
            <a:pPr marL="0" lvl="0" indent="0" algn="l" rtl="0">
              <a:lnSpc>
                <a:spcPct val="115000"/>
              </a:lnSpc>
              <a:spcBef>
                <a:spcPts val="0"/>
              </a:spcBef>
              <a:spcAft>
                <a:spcPts val="0"/>
              </a:spcAft>
              <a:buClr>
                <a:schemeClr val="dk1"/>
              </a:buClr>
              <a:buSzPts val="1100"/>
              <a:buNone/>
            </a:pPr>
            <a:r>
              <a:rPr lang="en-US" b="1" dirty="0">
                <a:solidFill>
                  <a:schemeClr val="dk1"/>
                </a:solidFill>
              </a:rPr>
              <a:t>Sample Script:</a:t>
            </a:r>
            <a:endParaRPr b="1" dirty="0">
              <a:solidFill>
                <a:schemeClr val="dk1"/>
              </a:solidFill>
            </a:endParaRPr>
          </a:p>
          <a:p>
            <a:pPr marL="0" lvl="0" indent="0" algn="l" rtl="0">
              <a:lnSpc>
                <a:spcPct val="115000"/>
              </a:lnSpc>
              <a:spcBef>
                <a:spcPts val="0"/>
              </a:spcBef>
              <a:spcAft>
                <a:spcPts val="0"/>
              </a:spcAft>
              <a:buClr>
                <a:schemeClr val="dk1"/>
              </a:buClr>
              <a:buSzPts val="1100"/>
              <a:buNone/>
            </a:pPr>
            <a:r>
              <a:rPr lang="en-US" dirty="0">
                <a:solidFill>
                  <a:schemeClr val="dk1"/>
                </a:solidFill>
              </a:rPr>
              <a:t>Thank you for participating and learning! To learn more and get answers to your questions, you can connect with me one-on-one, visit </a:t>
            </a:r>
            <a:r>
              <a:rPr lang="en-US" dirty="0" err="1">
                <a:solidFill>
                  <a:schemeClr val="dk1"/>
                </a:solidFill>
              </a:rPr>
              <a:t>SOGIeducation.org</a:t>
            </a:r>
            <a:r>
              <a:rPr lang="en-US" dirty="0">
                <a:solidFill>
                  <a:schemeClr val="dk1"/>
                </a:solidFill>
              </a:rPr>
              <a:t>, contact the SOGI School/District Leads, or email SOGI </a:t>
            </a:r>
            <a:r>
              <a:rPr lang="en-US">
                <a:solidFill>
                  <a:schemeClr val="dk1"/>
                </a:solidFill>
              </a:rPr>
              <a:t>123 staff </a:t>
            </a:r>
            <a:r>
              <a:rPr lang="en-US" dirty="0">
                <a:solidFill>
                  <a:schemeClr val="dk1"/>
                </a:solidFill>
              </a:rPr>
              <a:t>at </a:t>
            </a:r>
            <a:r>
              <a:rPr lang="en-US" u="sng" dirty="0" err="1">
                <a:solidFill>
                  <a:schemeClr val="dk1"/>
                </a:solidFill>
              </a:rPr>
              <a:t>info@sogieducation.org</a:t>
            </a:r>
            <a:r>
              <a:rPr lang="en-US" u="sng" dirty="0">
                <a:solidFill>
                  <a:schemeClr val="dk1"/>
                </a:solidFill>
              </a:rPr>
              <a:t>.</a:t>
            </a:r>
            <a:endParaRPr dirty="0">
              <a:solidFill>
                <a:schemeClr val="dk1"/>
              </a:solidFill>
            </a:endParaRPr>
          </a:p>
        </p:txBody>
      </p:sp>
      <p:sp>
        <p:nvSpPr>
          <p:cNvPr id="201" name="Google Shape;201;g2ef4ae0f03a_8_1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21</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ef4ae0f03a_8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ef4ae0f03a_8_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dirty="0"/>
              <a:t>1 minute</a:t>
            </a:r>
          </a:p>
          <a:p>
            <a:pPr marL="0" lvl="0" indent="0" algn="l" rtl="0">
              <a:spcBef>
                <a:spcPts val="0"/>
              </a:spcBef>
              <a:spcAft>
                <a:spcPts val="0"/>
              </a:spcAft>
              <a:buNone/>
            </a:pPr>
            <a:endParaRPr lang="en-CA" b="1" dirty="0"/>
          </a:p>
          <a:p>
            <a:pPr marL="0" lvl="0" indent="0" algn="l" rtl="0">
              <a:spcBef>
                <a:spcPts val="0"/>
              </a:spcBef>
              <a:spcAft>
                <a:spcPts val="0"/>
              </a:spcAft>
              <a:buNone/>
            </a:pPr>
            <a:r>
              <a:rPr lang="en-CA" b="1" dirty="0"/>
              <a:t>Note: </a:t>
            </a:r>
            <a:r>
              <a:rPr lang="en-CA" dirty="0"/>
              <a:t>Insert an introduction to any speakers or facilitators here</a:t>
            </a:r>
            <a:br>
              <a:rPr lang="en-CA" dirty="0"/>
            </a:br>
            <a:r>
              <a:rPr lang="en-CA" dirty="0"/>
              <a:t>If more than one presenter you can duplicate this slide to have a slide for each speaker</a:t>
            </a:r>
          </a:p>
          <a:p>
            <a:pPr marL="0" lvl="0" indent="0" algn="l" rtl="0">
              <a:spcBef>
                <a:spcPts val="0"/>
              </a:spcBef>
              <a:spcAft>
                <a:spcPts val="0"/>
              </a:spcAft>
              <a:buNone/>
            </a:pPr>
            <a:r>
              <a:rPr lang="en-CA" dirty="0"/>
              <a:t>You are welcome to include a picture of the speaker in the picture icon</a:t>
            </a:r>
          </a:p>
          <a:p>
            <a:pPr marL="0" lvl="0" indent="0" algn="l" rtl="0">
              <a:spcBef>
                <a:spcPts val="0"/>
              </a:spcBef>
              <a:spcAft>
                <a:spcPts val="0"/>
              </a:spcAft>
              <a:buNone/>
            </a:pPr>
            <a:endParaRPr lang="en-CA" dirty="0"/>
          </a:p>
          <a:p>
            <a:pPr marL="0" lvl="0" indent="0" algn="l" rtl="0">
              <a:spcBef>
                <a:spcPts val="0"/>
              </a:spcBef>
              <a:spcAft>
                <a:spcPts val="0"/>
              </a:spcAft>
              <a:buNone/>
            </a:pPr>
            <a:r>
              <a:rPr lang="en-CA" sz="1800" b="1" dirty="0">
                <a:effectLst/>
                <a:latin typeface="Calibri" panose="020F0502020204030204" pitchFamily="34" charset="0"/>
                <a:ea typeface="Calibri" panose="020F0502020204030204" pitchFamily="34" charset="0"/>
                <a:cs typeface="Times New Roman" panose="02020603050405020304" pitchFamily="18" charset="0"/>
              </a:rPr>
              <a:t>Sample Script</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r>
              <a:rPr lang="en-CA" sz="1800" dirty="0">
                <a:effectLst/>
                <a:latin typeface="Calibri" panose="020F0502020204030204" pitchFamily="34" charset="0"/>
                <a:cs typeface="Times New Roman" panose="02020603050405020304" pitchFamily="18" charset="0"/>
              </a:rPr>
              <a:t>Presenter introduces themselves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d062388a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 name="Google Shape;79;g28d062388a6_0_9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dirty="0">
                <a:solidFill>
                  <a:schemeClr val="dk1"/>
                </a:solidFill>
              </a:rPr>
              <a:t>1 minute</a:t>
            </a:r>
          </a:p>
          <a:p>
            <a:pPr marL="0" lvl="0" indent="0" algn="l" rtl="0">
              <a:lnSpc>
                <a:spcPct val="115000"/>
              </a:lnSpc>
              <a:spcBef>
                <a:spcPts val="0"/>
              </a:spcBef>
              <a:spcAft>
                <a:spcPts val="0"/>
              </a:spcAft>
              <a:buSzPts val="1100"/>
              <a:buNone/>
            </a:pPr>
            <a:r>
              <a:rPr lang="en-US" dirty="0">
                <a:solidFill>
                  <a:schemeClr val="dk1"/>
                </a:solidFill>
              </a:rPr>
              <a:t>Overview of today’s session</a:t>
            </a:r>
          </a:p>
          <a:p>
            <a:pPr marL="0" lvl="0" indent="0" algn="l" rtl="0">
              <a:lnSpc>
                <a:spcPct val="115000"/>
              </a:lnSpc>
              <a:spcBef>
                <a:spcPts val="0"/>
              </a:spcBef>
              <a:spcAft>
                <a:spcPts val="0"/>
              </a:spcAft>
              <a:buSzPts val="1100"/>
              <a:buNone/>
            </a:pPr>
            <a:r>
              <a:rPr lang="en-US" dirty="0">
                <a:solidFill>
                  <a:schemeClr val="dk1"/>
                </a:solidFill>
              </a:rPr>
              <a:t>Be sure to edit </a:t>
            </a:r>
            <a:r>
              <a:rPr lang="en-US" i="1" dirty="0">
                <a:solidFill>
                  <a:schemeClr val="dk1"/>
                </a:solidFill>
              </a:rPr>
              <a:t>school</a:t>
            </a:r>
            <a:r>
              <a:rPr lang="en-US" i="0" dirty="0">
                <a:solidFill>
                  <a:schemeClr val="dk1"/>
                </a:solidFill>
              </a:rPr>
              <a:t> to district or division depending on how broadly this presentation applies</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US" b="1" dirty="0">
                <a:solidFill>
                  <a:schemeClr val="dk1"/>
                </a:solidFill>
              </a:rPr>
              <a:t>Sample Script:</a:t>
            </a:r>
          </a:p>
          <a:p>
            <a:pPr marL="0" lvl="0" indent="0" algn="l" rtl="0">
              <a:lnSpc>
                <a:spcPct val="115000"/>
              </a:lnSpc>
              <a:spcBef>
                <a:spcPts val="0"/>
              </a:spcBef>
              <a:spcAft>
                <a:spcPts val="0"/>
              </a:spcAft>
              <a:buSzPts val="1100"/>
              <a:buNone/>
            </a:pPr>
            <a:r>
              <a:rPr lang="en-US" sz="1800" dirty="0">
                <a:solidFill>
                  <a:srgbClr val="7F7F7F"/>
                </a:solidFill>
                <a:effectLst/>
                <a:latin typeface="Proxima Nova"/>
                <a:ea typeface="Calibri" panose="020F0502020204030204" pitchFamily="34" charset="0"/>
                <a:cs typeface="Times New Roman" panose="02020603050405020304" pitchFamily="18" charset="0"/>
              </a:rPr>
              <a:t>Today we will discuss the term SOGI, as well as SOGI 123 and SOGI-inclusive education. We will explore examples of what this might look like in your school as well as what you can do at home to support your children</a:t>
            </a:r>
            <a:endParaRPr b="1" dirty="0">
              <a:solidFill>
                <a:schemeClr val="dk1"/>
              </a:solidFill>
            </a:endParaRPr>
          </a:p>
        </p:txBody>
      </p:sp>
      <p:sp>
        <p:nvSpPr>
          <p:cNvPr id="80" name="Google Shape;80;g28d062388a6_0_9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4</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8d062388a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 name="Google Shape;53;g28d062388a6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200"/>
              <a:buNone/>
            </a:pPr>
            <a:r>
              <a:rPr lang="en-US" dirty="0">
                <a:solidFill>
                  <a:schemeClr val="dk1"/>
                </a:solidFill>
              </a:rPr>
              <a:t>What is SOGI and SOGI 123  </a:t>
            </a:r>
          </a:p>
          <a:p>
            <a:pPr marL="0" lvl="0" indent="0" algn="l" rtl="0">
              <a:lnSpc>
                <a:spcPct val="110000"/>
              </a:lnSpc>
              <a:spcBef>
                <a:spcPts val="0"/>
              </a:spcBef>
              <a:spcAft>
                <a:spcPts val="0"/>
              </a:spcAft>
              <a:buSzPts val="1200"/>
              <a:buNone/>
            </a:pPr>
            <a:r>
              <a:rPr lang="en-US" dirty="0">
                <a:solidFill>
                  <a:schemeClr val="dk1"/>
                </a:solidFill>
              </a:rPr>
              <a:t>2 minutes</a:t>
            </a:r>
            <a:endParaRPr dirty="0">
              <a:solidFill>
                <a:schemeClr val="dk1"/>
              </a:solidFill>
            </a:endParaRPr>
          </a:p>
          <a:p>
            <a:pPr marL="0" lvl="0" indent="0" algn="l" rtl="0">
              <a:lnSpc>
                <a:spcPct val="110000"/>
              </a:lnSpc>
              <a:spcBef>
                <a:spcPts val="0"/>
              </a:spcBef>
              <a:spcAft>
                <a:spcPts val="0"/>
              </a:spcAft>
              <a:buSzPts val="12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Sample Script:</a:t>
            </a:r>
            <a:endParaRPr b="1" dirty="0">
              <a:solidFill>
                <a:schemeClr val="dk1"/>
              </a:solidFill>
            </a:endParaRPr>
          </a:p>
          <a:p>
            <a:pPr marL="0" lvl="0" indent="0" algn="l" rtl="0">
              <a:lnSpc>
                <a:spcPct val="115000"/>
              </a:lnSpc>
              <a:spcBef>
                <a:spcPts val="0"/>
              </a:spcBef>
              <a:spcAft>
                <a:spcPts val="0"/>
              </a:spcAft>
              <a:buSzPts val="1100"/>
              <a:buFont typeface="Arial"/>
              <a:buNone/>
            </a:pPr>
            <a:r>
              <a:rPr lang="en-US" dirty="0">
                <a:solidFill>
                  <a:schemeClr val="dk1"/>
                </a:solidFill>
              </a:rPr>
              <a:t>SOGI (pronounced “so-</a:t>
            </a:r>
            <a:r>
              <a:rPr lang="en-US" dirty="0" err="1">
                <a:solidFill>
                  <a:schemeClr val="dk1"/>
                </a:solidFill>
              </a:rPr>
              <a:t>jee</a:t>
            </a:r>
            <a:r>
              <a:rPr lang="en-US" dirty="0">
                <a:solidFill>
                  <a:schemeClr val="dk1"/>
                </a:solidFill>
              </a:rPr>
              <a:t>”) is an acronym that stands for sexual orientation and gender identity. Everyone has a sexual orientation (attraction or lack thereof) and everyone has a gender identity (understanding and experience of their gender). This is different from the other acronym you may be familiar with, 2SLGBTQ+</a:t>
            </a:r>
          </a:p>
          <a:p>
            <a:pPr marL="0" lvl="0" indent="0" algn="l" rtl="0">
              <a:lnSpc>
                <a:spcPct val="115000"/>
              </a:lnSpc>
              <a:spcBef>
                <a:spcPts val="0"/>
              </a:spcBef>
              <a:spcAft>
                <a:spcPts val="0"/>
              </a:spcAft>
              <a:buSzPts val="1100"/>
              <a:buFont typeface="Arial"/>
              <a:buNone/>
            </a:pPr>
            <a:endParaRPr lang="en-US" dirty="0">
              <a:solidFill>
                <a:schemeClr val="dk1"/>
              </a:solidFil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sz="1200" b="0" i="0" kern="1200" dirty="0">
                <a:solidFill>
                  <a:schemeClr val="tx1"/>
                </a:solidFill>
                <a:effectLst/>
                <a:latin typeface="+mn-lt"/>
                <a:ea typeface="+mn-ea"/>
                <a:cs typeface="+mn-cs"/>
              </a:rPr>
              <a:t>Some students may be unsure of their sexual orientation or gender identity. Others may identify specifically as Two Spirit, lesbian, gay, straight, bisexual, transgender, queer, cisgender, or another word not listed her.</a:t>
            </a:r>
            <a:endParaRPr lang="en-US" dirty="0">
              <a:solidFill>
                <a:schemeClr val="dk1"/>
              </a:solidFill>
            </a:endParaRPr>
          </a:p>
          <a:p>
            <a:pPr marL="0" lvl="0" indent="0" algn="l" rtl="0">
              <a:lnSpc>
                <a:spcPct val="115000"/>
              </a:lnSpc>
              <a:spcBef>
                <a:spcPts val="0"/>
              </a:spcBef>
              <a:spcAft>
                <a:spcPts val="0"/>
              </a:spcAft>
              <a:buSzPts val="1100"/>
              <a:buFont typeface="Arial"/>
              <a:buNone/>
            </a:pPr>
            <a:endParaRPr lang="en-US" dirty="0">
              <a:solidFill>
                <a:schemeClr val="dk1"/>
              </a:solidFill>
            </a:endParaRPr>
          </a:p>
          <a:p>
            <a:pPr marL="0" lvl="0" indent="0" algn="l" rtl="0">
              <a:lnSpc>
                <a:spcPct val="115000"/>
              </a:lnSpc>
              <a:spcBef>
                <a:spcPts val="0"/>
              </a:spcBef>
              <a:spcAft>
                <a:spcPts val="0"/>
              </a:spcAft>
              <a:buSzPts val="1100"/>
              <a:buFont typeface="Arial"/>
              <a:buNone/>
            </a:pPr>
            <a:r>
              <a:rPr lang="en-US" dirty="0">
                <a:solidFill>
                  <a:schemeClr val="dk1"/>
                </a:solidFill>
              </a:rPr>
              <a:t>SOGI 123 is a set of teaching resources like videos, lesson plans and learning modules about sexual orientation and gender identity. SOGI 123 helps educators create a school environment that is inclusive and where students feel safe, accepted, respected and welcome.</a:t>
            </a:r>
            <a:endParaRPr dirty="0">
              <a:solidFill>
                <a:schemeClr val="dk1"/>
              </a:solidFill>
            </a:endParaRPr>
          </a:p>
        </p:txBody>
      </p:sp>
      <p:sp>
        <p:nvSpPr>
          <p:cNvPr id="54" name="Google Shape;54;g28d062388a6_0_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5</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aseline="0" dirty="0"/>
              <a:t>2 minutes</a:t>
            </a:r>
          </a:p>
          <a:p>
            <a:endParaRPr lang="en-US" baseline="0" dirty="0"/>
          </a:p>
          <a:p>
            <a:r>
              <a:rPr lang="en-US" b="1" baseline="0" dirty="0"/>
              <a:t>Sample Script:</a:t>
            </a:r>
          </a:p>
          <a:p>
            <a:r>
              <a:rPr lang="en-CA" sz="1200" b="0" i="0" kern="1200" dirty="0">
                <a:solidFill>
                  <a:schemeClr val="tx1"/>
                </a:solidFill>
                <a:effectLst/>
                <a:latin typeface="+mn-lt"/>
                <a:ea typeface="+mn-ea"/>
                <a:cs typeface="+mn-cs"/>
              </a:rPr>
              <a:t>SOGI-inclusive education is inclusive of SOGI diversity in society and the classroom, and the importance of treating everyone with dignity and respect.</a:t>
            </a:r>
            <a:endParaRPr lang="en-US" b="0" baseline="0" dirty="0"/>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SOGI is one of many topics about diversity discussed regularly in schools, such as when educators speak about race, ethnicity, religion, and ability. SOGI-inclusive education simply means speaking about SOGI in a way that ensures every student feels like they belong. There is no "SOGI curriculum." SOGI is a topic that can be addressed throughout many subjects and school activities.</a:t>
            </a:r>
          </a:p>
          <a:p>
            <a:endParaRPr lang="en-CA"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A SOGI-inclusive school means all these experiences and identities are embraced and never cause for discrimination.</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aseline="0" dirty="0"/>
              <a:t>2 minutes</a:t>
            </a:r>
          </a:p>
          <a:p>
            <a:endParaRPr lang="en-US" baseline="0" dirty="0"/>
          </a:p>
          <a:p>
            <a:r>
              <a:rPr lang="en-US" b="1" baseline="0" dirty="0"/>
              <a:t>Sample Script:</a:t>
            </a:r>
          </a:p>
          <a:p>
            <a:pPr marR="2540">
              <a:lnSpc>
                <a:spcPct val="120000"/>
              </a:lnSpc>
              <a:spcBef>
                <a:spcPts val="600"/>
              </a:spcBef>
              <a:spcAft>
                <a:spcPts val="600"/>
              </a:spcAft>
            </a:pPr>
            <a:r>
              <a:rPr lang="en-US" sz="1800" dirty="0">
                <a:effectLst/>
                <a:latin typeface="Proxima Nova"/>
                <a:ea typeface="Calibri" panose="020F0502020204030204" pitchFamily="34" charset="0"/>
                <a:cs typeface="Times New Roman" panose="02020603050405020304" pitchFamily="18" charset="0"/>
              </a:rPr>
              <a:t>Sexual orientation and gender identity and expression are protected against discrimination in all Human Rights Codes in Canada.</a:t>
            </a:r>
            <a:endParaRPr lang="en-CA"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en-US" sz="1800" dirty="0">
                <a:effectLst/>
                <a:latin typeface="Proxima Nova"/>
                <a:ea typeface="Calibri" panose="020F0502020204030204" pitchFamily="34" charset="0"/>
                <a:cs typeface="Times New Roman" panose="02020603050405020304" pitchFamily="18" charset="0"/>
              </a:rPr>
              <a:t>]</a:t>
            </a:r>
          </a:p>
          <a:p>
            <a:pPr marR="2540">
              <a:lnSpc>
                <a:spcPct val="120000"/>
              </a:lnSpc>
              <a:spcBef>
                <a:spcPts val="600"/>
              </a:spcBef>
              <a:spcAft>
                <a:spcPts val="600"/>
              </a:spcAft>
            </a:pPr>
            <a:r>
              <a:rPr lang="en-US" sz="1800" dirty="0">
                <a:effectLst/>
                <a:latin typeface="Proxima Nova"/>
                <a:ea typeface="Calibri" panose="020F0502020204030204" pitchFamily="34" charset="0"/>
                <a:cs typeface="Times New Roman" panose="02020603050405020304" pitchFamily="18" charset="0"/>
              </a:rPr>
              <a:t>Schools address bullying by having codes of conduct that name all areas protected from discrimination in their local Human Rights Code—including acceptable and unacceptable </a:t>
            </a:r>
            <a:r>
              <a:rPr lang="en-US" sz="1800" dirty="0" err="1">
                <a:effectLst/>
                <a:latin typeface="Proxima Nova"/>
                <a:ea typeface="Calibri" panose="020F0502020204030204" pitchFamily="34" charset="0"/>
                <a:cs typeface="Times New Roman" panose="02020603050405020304" pitchFamily="18" charset="0"/>
              </a:rPr>
              <a:t>behaviours</a:t>
            </a:r>
            <a:r>
              <a:rPr lang="en-US" sz="1800" dirty="0">
                <a:effectLst/>
                <a:latin typeface="Proxima Nova"/>
                <a:ea typeface="Calibri" panose="020F0502020204030204" pitchFamily="34" charset="0"/>
                <a:cs typeface="Times New Roman" panose="02020603050405020304" pitchFamily="18" charset="0"/>
              </a:rPr>
              <a:t> and consequences. Schools codes of conduct should include </a:t>
            </a:r>
            <a:r>
              <a:rPr lang="en-US" sz="1800" dirty="0" err="1">
                <a:effectLst/>
                <a:latin typeface="Proxima Nova"/>
                <a:ea typeface="Calibri" panose="020F0502020204030204" pitchFamily="34" charset="0"/>
                <a:cs typeface="Times New Roman" panose="02020603050405020304" pitchFamily="18" charset="0"/>
              </a:rPr>
              <a:t>behaviours</a:t>
            </a:r>
            <a:r>
              <a:rPr lang="en-US" sz="1800" dirty="0">
                <a:effectLst/>
                <a:latin typeface="Proxima Nova"/>
                <a:ea typeface="Calibri" panose="020F0502020204030204" pitchFamily="34" charset="0"/>
                <a:cs typeface="Times New Roman" panose="02020603050405020304" pitchFamily="18" charset="0"/>
              </a:rPr>
              <a:t> and consequences related to SOGI, along with all other protected areas.</a:t>
            </a:r>
            <a:endParaRPr lang="en-CA" sz="1800" dirty="0">
              <a:effectLst/>
              <a:latin typeface="Proxima Nova"/>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Proactively creating SOGI-inclusive environments by celebrating diversity, and integrating different identities into learning, is a part of following the Human Rights Code.</a:t>
            </a:r>
            <a:r>
              <a:rPr lang="en-CA" dirty="0">
                <a:effectLst/>
              </a:rPr>
              <a:t> </a:t>
            </a:r>
            <a:endParaRPr dirty="0">
              <a:solidFill>
                <a:schemeClr val="dk1"/>
              </a:solidFill>
            </a:endParaRPr>
          </a:p>
        </p:txBody>
      </p:sp>
      <p:sp>
        <p:nvSpPr>
          <p:cNvPr id="161" name="Google Shape;161;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7</a:t>
            </a:fld>
            <a:endParaRPr sz="3600" b="0" i="0" u="none" strike="noStrike" cap="none">
              <a:solidFill>
                <a:srgbClr val="404040"/>
              </a:solidFill>
              <a:latin typeface="Arial"/>
              <a:ea typeface="Arial"/>
              <a:cs typeface="Arial"/>
              <a:sym typeface="Arial"/>
            </a:endParaRPr>
          </a:p>
        </p:txBody>
      </p:sp>
    </p:spTree>
    <p:extLst>
      <p:ext uri="{BB962C8B-B14F-4D97-AF65-F5344CB8AC3E}">
        <p14:creationId xmlns:p14="http://schemas.microsoft.com/office/powerpoint/2010/main" val="405562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aseline="0" dirty="0"/>
              <a:t>1 minute</a:t>
            </a:r>
          </a:p>
          <a:p>
            <a:endParaRPr lang="en-US" baseline="0" dirty="0"/>
          </a:p>
          <a:p>
            <a:r>
              <a:rPr lang="en-US" b="1" baseline="0" dirty="0"/>
              <a:t>Sample Script:</a:t>
            </a:r>
          </a:p>
          <a:p>
            <a:pPr marR="2540">
              <a:lnSpc>
                <a:spcPct val="120000"/>
              </a:lnSpc>
              <a:spcBef>
                <a:spcPts val="600"/>
              </a:spcBef>
              <a:spcAft>
                <a:spcPts val="600"/>
              </a:spcAft>
            </a:pPr>
            <a:r>
              <a:rPr lang="en-US" b="0" baseline="0" dirty="0"/>
              <a:t>Research shows that creating an inclusive school has better outcomes, both academically and socially, </a:t>
            </a:r>
            <a:r>
              <a:rPr lang="en-US" sz="1800" dirty="0">
                <a:effectLst/>
                <a:latin typeface="Proxima Nova"/>
                <a:ea typeface="Calibri" panose="020F0502020204030204" pitchFamily="34" charset="0"/>
                <a:cs typeface="Times New Roman" panose="02020603050405020304" pitchFamily="18" charset="0"/>
              </a:rPr>
              <a:t>for </a:t>
            </a:r>
            <a:r>
              <a:rPr lang="en-US" sz="1800" b="1" dirty="0">
                <a:effectLst/>
                <a:latin typeface="Proxima Nova"/>
                <a:ea typeface="Calibri" panose="020F0502020204030204" pitchFamily="34" charset="0"/>
                <a:cs typeface="Times New Roman" panose="02020603050405020304" pitchFamily="18" charset="0"/>
              </a:rPr>
              <a:t>all</a:t>
            </a:r>
            <a:r>
              <a:rPr lang="en-US" sz="1800" dirty="0">
                <a:effectLst/>
                <a:latin typeface="Proxima Nova"/>
                <a:ea typeface="Calibri" panose="020F0502020204030204" pitchFamily="34" charset="0"/>
                <a:cs typeface="Times New Roman" panose="02020603050405020304" pitchFamily="18" charset="0"/>
              </a:rPr>
              <a:t> students – including straight and cisgender students. </a:t>
            </a:r>
            <a:endParaRPr lang="en-CA"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endParaRPr lang="en-US"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en-US" sz="1800" dirty="0">
                <a:effectLst/>
                <a:latin typeface="Proxima Nova"/>
                <a:ea typeface="Calibri" panose="020F0502020204030204" pitchFamily="34" charset="0"/>
                <a:cs typeface="Times New Roman" panose="02020603050405020304" pitchFamily="18" charset="0"/>
              </a:rPr>
              <a:t>Numbers come from UBC School of Nursing’s Safe and Resilient Youth surveys, and Egale, a national LGBTQ+ non-profit.</a:t>
            </a:r>
            <a:endParaRPr lang="en-CA" sz="1800" dirty="0">
              <a:effectLst/>
              <a:latin typeface="Proxima Nova"/>
              <a:ea typeface="Calibri" panose="020F0502020204030204" pitchFamily="34" charset="0"/>
              <a:cs typeface="Times New Roman" panose="02020603050405020304" pitchFamily="18" charset="0"/>
            </a:endParaRP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Sources:</a:t>
            </a: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https://</a:t>
            </a:r>
            <a:r>
              <a:rPr lang="en-CA" sz="1200" b="0" i="0" kern="1200" dirty="0" err="1">
                <a:solidFill>
                  <a:schemeClr val="tx1"/>
                </a:solidFill>
                <a:effectLst/>
                <a:latin typeface="+mn-lt"/>
                <a:ea typeface="+mn-ea"/>
                <a:cs typeface="+mn-cs"/>
              </a:rPr>
              <a:t>news.gov.bc.ca</a:t>
            </a:r>
            <a:r>
              <a:rPr lang="en-CA" sz="1200" b="0" i="0" kern="1200" dirty="0">
                <a:solidFill>
                  <a:schemeClr val="tx1"/>
                </a:solidFill>
                <a:effectLst/>
                <a:latin typeface="+mn-lt"/>
                <a:ea typeface="+mn-ea"/>
                <a:cs typeface="+mn-cs"/>
              </a:rPr>
              <a:t>/factsheets/sexual-orientation-and-gender-identity-</a:t>
            </a:r>
            <a:r>
              <a:rPr lang="en-CA" sz="1200" b="0" i="0" kern="1200" dirty="0" err="1">
                <a:solidFill>
                  <a:schemeClr val="tx1"/>
                </a:solidFill>
                <a:effectLst/>
                <a:latin typeface="+mn-lt"/>
                <a:ea typeface="+mn-ea"/>
                <a:cs typeface="+mn-cs"/>
              </a:rPr>
              <a:t>sogi</a:t>
            </a:r>
            <a:r>
              <a:rPr lang="en-CA" sz="1200" b="0" i="0" kern="1200" dirty="0">
                <a:solidFill>
                  <a:schemeClr val="tx1"/>
                </a:solidFill>
                <a:effectLst/>
                <a:latin typeface="+mn-lt"/>
                <a:ea typeface="+mn-ea"/>
                <a:cs typeface="+mn-cs"/>
              </a:rPr>
              <a:t>-in-schools</a:t>
            </a:r>
          </a:p>
          <a:p>
            <a:endParaRPr lang="en-CA" sz="1200" b="0" i="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Saewyc</a:t>
            </a:r>
            <a:r>
              <a:rPr lang="en-CA" sz="1200" kern="1200" dirty="0">
                <a:solidFill>
                  <a:schemeClr val="tx1"/>
                </a:solidFill>
                <a:effectLst/>
                <a:latin typeface="+mn-lt"/>
                <a:ea typeface="+mn-ea"/>
                <a:cs typeface="+mn-cs"/>
              </a:rPr>
              <a:t> E., Poon C., Kovaleva K., </a:t>
            </a:r>
            <a:r>
              <a:rPr lang="en-CA" sz="1200" kern="1200" dirty="0" err="1">
                <a:solidFill>
                  <a:schemeClr val="tx1"/>
                </a:solidFill>
                <a:effectLst/>
                <a:latin typeface="+mn-lt"/>
                <a:ea typeface="+mn-ea"/>
                <a:cs typeface="+mn-cs"/>
              </a:rPr>
              <a:t>Tourand</a:t>
            </a:r>
            <a:r>
              <a:rPr lang="en-CA" sz="1200" kern="1200" dirty="0">
                <a:solidFill>
                  <a:schemeClr val="tx1"/>
                </a:solidFill>
                <a:effectLst/>
                <a:latin typeface="+mn-lt"/>
                <a:ea typeface="+mn-ea"/>
                <a:cs typeface="+mn-cs"/>
              </a:rPr>
              <a:t> J., &amp; Smith A. (2016). School-based</a:t>
            </a:r>
          </a:p>
          <a:p>
            <a:r>
              <a:rPr lang="en-CA" sz="1200" kern="1200" dirty="0">
                <a:solidFill>
                  <a:schemeClr val="tx1"/>
                </a:solidFill>
                <a:effectLst/>
                <a:latin typeface="+mn-lt"/>
                <a:ea typeface="+mn-ea"/>
                <a:cs typeface="+mn-cs"/>
              </a:rPr>
              <a:t>interventions to reduce health disparities among LGBTQ youth: Considering the evidence. Vancouver:</a:t>
            </a:r>
          </a:p>
          <a:p>
            <a:r>
              <a:rPr lang="en-CA" sz="1200" kern="1200" dirty="0">
                <a:solidFill>
                  <a:schemeClr val="tx1"/>
                </a:solidFill>
                <a:effectLst/>
                <a:latin typeface="+mn-lt"/>
                <a:ea typeface="+mn-ea"/>
                <a:cs typeface="+mn-cs"/>
              </a:rPr>
              <a:t>McCreary Centre Society &amp; Stigma and Resilience Among Vulnerable Youth Centre.</a:t>
            </a:r>
          </a:p>
          <a:p>
            <a:endParaRPr lang="en-CA" sz="1200" b="0" i="0" kern="1200" dirty="0">
              <a:solidFill>
                <a:schemeClr val="tx1"/>
              </a:solidFill>
              <a:effectLst/>
              <a:latin typeface="+mn-lt"/>
              <a:ea typeface="+mn-ea"/>
              <a:cs typeface="+mn-cs"/>
            </a:endParaRPr>
          </a:p>
          <a:p>
            <a:r>
              <a:rPr lang="en-CA" sz="1200" b="0" i="0" kern="1200" dirty="0" err="1">
                <a:solidFill>
                  <a:schemeClr val="tx1"/>
                </a:solidFill>
                <a:effectLst/>
                <a:latin typeface="+mn-lt"/>
                <a:ea typeface="+mn-ea"/>
                <a:cs typeface="+mn-cs"/>
              </a:rPr>
              <a:t>Saewyc</a:t>
            </a:r>
            <a:r>
              <a:rPr lang="en-CA" sz="1200" b="0" i="0" kern="1200" dirty="0">
                <a:solidFill>
                  <a:schemeClr val="tx1"/>
                </a:solidFill>
                <a:effectLst/>
                <a:latin typeface="+mn-lt"/>
                <a:ea typeface="+mn-ea"/>
                <a:cs typeface="+mn-cs"/>
              </a:rPr>
              <a:t> E., </a:t>
            </a:r>
            <a:r>
              <a:rPr lang="en-CA" sz="1200" b="0" i="0" kern="1200" dirty="0" err="1">
                <a:solidFill>
                  <a:schemeClr val="tx1"/>
                </a:solidFill>
                <a:effectLst/>
                <a:latin typeface="+mn-lt"/>
                <a:ea typeface="+mn-ea"/>
                <a:cs typeface="+mn-cs"/>
              </a:rPr>
              <a:t>Konishi</a:t>
            </a:r>
            <a:r>
              <a:rPr lang="en-CA" sz="1200" b="0" i="0" kern="1200" dirty="0">
                <a:solidFill>
                  <a:schemeClr val="tx1"/>
                </a:solidFill>
                <a:effectLst/>
                <a:latin typeface="+mn-lt"/>
                <a:ea typeface="+mn-ea"/>
                <a:cs typeface="+mn-cs"/>
              </a:rPr>
              <a:t> C., Homma Y. &amp; Poon C.(2013) Population-level evaluation of school-based interventions to prevent problem substance abuse among gay, lesbian and bisexual adolescents in Canada. Vancouver: McCreary Centre Society &amp; School of Nursing, University of British Columbia.</a:t>
            </a:r>
          </a:p>
          <a:p>
            <a:endParaRPr lang="en-CA" sz="1200" b="0" i="0" kern="1200" dirty="0">
              <a:solidFill>
                <a:schemeClr val="tx1"/>
              </a:solidFill>
              <a:effectLst/>
              <a:latin typeface="+mn-lt"/>
              <a:ea typeface="+mn-ea"/>
              <a:cs typeface="+mn-cs"/>
            </a:endParaRPr>
          </a:p>
          <a:p>
            <a:r>
              <a:rPr lang="en-CA" dirty="0" err="1"/>
              <a:t>Saewyc</a:t>
            </a:r>
            <a:r>
              <a:rPr lang="en-CA" dirty="0"/>
              <a:t>, E., Wang, N., Chittenden, M., Murphy, A., &amp; The McCreary Centre Society (2006). Building Resilience in Vulnerable Youth. Vancouver, B.C.: The McCreary Centre Society. </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hlinkClick r:id="rId3" tooltip="https://egale.ca/backgrounder-lgbtq-youth-suicide/"/>
              </a:rPr>
              <a:t>https://egale.ca/backgrounder-lgbtq-youth-suicide/</a:t>
            </a:r>
            <a:endParaRPr lang="en-CA" sz="1200" b="0" i="0" u="none" strike="noStrike"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pPr marL="0" lvl="0" indent="0" algn="l" rtl="0">
              <a:lnSpc>
                <a:spcPct val="114999"/>
              </a:lnSpc>
              <a:spcBef>
                <a:spcPts val="0"/>
              </a:spcBef>
              <a:spcAft>
                <a:spcPts val="0"/>
              </a:spcAft>
              <a:buSzPts val="1400"/>
              <a:buNone/>
            </a:pPr>
            <a:endParaRPr dirty="0">
              <a:solidFill>
                <a:schemeClr val="dk1"/>
              </a:solidFill>
            </a:endParaRPr>
          </a:p>
        </p:txBody>
      </p:sp>
      <p:sp>
        <p:nvSpPr>
          <p:cNvPr id="161" name="Google Shape;161;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8</a:t>
            </a:fld>
            <a:endParaRPr sz="3600" b="0" i="0" u="none" strike="noStrike" cap="none">
              <a:solidFill>
                <a:srgbClr val="404040"/>
              </a:solidFill>
              <a:latin typeface="Arial"/>
              <a:ea typeface="Arial"/>
              <a:cs typeface="Arial"/>
              <a:sym typeface="Arial"/>
            </a:endParaRPr>
          </a:p>
        </p:txBody>
      </p:sp>
    </p:spTree>
    <p:extLst>
      <p:ext uri="{BB962C8B-B14F-4D97-AF65-F5344CB8AC3E}">
        <p14:creationId xmlns:p14="http://schemas.microsoft.com/office/powerpoint/2010/main" val="3135072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aseline="0" dirty="0"/>
              <a:t>1 minute</a:t>
            </a:r>
          </a:p>
          <a:p>
            <a:endParaRPr lang="en-US" baseline="0" dirty="0"/>
          </a:p>
          <a:p>
            <a:r>
              <a:rPr lang="en-US" b="1" baseline="0" dirty="0"/>
              <a:t>Sample Script: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SOGI 123 is a resource for educators to make their classrooms, schools, and districts more SOGI-inclusive. SOGI 123 makes educator resources accessible across the country. Educators can choose if and when they want to use SOGI 123 resources in their classrooms as there is no required SOGI lesson plan</a:t>
            </a:r>
            <a:r>
              <a:rPr lang="en-CA" dirty="0">
                <a:effectLst/>
              </a:rPr>
              <a:t> </a:t>
            </a:r>
            <a:endParaRPr dirty="0"/>
          </a:p>
        </p:txBody>
      </p:sp>
    </p:spTree>
    <p:extLst>
      <p:ext uri="{BB962C8B-B14F-4D97-AF65-F5344CB8AC3E}">
        <p14:creationId xmlns:p14="http://schemas.microsoft.com/office/powerpoint/2010/main" val="4003299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1"/>
        <p:cNvGrpSpPr/>
        <p:nvPr/>
      </p:nvGrpSpPr>
      <p:grpSpPr>
        <a:xfrm>
          <a:off x="0" y="0"/>
          <a:ext cx="0" cy="0"/>
          <a:chOff x="0" y="0"/>
          <a:chExt cx="0" cy="0"/>
        </a:xfrm>
      </p:grpSpPr>
      <p:pic>
        <p:nvPicPr>
          <p:cNvPr id="12" name="Google Shape;12;p30"/>
          <p:cNvPicPr preferRelativeResize="0"/>
          <p:nvPr/>
        </p:nvPicPr>
        <p:blipFill rotWithShape="1">
          <a:blip r:embed="rId2">
            <a:alphaModFix/>
          </a:blip>
          <a:srcRect/>
          <a:stretch/>
        </p:blipFill>
        <p:spPr>
          <a:xfrm>
            <a:off x="30" y="0"/>
            <a:ext cx="15239997" cy="8572559"/>
          </a:xfrm>
          <a:prstGeom prst="rect">
            <a:avLst/>
          </a:prstGeom>
          <a:noFill/>
          <a:ln>
            <a:noFill/>
          </a:ln>
        </p:spPr>
      </p:pic>
      <p:pic>
        <p:nvPicPr>
          <p:cNvPr id="13" name="Google Shape;13;p30"/>
          <p:cNvPicPr preferRelativeResize="0"/>
          <p:nvPr/>
        </p:nvPicPr>
        <p:blipFill>
          <a:blip r:embed="rId3">
            <a:alphaModFix/>
          </a:blip>
          <a:stretch>
            <a:fillRect/>
          </a:stretch>
        </p:blipFill>
        <p:spPr>
          <a:xfrm>
            <a:off x="13208514" y="7653528"/>
            <a:ext cx="1348736" cy="228600"/>
          </a:xfrm>
          <a:prstGeom prst="rect">
            <a:avLst/>
          </a:prstGeom>
          <a:noFill/>
          <a:ln>
            <a:noFill/>
          </a:ln>
        </p:spPr>
      </p:pic>
      <p:pic>
        <p:nvPicPr>
          <p:cNvPr id="14" name="Google Shape;14;p30"/>
          <p:cNvPicPr preferRelativeResize="0"/>
          <p:nvPr/>
        </p:nvPicPr>
        <p:blipFill>
          <a:blip r:embed="rId4">
            <a:alphaModFix/>
          </a:blip>
          <a:stretch>
            <a:fillRect/>
          </a:stretch>
        </p:blipFill>
        <p:spPr>
          <a:xfrm>
            <a:off x="13538275" y="6291167"/>
            <a:ext cx="1018976" cy="10460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with Divider">
  <p:cSld name="Blank">
    <p:spTree>
      <p:nvGrpSpPr>
        <p:cNvPr id="1" name="Shape 15"/>
        <p:cNvGrpSpPr/>
        <p:nvPr/>
      </p:nvGrpSpPr>
      <p:grpSpPr>
        <a:xfrm>
          <a:off x="0" y="0"/>
          <a:ext cx="0" cy="0"/>
          <a:chOff x="0" y="0"/>
          <a:chExt cx="0" cy="0"/>
        </a:xfrm>
      </p:grpSpPr>
      <p:cxnSp>
        <p:nvCxnSpPr>
          <p:cNvPr id="16" name="Google Shape;16;p32"/>
          <p:cNvCxnSpPr/>
          <p:nvPr/>
        </p:nvCxnSpPr>
        <p:spPr>
          <a:xfrm>
            <a:off x="685800" y="2988425"/>
            <a:ext cx="138744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p32"/>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333333"/>
              </a:buClr>
              <a:buSzPts val="1800"/>
              <a:buNone/>
              <a:defRPr sz="5000">
                <a:solidFill>
                  <a:srgbClr val="333333"/>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8"/>
        <p:cNvGrpSpPr/>
        <p:nvPr/>
      </p:nvGrpSpPr>
      <p:grpSpPr>
        <a:xfrm>
          <a:off x="0" y="0"/>
          <a:ext cx="0" cy="0"/>
          <a:chOff x="0" y="0"/>
          <a:chExt cx="0" cy="0"/>
        </a:xfrm>
      </p:grpSpPr>
      <p:sp>
        <p:nvSpPr>
          <p:cNvPr id="19" name="Google Shape;19;g2f0eb3a812f_0_6"/>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333333"/>
              </a:buClr>
              <a:buSzPts val="1800"/>
              <a:buNone/>
              <a:defRPr sz="5000">
                <a:solidFill>
                  <a:srgbClr val="333333"/>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vity">
  <p:cSld name="Blank_2">
    <p:spTree>
      <p:nvGrpSpPr>
        <p:cNvPr id="1" name="Shape 20"/>
        <p:cNvGrpSpPr/>
        <p:nvPr/>
      </p:nvGrpSpPr>
      <p:grpSpPr>
        <a:xfrm>
          <a:off x="0" y="0"/>
          <a:ext cx="0" cy="0"/>
          <a:chOff x="0" y="0"/>
          <a:chExt cx="0" cy="0"/>
        </a:xfrm>
      </p:grpSpPr>
      <p:sp>
        <p:nvSpPr>
          <p:cNvPr id="21" name="Google Shape;21;g2ef4ae0f03a_8_65"/>
          <p:cNvSpPr txBox="1">
            <a:spLocks noGrp="1"/>
          </p:cNvSpPr>
          <p:nvPr>
            <p:ph type="title"/>
          </p:nvPr>
        </p:nvSpPr>
        <p:spPr>
          <a:xfrm>
            <a:off x="685800" y="2011678"/>
            <a:ext cx="13871400" cy="2001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4054E1"/>
              </a:buClr>
              <a:buSzPts val="1500"/>
              <a:buNone/>
              <a:defRPr sz="1500">
                <a:solidFill>
                  <a:srgbClr val="4054E1"/>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cxnSp>
        <p:nvCxnSpPr>
          <p:cNvPr id="22" name="Google Shape;22;g2ef4ae0f03a_8_65"/>
          <p:cNvCxnSpPr/>
          <p:nvPr/>
        </p:nvCxnSpPr>
        <p:spPr>
          <a:xfrm>
            <a:off x="685800" y="3292075"/>
            <a:ext cx="13874400" cy="0"/>
          </a:xfrm>
          <a:prstGeom prst="straightConnector1">
            <a:avLst/>
          </a:prstGeom>
          <a:noFill/>
          <a:ln w="9525" cap="flat" cmpd="sng">
            <a:solidFill>
              <a:srgbClr val="333333"/>
            </a:solidFill>
            <a:prstDash val="solid"/>
            <a:round/>
            <a:headEnd type="none" w="med" len="med"/>
            <a:tailEnd type="none" w="med" len="med"/>
          </a:ln>
        </p:spPr>
      </p:cxnSp>
      <p:sp>
        <p:nvSpPr>
          <p:cNvPr id="23" name="Google Shape;23;g2ef4ae0f03a_8_65"/>
          <p:cNvSpPr txBox="1">
            <a:spLocks noGrp="1"/>
          </p:cNvSpPr>
          <p:nvPr>
            <p:ph type="title" idx="2"/>
          </p:nvPr>
        </p:nvSpPr>
        <p:spPr>
          <a:xfrm>
            <a:off x="685800" y="231533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333333"/>
              </a:buClr>
              <a:buSzPts val="1800"/>
              <a:buNone/>
              <a:defRPr sz="5000">
                <a:solidFill>
                  <a:srgbClr val="333333"/>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trait">
  <p:cSld name="Blank_1">
    <p:spTree>
      <p:nvGrpSpPr>
        <p:cNvPr id="1" name="Shape 24"/>
        <p:cNvGrpSpPr/>
        <p:nvPr/>
      </p:nvGrpSpPr>
      <p:grpSpPr>
        <a:xfrm>
          <a:off x="0" y="0"/>
          <a:ext cx="0" cy="0"/>
          <a:chOff x="0" y="0"/>
          <a:chExt cx="0" cy="0"/>
        </a:xfrm>
      </p:grpSpPr>
      <p:cxnSp>
        <p:nvCxnSpPr>
          <p:cNvPr id="25" name="Google Shape;25;g2ef4ae0f03a_8_33"/>
          <p:cNvCxnSpPr/>
          <p:nvPr/>
        </p:nvCxnSpPr>
        <p:spPr>
          <a:xfrm>
            <a:off x="685800" y="2988425"/>
            <a:ext cx="13874400" cy="0"/>
          </a:xfrm>
          <a:prstGeom prst="straightConnector1">
            <a:avLst/>
          </a:prstGeom>
          <a:noFill/>
          <a:ln w="9525" cap="flat" cmpd="sng">
            <a:solidFill>
              <a:srgbClr val="333333"/>
            </a:solidFill>
            <a:prstDash val="solid"/>
            <a:round/>
            <a:headEnd type="none" w="med" len="med"/>
            <a:tailEnd type="none" w="med" len="med"/>
          </a:ln>
        </p:spPr>
      </p:cxnSp>
      <p:sp>
        <p:nvSpPr>
          <p:cNvPr id="26" name="Google Shape;26;g2ef4ae0f03a_8_33"/>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333333"/>
              </a:buClr>
              <a:buSzPts val="1800"/>
              <a:buNone/>
              <a:defRPr sz="5000">
                <a:solidFill>
                  <a:srgbClr val="333333"/>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sp>
        <p:nvSpPr>
          <p:cNvPr id="27" name="Google Shape;27;g2ef4ae0f03a_8_33"/>
          <p:cNvSpPr>
            <a:spLocks noGrp="1"/>
          </p:cNvSpPr>
          <p:nvPr>
            <p:ph type="pic" idx="2"/>
          </p:nvPr>
        </p:nvSpPr>
        <p:spPr>
          <a:xfrm>
            <a:off x="685800" y="3630168"/>
            <a:ext cx="3125100" cy="3125100"/>
          </a:xfrm>
          <a:prstGeom prst="ellipse">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p:cSld name="Section Header">
    <p:spTree>
      <p:nvGrpSpPr>
        <p:cNvPr id="1" name="Shape 28"/>
        <p:cNvGrpSpPr/>
        <p:nvPr/>
      </p:nvGrpSpPr>
      <p:grpSpPr>
        <a:xfrm>
          <a:off x="0" y="0"/>
          <a:ext cx="0" cy="0"/>
          <a:chOff x="0" y="0"/>
          <a:chExt cx="0" cy="0"/>
        </a:xfrm>
      </p:grpSpPr>
      <p:pic>
        <p:nvPicPr>
          <p:cNvPr id="29" name="Google Shape;29;p33"/>
          <p:cNvPicPr preferRelativeResize="0"/>
          <p:nvPr/>
        </p:nvPicPr>
        <p:blipFill rotWithShape="1">
          <a:blip r:embed="rId2">
            <a:alphaModFix/>
          </a:blip>
          <a:srcRect/>
          <a:stretch/>
        </p:blipFill>
        <p:spPr>
          <a:xfrm>
            <a:off x="30" y="0"/>
            <a:ext cx="15239997" cy="8572559"/>
          </a:xfrm>
          <a:prstGeom prst="rect">
            <a:avLst/>
          </a:prstGeom>
          <a:noFill/>
          <a:ln>
            <a:noFill/>
          </a:ln>
        </p:spPr>
      </p:pic>
      <p:sp>
        <p:nvSpPr>
          <p:cNvPr id="30" name="Google Shape;30;p33"/>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chemeClr val="lt1"/>
              </a:buClr>
              <a:buSzPts val="1800"/>
              <a:buNone/>
              <a:defRPr sz="5000">
                <a:solidFill>
                  <a:schemeClr val="lt1"/>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cxnSp>
        <p:nvCxnSpPr>
          <p:cNvPr id="31" name="Google Shape;31;p33"/>
          <p:cNvCxnSpPr/>
          <p:nvPr/>
        </p:nvCxnSpPr>
        <p:spPr>
          <a:xfrm>
            <a:off x="685800" y="2988425"/>
            <a:ext cx="138744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orient="horz" pos="2700">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1047750" y="456407"/>
            <a:ext cx="13144500" cy="1656900"/>
          </a:xfrm>
          <a:prstGeom prst="rect">
            <a:avLst/>
          </a:prstGeom>
          <a:noFill/>
          <a:ln>
            <a:noFill/>
          </a:ln>
        </p:spPr>
        <p:txBody>
          <a:bodyPr spcFirstLastPara="1" wrap="square" lIns="57125" tIns="57125" rIns="57125" bIns="57125" anchor="ctr" anchorCtr="0">
            <a:normAutofit/>
          </a:bodyPr>
          <a:lstStyle>
            <a:lvl1pPr marR="0" lvl="0" algn="l" rtl="0">
              <a:lnSpc>
                <a:spcPct val="90000"/>
              </a:lnSpc>
              <a:spcBef>
                <a:spcPts val="0"/>
              </a:spcBef>
              <a:spcAft>
                <a:spcPts val="0"/>
              </a:spcAft>
              <a:buClr>
                <a:srgbClr val="000000"/>
              </a:buClr>
              <a:buSzPts val="5500"/>
              <a:buFont typeface="Poppins"/>
              <a:buNone/>
              <a:defRPr sz="5500" b="1" i="0" u="none" strike="noStrike" cap="none">
                <a:solidFill>
                  <a:srgbClr val="000000"/>
                </a:solidFill>
                <a:latin typeface="Poppins"/>
                <a:ea typeface="Poppins"/>
                <a:cs typeface="Poppins"/>
                <a:sym typeface="Poppins"/>
              </a:defRPr>
            </a:lvl1pPr>
            <a:lvl2pPr marR="0" lvl="1"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9pPr>
          </a:lstStyle>
          <a:p>
            <a:endParaRPr/>
          </a:p>
        </p:txBody>
      </p:sp>
      <p:sp>
        <p:nvSpPr>
          <p:cNvPr id="7" name="Google Shape;7;p29"/>
          <p:cNvSpPr txBox="1">
            <a:spLocks noGrp="1"/>
          </p:cNvSpPr>
          <p:nvPr>
            <p:ph type="body" idx="1"/>
          </p:nvPr>
        </p:nvSpPr>
        <p:spPr>
          <a:xfrm>
            <a:off x="1047750" y="2282032"/>
            <a:ext cx="13144500" cy="5439000"/>
          </a:xfrm>
          <a:prstGeom prst="rect">
            <a:avLst/>
          </a:prstGeom>
          <a:noFill/>
          <a:ln>
            <a:noFill/>
          </a:ln>
        </p:spPr>
        <p:txBody>
          <a:bodyPr spcFirstLastPara="1" wrap="square" lIns="57125" tIns="57125" rIns="57125" bIns="57125" anchor="t" anchorCtr="0">
            <a:normAutofit/>
          </a:bodyPr>
          <a:lstStyle>
            <a:lvl1pPr marL="457200" marR="0" lvl="0"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1pPr>
            <a:lvl2pPr marL="914400" marR="0" lvl="1"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2pPr>
            <a:lvl3pPr marL="1371600" marR="0" lvl="2"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3pPr>
            <a:lvl4pPr marL="1828800" marR="0" lvl="3"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4pPr>
            <a:lvl5pPr marL="2286000" marR="0" lvl="4"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5pPr>
            <a:lvl6pPr marL="2743200" marR="0" lvl="5"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6pPr>
            <a:lvl7pPr marL="3200400" marR="0" lvl="6"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7pPr>
            <a:lvl8pPr marL="3657600" marR="0" lvl="7"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8pPr>
            <a:lvl9pPr marL="4114800" marR="0" lvl="8"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9pPr>
          </a:lstStyle>
          <a:p>
            <a:endParaRPr/>
          </a:p>
        </p:txBody>
      </p:sp>
      <p:pic>
        <p:nvPicPr>
          <p:cNvPr id="8" name="Google Shape;8;p29"/>
          <p:cNvPicPr preferRelativeResize="0"/>
          <p:nvPr/>
        </p:nvPicPr>
        <p:blipFill rotWithShape="1">
          <a:blip r:embed="rId8">
            <a:alphaModFix/>
          </a:blip>
          <a:srcRect/>
          <a:stretch/>
        </p:blipFill>
        <p:spPr>
          <a:xfrm>
            <a:off x="30" y="0"/>
            <a:ext cx="15239997" cy="8572559"/>
          </a:xfrm>
          <a:prstGeom prst="rect">
            <a:avLst/>
          </a:prstGeom>
          <a:noFill/>
          <a:ln>
            <a:noFill/>
          </a:ln>
        </p:spPr>
      </p:pic>
      <p:sp>
        <p:nvSpPr>
          <p:cNvPr id="9" name="Google Shape;9;p29"/>
          <p:cNvSpPr txBox="1"/>
          <p:nvPr/>
        </p:nvSpPr>
        <p:spPr>
          <a:xfrm>
            <a:off x="10447255" y="411480"/>
            <a:ext cx="4110000" cy="2001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US" sz="1300" b="1" i="0" u="none" strike="noStrike" cap="none">
                <a:solidFill>
                  <a:schemeClr val="lt1"/>
                </a:solidFill>
                <a:latin typeface="Poppins"/>
                <a:ea typeface="Poppins"/>
                <a:cs typeface="Poppins"/>
                <a:sym typeface="Poppins"/>
              </a:rPr>
              <a:t>SOGIeducation.org</a:t>
            </a:r>
            <a:endParaRPr sz="1300" b="1" i="0" u="none" strike="noStrike" cap="none">
              <a:solidFill>
                <a:schemeClr val="lt1"/>
              </a:solidFill>
              <a:latin typeface="Poppins"/>
              <a:ea typeface="Poppins"/>
              <a:cs typeface="Poppins"/>
              <a:sym typeface="Poppins"/>
            </a:endParaRPr>
          </a:p>
        </p:txBody>
      </p:sp>
      <p:sp>
        <p:nvSpPr>
          <p:cNvPr id="10" name="Google Shape;10;p29"/>
          <p:cNvSpPr txBox="1"/>
          <p:nvPr/>
        </p:nvSpPr>
        <p:spPr>
          <a:xfrm>
            <a:off x="685800" y="411480"/>
            <a:ext cx="6798600" cy="585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300">
                <a:solidFill>
                  <a:schemeClr val="lt1"/>
                </a:solidFill>
                <a:latin typeface="Poppins"/>
                <a:ea typeface="Poppins"/>
                <a:cs typeface="Poppins"/>
                <a:sym typeface="Poppins"/>
              </a:rPr>
              <a:t>Parent Community</a:t>
            </a:r>
          </a:p>
          <a:p>
            <a:pPr marL="0" lvl="0" indent="0" algn="l" rtl="0">
              <a:spcBef>
                <a:spcPts val="0"/>
              </a:spcBef>
              <a:spcAft>
                <a:spcPts val="0"/>
              </a:spcAft>
              <a:buNone/>
            </a:pPr>
            <a:r>
              <a:rPr lang="en-US" sz="2500" b="1">
                <a:solidFill>
                  <a:schemeClr val="lt1"/>
                </a:solidFill>
                <a:latin typeface="Poppins"/>
                <a:ea typeface="Poppins"/>
                <a:cs typeface="Poppins"/>
                <a:sym typeface="Poppins"/>
              </a:rPr>
              <a:t>SOGI-Inclusive Education</a:t>
            </a:r>
            <a:endParaRPr lang="en-US" sz="7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804">
          <p15:clr>
            <a:srgbClr val="E46962"/>
          </p15:clr>
        </p15:guide>
        <p15:guide id="2" pos="4660">
          <p15:clr>
            <a:srgbClr val="E46962"/>
          </p15:clr>
        </p15:guide>
        <p15:guide id="3" pos="4948">
          <p15:clr>
            <a:srgbClr val="E46962"/>
          </p15:clr>
        </p15:guide>
        <p15:guide id="4" pos="432">
          <p15:clr>
            <a:srgbClr val="E46962"/>
          </p15:clr>
        </p15:guide>
        <p15:guide id="5" pos="9170">
          <p15:clr>
            <a:srgbClr val="E46962"/>
          </p15:clr>
        </p15:guide>
        <p15:guide id="6" pos="2400">
          <p15:clr>
            <a:srgbClr val="E46962"/>
          </p15:clr>
        </p15:guide>
        <p15:guide id="7" pos="2688">
          <p15:clr>
            <a:srgbClr val="E46962"/>
          </p15:clr>
        </p15:guide>
        <p15:guide id="8" pos="6918">
          <p15:clr>
            <a:srgbClr val="E46962"/>
          </p15:clr>
        </p15:guide>
        <p15:guide id="9" pos="7206">
          <p15:clr>
            <a:srgbClr val="E46962"/>
          </p15:clr>
        </p15:guide>
        <p15:guide id="10" orient="horz" pos="432">
          <p15:clr>
            <a:srgbClr val="E46962"/>
          </p15:clr>
        </p15:guide>
        <p15:guide id="11" orient="horz" pos="4971">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DSARFjk7X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youtube.com/watch?v=W5-BhcorOtI"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p:nvPr/>
        </p:nvSpPr>
        <p:spPr>
          <a:xfrm>
            <a:off x="708005" y="7671816"/>
            <a:ext cx="4110000" cy="261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1700" b="1" i="0" u="none" strike="noStrike" cap="none">
                <a:solidFill>
                  <a:srgbClr val="4054E1"/>
                </a:solidFill>
                <a:latin typeface="Poppins"/>
                <a:ea typeface="Poppins"/>
                <a:cs typeface="Poppins"/>
                <a:sym typeface="Poppins"/>
              </a:rPr>
              <a:t>SOGIeducation.org</a:t>
            </a:r>
            <a:endParaRPr sz="1700" b="1" i="0" u="none" strike="noStrike" cap="none">
              <a:solidFill>
                <a:srgbClr val="4054E1"/>
              </a:solidFill>
              <a:latin typeface="Poppins"/>
              <a:ea typeface="Poppins"/>
              <a:cs typeface="Poppins"/>
              <a:sym typeface="Poppins"/>
            </a:endParaRPr>
          </a:p>
        </p:txBody>
      </p:sp>
      <p:sp>
        <p:nvSpPr>
          <p:cNvPr id="42" name="Google Shape;42;p1"/>
          <p:cNvSpPr txBox="1"/>
          <p:nvPr/>
        </p:nvSpPr>
        <p:spPr>
          <a:xfrm>
            <a:off x="707999" y="6291175"/>
            <a:ext cx="9244383" cy="1169551"/>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FFD966"/>
              </a:buClr>
              <a:buSzPts val="4500"/>
              <a:buFont typeface="Century Gothic"/>
              <a:buNone/>
            </a:pPr>
            <a:r>
              <a:rPr lang="en-CA" sz="2300">
                <a:solidFill>
                  <a:srgbClr val="333333"/>
                </a:solidFill>
                <a:latin typeface="Poppins"/>
                <a:ea typeface="Poppins"/>
                <a:cs typeface="Poppins"/>
                <a:sym typeface="Poppins"/>
              </a:rPr>
              <a:t>Parent Community</a:t>
            </a:r>
            <a:endParaRPr sz="2300">
              <a:solidFill>
                <a:srgbClr val="333333"/>
              </a:solidFill>
              <a:latin typeface="Poppins"/>
              <a:ea typeface="Poppins"/>
              <a:cs typeface="Poppins"/>
              <a:sym typeface="Poppins"/>
            </a:endParaRPr>
          </a:p>
          <a:p>
            <a:pPr marL="0" lvl="0" indent="0" algn="l" rtl="0">
              <a:spcBef>
                <a:spcPts val="0"/>
              </a:spcBef>
              <a:spcAft>
                <a:spcPts val="0"/>
              </a:spcAft>
              <a:buClr>
                <a:srgbClr val="FFD966"/>
              </a:buClr>
              <a:buSzPts val="4500"/>
              <a:buFont typeface="Century Gothic"/>
              <a:buNone/>
            </a:pPr>
            <a:r>
              <a:rPr lang="en-US" sz="5300" b="1">
                <a:solidFill>
                  <a:srgbClr val="333333"/>
                </a:solidFill>
                <a:latin typeface="Poppins"/>
                <a:ea typeface="Poppins"/>
                <a:cs typeface="Poppins"/>
                <a:sym typeface="Poppins"/>
              </a:rPr>
              <a:t>SOGI-Inclusive Education</a:t>
            </a:r>
            <a:endParaRPr sz="3500">
              <a:solidFill>
                <a:srgbClr val="33333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8d062388a6_0_57"/>
          <p:cNvSpPr/>
          <p:nvPr/>
        </p:nvSpPr>
        <p:spPr>
          <a:xfrm>
            <a:off x="685800" y="3169605"/>
            <a:ext cx="770100" cy="770100"/>
          </a:xfrm>
          <a:prstGeom prst="ellipse">
            <a:avLst/>
          </a:prstGeom>
          <a:solidFill>
            <a:srgbClr val="3674DA"/>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65" name="Google Shape;65;g28d062388a6_0_57"/>
          <p:cNvSpPr txBox="1"/>
          <p:nvPr/>
        </p:nvSpPr>
        <p:spPr>
          <a:xfrm>
            <a:off x="880800" y="3270528"/>
            <a:ext cx="380100" cy="4617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3000" b="1">
                <a:solidFill>
                  <a:schemeClr val="lt1"/>
                </a:solidFill>
                <a:latin typeface="Poppins"/>
                <a:ea typeface="Poppins"/>
                <a:cs typeface="Poppins"/>
                <a:sym typeface="Poppins"/>
              </a:rPr>
              <a:t>1</a:t>
            </a:r>
            <a:endParaRPr sz="3000" b="1">
              <a:solidFill>
                <a:schemeClr val="lt1"/>
              </a:solidFill>
              <a:latin typeface="Calibri"/>
              <a:ea typeface="Calibri"/>
              <a:cs typeface="Calibri"/>
              <a:sym typeface="Calibri"/>
            </a:endParaRPr>
          </a:p>
        </p:txBody>
      </p:sp>
      <p:sp>
        <p:nvSpPr>
          <p:cNvPr id="66" name="Google Shape;66;g28d062388a6_0_57"/>
          <p:cNvSpPr/>
          <p:nvPr/>
        </p:nvSpPr>
        <p:spPr>
          <a:xfrm>
            <a:off x="669361" y="4772446"/>
            <a:ext cx="770100" cy="770100"/>
          </a:xfrm>
          <a:prstGeom prst="ellipse">
            <a:avLst/>
          </a:prstGeom>
          <a:solidFill>
            <a:srgbClr val="1ACFFF"/>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67" name="Google Shape;67;g28d062388a6_0_57"/>
          <p:cNvSpPr txBox="1"/>
          <p:nvPr/>
        </p:nvSpPr>
        <p:spPr>
          <a:xfrm>
            <a:off x="864361" y="4831000"/>
            <a:ext cx="380100" cy="4617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3000" b="1">
                <a:solidFill>
                  <a:schemeClr val="lt1"/>
                </a:solidFill>
                <a:latin typeface="Poppins"/>
                <a:ea typeface="Poppins"/>
                <a:cs typeface="Poppins"/>
                <a:sym typeface="Poppins"/>
              </a:rPr>
              <a:t>2</a:t>
            </a:r>
            <a:endParaRPr sz="3000" b="1">
              <a:solidFill>
                <a:schemeClr val="lt1"/>
              </a:solidFill>
              <a:latin typeface="Calibri"/>
              <a:ea typeface="Calibri"/>
              <a:cs typeface="Calibri"/>
              <a:sym typeface="Calibri"/>
            </a:endParaRPr>
          </a:p>
        </p:txBody>
      </p:sp>
      <p:sp>
        <p:nvSpPr>
          <p:cNvPr id="68" name="Google Shape;68;g28d062388a6_0_57"/>
          <p:cNvSpPr/>
          <p:nvPr/>
        </p:nvSpPr>
        <p:spPr>
          <a:xfrm>
            <a:off x="685800" y="6375287"/>
            <a:ext cx="770100" cy="770100"/>
          </a:xfrm>
          <a:prstGeom prst="ellipse">
            <a:avLst/>
          </a:prstGeom>
          <a:solidFill>
            <a:srgbClr val="FF8DCE"/>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a:sym typeface="Calibri"/>
            </a:endParaRPr>
          </a:p>
        </p:txBody>
      </p:sp>
      <p:sp>
        <p:nvSpPr>
          <p:cNvPr id="69" name="Google Shape;69;g28d062388a6_0_57"/>
          <p:cNvSpPr txBox="1"/>
          <p:nvPr/>
        </p:nvSpPr>
        <p:spPr>
          <a:xfrm>
            <a:off x="880800" y="6464958"/>
            <a:ext cx="380100" cy="4617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3000" b="1">
                <a:solidFill>
                  <a:schemeClr val="lt1"/>
                </a:solidFill>
                <a:latin typeface="Poppins"/>
                <a:ea typeface="Poppins"/>
                <a:cs typeface="Poppins"/>
                <a:sym typeface="Poppins"/>
              </a:rPr>
              <a:t>3</a:t>
            </a:r>
            <a:endParaRPr sz="3000" b="1">
              <a:solidFill>
                <a:schemeClr val="lt1"/>
              </a:solidFill>
              <a:latin typeface="Calibri"/>
              <a:ea typeface="Calibri"/>
              <a:cs typeface="Calibri"/>
              <a:sym typeface="Calibri"/>
            </a:endParaRPr>
          </a:p>
        </p:txBody>
      </p:sp>
      <p:sp>
        <p:nvSpPr>
          <p:cNvPr id="72" name="Google Shape;72;g28d062388a6_0_57"/>
          <p:cNvSpPr txBox="1"/>
          <p:nvPr/>
        </p:nvSpPr>
        <p:spPr>
          <a:xfrm>
            <a:off x="1740007" y="3140786"/>
            <a:ext cx="9266043" cy="1154162"/>
          </a:xfrm>
          <a:prstGeom prst="rect">
            <a:avLst/>
          </a:prstGeom>
          <a:noFill/>
          <a:ln>
            <a:noFill/>
          </a:ln>
        </p:spPr>
        <p:txBody>
          <a:bodyPr spcFirstLastPara="1" wrap="square" lIns="0" tIns="0" rIns="0" bIns="0" anchor="t" anchorCtr="0">
            <a:spAutoFit/>
          </a:bodyPr>
          <a:lstStyle/>
          <a:p>
            <a:pPr>
              <a:lnSpc>
                <a:spcPct val="125000"/>
              </a:lnSpc>
              <a:buClr>
                <a:srgbClr val="000000"/>
              </a:buClr>
              <a:buSzPts val="1500"/>
            </a:pPr>
            <a:r>
              <a:rPr lang="en-CA" sz="2000" b="1">
                <a:solidFill>
                  <a:srgbClr val="333333"/>
                </a:solidFill>
                <a:latin typeface="poppins" pitchFamily="2" charset="77"/>
              </a:rPr>
              <a:t>Policies and Procedures </a:t>
            </a:r>
            <a:r>
              <a:rPr lang="en-CA" sz="2000" b="0" i="0" u="none" strike="noStrike">
                <a:solidFill>
                  <a:srgbClr val="333333"/>
                </a:solidFill>
                <a:effectLst/>
                <a:latin typeface="poppins" pitchFamily="2" charset="77"/>
              </a:rPr>
              <a:t>that explicitly reference sexual orientation and gender identity reduce discrimination and create safer learning environments for all students.</a:t>
            </a:r>
            <a:endParaRPr lang="en-CA" sz="2000">
              <a:solidFill>
                <a:srgbClr val="333333"/>
              </a:solidFill>
              <a:latin typeface="Poppins"/>
              <a:ea typeface="Poppins"/>
              <a:cs typeface="Poppins"/>
              <a:sym typeface="Poppins"/>
            </a:endParaRPr>
          </a:p>
        </p:txBody>
      </p:sp>
      <p:sp>
        <p:nvSpPr>
          <p:cNvPr id="73" name="Google Shape;73;g28d062388a6_0_57"/>
          <p:cNvSpPr txBox="1"/>
          <p:nvPr/>
        </p:nvSpPr>
        <p:spPr>
          <a:xfrm>
            <a:off x="1740007" y="4760077"/>
            <a:ext cx="9266043" cy="1154162"/>
          </a:xfrm>
          <a:prstGeom prst="rect">
            <a:avLst/>
          </a:prstGeom>
          <a:noFill/>
          <a:ln>
            <a:noFill/>
          </a:ln>
        </p:spPr>
        <p:txBody>
          <a:bodyPr spcFirstLastPara="1" wrap="square" lIns="0" tIns="0" rIns="0" bIns="0" anchor="t" anchorCtr="0">
            <a:spAutoFit/>
          </a:bodyPr>
          <a:lstStyle/>
          <a:p>
            <a:pPr>
              <a:lnSpc>
                <a:spcPct val="125000"/>
              </a:lnSpc>
              <a:buClr>
                <a:srgbClr val="000000"/>
              </a:buClr>
              <a:buSzPts val="1500"/>
            </a:pPr>
            <a:r>
              <a:rPr lang="en-CA" sz="2000" b="1" i="0" u="none" strike="noStrike">
                <a:solidFill>
                  <a:srgbClr val="333333"/>
                </a:solidFill>
                <a:effectLst/>
                <a:latin typeface="poppins" pitchFamily="2" charset="77"/>
              </a:rPr>
              <a:t>Inclusive environments </a:t>
            </a:r>
            <a:r>
              <a:rPr lang="en-CA" sz="2000" b="0" i="0" u="none" strike="noStrike">
                <a:solidFill>
                  <a:srgbClr val="333333"/>
                </a:solidFill>
                <a:effectLst/>
                <a:latin typeface="poppins" pitchFamily="2" charset="77"/>
              </a:rPr>
              <a:t>— including SOGI-inclusive signage, word choices, and extra-curricular opportunities — create a positive and welcoming space for all students.</a:t>
            </a:r>
            <a:endParaRPr lang="en-CA" sz="2000">
              <a:solidFill>
                <a:srgbClr val="333333"/>
              </a:solidFill>
              <a:latin typeface="Poppins"/>
              <a:ea typeface="Poppins"/>
              <a:cs typeface="Poppins"/>
              <a:sym typeface="Poppins"/>
            </a:endParaRPr>
          </a:p>
        </p:txBody>
      </p:sp>
      <p:sp>
        <p:nvSpPr>
          <p:cNvPr id="74" name="Google Shape;74;g28d062388a6_0_57"/>
          <p:cNvSpPr txBox="1"/>
          <p:nvPr/>
        </p:nvSpPr>
        <p:spPr>
          <a:xfrm>
            <a:off x="1740007" y="6379368"/>
            <a:ext cx="9266043" cy="1154162"/>
          </a:xfrm>
          <a:prstGeom prst="rect">
            <a:avLst/>
          </a:prstGeom>
          <a:noFill/>
          <a:ln>
            <a:noFill/>
          </a:ln>
        </p:spPr>
        <p:txBody>
          <a:bodyPr spcFirstLastPara="1" wrap="square" lIns="0" tIns="0" rIns="0" bIns="0" anchor="t" anchorCtr="0">
            <a:spAutoFit/>
          </a:bodyPr>
          <a:lstStyle/>
          <a:p>
            <a:pPr>
              <a:lnSpc>
                <a:spcPct val="125000"/>
              </a:lnSpc>
              <a:buClr>
                <a:srgbClr val="000000"/>
              </a:buClr>
              <a:buSzPts val="1500"/>
            </a:pPr>
            <a:r>
              <a:rPr lang="en-CA" sz="2000" b="1" i="0" u="none" strike="noStrike">
                <a:solidFill>
                  <a:srgbClr val="333333"/>
                </a:solidFill>
                <a:effectLst/>
                <a:latin typeface="poppins" pitchFamily="2" charset="77"/>
              </a:rPr>
              <a:t>Classroom resources </a:t>
            </a:r>
            <a:r>
              <a:rPr lang="en-CA" sz="2000" b="0" i="0" u="none" strike="noStrike">
                <a:solidFill>
                  <a:srgbClr val="333333"/>
                </a:solidFill>
                <a:effectLst/>
                <a:latin typeface="poppins" pitchFamily="2" charset="77"/>
              </a:rPr>
              <a:t>and lesson plans that teach diversity and respect and include examples of SOGI topics and 2SLGBTQ+ community members reflect the SOGI diversity in students’ lives and society.</a:t>
            </a:r>
            <a:endParaRPr lang="en-CA" sz="2000">
              <a:solidFill>
                <a:srgbClr val="333333"/>
              </a:solidFill>
              <a:latin typeface="Poppins"/>
              <a:ea typeface="Poppins"/>
              <a:cs typeface="Poppins"/>
              <a:sym typeface="Poppins"/>
            </a:endParaRPr>
          </a:p>
        </p:txBody>
      </p:sp>
      <p:sp>
        <p:nvSpPr>
          <p:cNvPr id="76" name="Google Shape;76;g28d062388a6_0_57"/>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What is SOGI 123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2053331"/>
            <a:ext cx="13871400" cy="609398"/>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sz="4400"/>
              <a:t>What does SOGI-inclusive education look like?</a:t>
            </a:r>
            <a:endParaRPr sz="4400"/>
          </a:p>
        </p:txBody>
      </p:sp>
      <p:sp>
        <p:nvSpPr>
          <p:cNvPr id="116" name="Google Shape;116;g28d062388a6_0_4"/>
          <p:cNvSpPr txBox="1"/>
          <p:nvPr/>
        </p:nvSpPr>
        <p:spPr>
          <a:xfrm>
            <a:off x="685800" y="3474720"/>
            <a:ext cx="3125100"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3000" b="1">
                <a:solidFill>
                  <a:srgbClr val="4054E1"/>
                </a:solidFill>
                <a:latin typeface="Poppins"/>
                <a:ea typeface="Poppins"/>
                <a:cs typeface="Poppins"/>
                <a:sym typeface="Poppins"/>
              </a:rPr>
              <a:t>In class</a:t>
            </a:r>
            <a:endParaRPr sz="3500" b="1">
              <a:solidFill>
                <a:srgbClr val="4054E1"/>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D246F000-DE9E-3C58-C6D9-00D4C1322D2A}"/>
              </a:ext>
            </a:extLst>
          </p:cNvPr>
          <p:cNvGraphicFramePr>
            <a:graphicFrameLocks noGrp="1"/>
          </p:cNvGraphicFramePr>
          <p:nvPr>
            <p:extLst>
              <p:ext uri="{D42A27DB-BD31-4B8C-83A1-F6EECF244321}">
                <p14:modId xmlns:p14="http://schemas.microsoft.com/office/powerpoint/2010/main" val="633918984"/>
              </p:ext>
            </p:extLst>
          </p:nvPr>
        </p:nvGraphicFramePr>
        <p:xfrm>
          <a:off x="3810900" y="3474720"/>
          <a:ext cx="10116298" cy="4247170"/>
        </p:xfrm>
        <a:graphic>
          <a:graphicData uri="http://schemas.openxmlformats.org/drawingml/2006/table">
            <a:tbl>
              <a:tblPr firstRow="1" bandRow="1">
                <a:tableStyleId>{93296810-A885-4BE3-A3E7-6D5BEEA58F35}</a:tableStyleId>
              </a:tblPr>
              <a:tblGrid>
                <a:gridCol w="1855981">
                  <a:extLst>
                    <a:ext uri="{9D8B030D-6E8A-4147-A177-3AD203B41FA5}">
                      <a16:colId xmlns:a16="http://schemas.microsoft.com/office/drawing/2014/main" val="20000"/>
                    </a:ext>
                  </a:extLst>
                </a:gridCol>
                <a:gridCol w="3448750">
                  <a:extLst>
                    <a:ext uri="{9D8B030D-6E8A-4147-A177-3AD203B41FA5}">
                      <a16:colId xmlns:a16="http://schemas.microsoft.com/office/drawing/2014/main" val="20001"/>
                    </a:ext>
                  </a:extLst>
                </a:gridCol>
                <a:gridCol w="4811567">
                  <a:extLst>
                    <a:ext uri="{9D8B030D-6E8A-4147-A177-3AD203B41FA5}">
                      <a16:colId xmlns:a16="http://schemas.microsoft.com/office/drawing/2014/main" val="20002"/>
                    </a:ext>
                  </a:extLst>
                </a:gridCol>
              </a:tblGrid>
              <a:tr h="406769">
                <a:tc>
                  <a:txBody>
                    <a:bodyPr/>
                    <a:lstStyle/>
                    <a:p>
                      <a:endParaRPr lang="en-US" sz="2200" b="0">
                        <a:solidFill>
                          <a:srgbClr val="595959"/>
                        </a:solidFill>
                        <a:latin typeface="Arial" charset="0"/>
                        <a:ea typeface="Arial" charset="0"/>
                        <a:cs typeface="Arial" charset="0"/>
                      </a:endParaRPr>
                    </a:p>
                  </a:txBody>
                  <a:tcPr marL="91450" marR="91450" marT="45687" marB="45687">
                    <a:lnL w="28575"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0">
                          <a:solidFill>
                            <a:srgbClr val="595959"/>
                          </a:solidFill>
                          <a:latin typeface="Arial" charset="0"/>
                          <a:ea typeface="Arial" charset="0"/>
                          <a:cs typeface="Arial" charset="0"/>
                        </a:rPr>
                        <a:t>Sexual Orientation</a:t>
                      </a:r>
                      <a:r>
                        <a:rPr lang="en-US" sz="2200" b="0" baseline="0">
                          <a:solidFill>
                            <a:srgbClr val="595959"/>
                          </a:solidFill>
                          <a:latin typeface="Arial" charset="0"/>
                          <a:ea typeface="Arial" charset="0"/>
                          <a:cs typeface="Arial" charset="0"/>
                        </a:rPr>
                        <a:t> </a:t>
                      </a:r>
                      <a:r>
                        <a:rPr lang="en-US" sz="2200" b="0">
                          <a:solidFill>
                            <a:srgbClr val="595959"/>
                          </a:solidFill>
                          <a:latin typeface="Arial" charset="0"/>
                          <a:ea typeface="Arial" charset="0"/>
                          <a:cs typeface="Arial" charset="0"/>
                        </a:rPr>
                        <a:t>(SO)</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solidFill>
                      <a:schemeClr val="bg1">
                        <a:lumMod val="65000"/>
                      </a:schemeClr>
                    </a:solidFill>
                  </a:tcPr>
                </a:tc>
                <a:tc>
                  <a:txBody>
                    <a:bodyPr/>
                    <a:lstStyle/>
                    <a:p>
                      <a:pPr algn="ctr"/>
                      <a:r>
                        <a:rPr lang="en-US" sz="2200" b="0">
                          <a:solidFill>
                            <a:srgbClr val="595959"/>
                          </a:solidFill>
                          <a:latin typeface="Arial" charset="0"/>
                          <a:ea typeface="Arial" charset="0"/>
                          <a:cs typeface="Arial" charset="0"/>
                        </a:rPr>
                        <a:t>Gender Identity</a:t>
                      </a:r>
                      <a:r>
                        <a:rPr lang="en-US" sz="2200" b="0" baseline="0">
                          <a:solidFill>
                            <a:srgbClr val="595959"/>
                          </a:solidFill>
                          <a:latin typeface="Arial" charset="0"/>
                          <a:ea typeface="Arial" charset="0"/>
                          <a:cs typeface="Arial" charset="0"/>
                        </a:rPr>
                        <a:t> </a:t>
                      </a:r>
                      <a:r>
                        <a:rPr lang="en-US" sz="2200" b="0">
                          <a:solidFill>
                            <a:srgbClr val="595959"/>
                          </a:solidFill>
                          <a:latin typeface="Arial" charset="0"/>
                          <a:ea typeface="Arial" charset="0"/>
                          <a:cs typeface="Arial" charset="0"/>
                        </a:rPr>
                        <a:t>(GI)</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3820516">
                <a:tc>
                  <a:txBody>
                    <a:bodyPr/>
                    <a:lstStyle/>
                    <a:p>
                      <a:r>
                        <a:rPr lang="en-US" sz="2200">
                          <a:solidFill>
                            <a:srgbClr val="595959"/>
                          </a:solidFill>
                          <a:latin typeface="Arial" charset="0"/>
                          <a:ea typeface="Arial" charset="0"/>
                          <a:cs typeface="Arial" charset="0"/>
                        </a:rPr>
                        <a:t>Primary</a:t>
                      </a:r>
                    </a:p>
                    <a:p>
                      <a:endParaRPr lang="en-US" sz="2200">
                        <a:solidFill>
                          <a:srgbClr val="595959"/>
                        </a:solidFill>
                        <a:latin typeface="Arial" charset="0"/>
                        <a:ea typeface="Arial" charset="0"/>
                        <a:cs typeface="Arial" charset="0"/>
                      </a:endParaRPr>
                    </a:p>
                    <a:p>
                      <a:endParaRPr lang="en-US" sz="2200">
                        <a:solidFill>
                          <a:srgbClr val="595959"/>
                        </a:solidFill>
                        <a:latin typeface="Arial" charset="0"/>
                        <a:ea typeface="Arial" charset="0"/>
                        <a:cs typeface="Arial" charset="0"/>
                      </a:endParaRPr>
                    </a:p>
                    <a:p>
                      <a:endParaRPr lang="en-US" sz="2200">
                        <a:solidFill>
                          <a:srgbClr val="595959"/>
                        </a:solidFill>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200">
                          <a:solidFill>
                            <a:srgbClr val="595959"/>
                          </a:solidFill>
                          <a:latin typeface="Arial" charset="0"/>
                          <a:ea typeface="Arial" charset="0"/>
                          <a:cs typeface="Arial" charset="0"/>
                        </a:rPr>
                        <a:t>Intermediate</a:t>
                      </a:r>
                    </a:p>
                    <a:p>
                      <a:endParaRPr lang="en-US" sz="2200">
                        <a:solidFill>
                          <a:srgbClr val="595959"/>
                        </a:solidFill>
                        <a:latin typeface="Arial" charset="0"/>
                        <a:ea typeface="Arial" charset="0"/>
                        <a:cs typeface="Arial" charset="0"/>
                      </a:endParaRPr>
                    </a:p>
                    <a:p>
                      <a:endParaRPr lang="en-US" sz="2200">
                        <a:solidFill>
                          <a:srgbClr val="595959"/>
                        </a:solidFill>
                        <a:latin typeface="Arial" charset="0"/>
                        <a:ea typeface="Arial" charset="0"/>
                        <a:cs typeface="Arial" charset="0"/>
                      </a:endParaRPr>
                    </a:p>
                    <a:p>
                      <a:endParaRPr lang="en-US" sz="2200">
                        <a:solidFill>
                          <a:srgbClr val="595959"/>
                        </a:solidFill>
                        <a:latin typeface="Arial" charset="0"/>
                        <a:ea typeface="Arial" charset="0"/>
                        <a:cs typeface="Arial" charset="0"/>
                      </a:endParaRPr>
                    </a:p>
                    <a:p>
                      <a:endParaRPr lang="en-US" sz="2200">
                        <a:solidFill>
                          <a:srgbClr val="595959"/>
                        </a:solidFill>
                        <a:latin typeface="Arial" charset="0"/>
                        <a:ea typeface="Arial" charset="0"/>
                        <a:cs typeface="Arial" charset="0"/>
                      </a:endParaRPr>
                    </a:p>
                    <a:p>
                      <a:r>
                        <a:rPr lang="en-US" sz="2200">
                          <a:solidFill>
                            <a:srgbClr val="595959"/>
                          </a:solidFill>
                          <a:latin typeface="Arial" charset="0"/>
                          <a:ea typeface="Arial" charset="0"/>
                          <a:cs typeface="Arial" charset="0"/>
                        </a:rPr>
                        <a:t>Secondary</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gradFill flip="none" rotWithShape="1">
                      <a:gsLst>
                        <a:gs pos="0">
                          <a:schemeClr val="bg1">
                            <a:lumMod val="65000"/>
                          </a:schemeClr>
                        </a:gs>
                        <a:gs pos="50000">
                          <a:schemeClr val="bg1">
                            <a:lumMod val="65000"/>
                            <a:tint val="44500"/>
                            <a:satMod val="160000"/>
                          </a:schemeClr>
                        </a:gs>
                        <a:gs pos="100000">
                          <a:schemeClr val="bg1">
                            <a:lumMod val="65000"/>
                            <a:tint val="23500"/>
                            <a:satMod val="160000"/>
                          </a:schemeClr>
                        </a:gs>
                      </a:gsLst>
                      <a:lin ang="5400000" scaled="1"/>
                      <a:tileRect/>
                    </a:gradFill>
                  </a:tcPr>
                </a:tc>
                <a:tc>
                  <a:txBody>
                    <a:bodyPr/>
                    <a:lstStyle/>
                    <a:p>
                      <a:pPr>
                        <a:lnSpc>
                          <a:spcPct val="110000"/>
                        </a:lnSpc>
                      </a:pPr>
                      <a:r>
                        <a:rPr lang="en-US" sz="2000">
                          <a:solidFill>
                            <a:srgbClr val="595959"/>
                          </a:solidFill>
                          <a:latin typeface="Arial" charset="0"/>
                          <a:ea typeface="Arial" charset="0"/>
                          <a:cs typeface="Arial" charset="0"/>
                        </a:rPr>
                        <a:t>Family diversity</a:t>
                      </a:r>
                    </a:p>
                    <a:p>
                      <a:pPr>
                        <a:lnSpc>
                          <a:spcPct val="110000"/>
                        </a:lnSpc>
                      </a:pPr>
                      <a:r>
                        <a:rPr lang="en-US" sz="2000">
                          <a:solidFill>
                            <a:srgbClr val="595959"/>
                          </a:solidFill>
                          <a:latin typeface="Arial" charset="0"/>
                          <a:ea typeface="Arial" charset="0"/>
                          <a:cs typeface="Arial" charset="0"/>
                        </a:rPr>
                        <a:t>Same-sex</a:t>
                      </a:r>
                      <a:r>
                        <a:rPr lang="en-US" sz="2000" baseline="0">
                          <a:solidFill>
                            <a:srgbClr val="595959"/>
                          </a:solidFill>
                          <a:latin typeface="Arial" charset="0"/>
                          <a:ea typeface="Arial" charset="0"/>
                          <a:cs typeface="Arial" charset="0"/>
                        </a:rPr>
                        <a:t> families</a:t>
                      </a:r>
                    </a:p>
                    <a:p>
                      <a:pPr>
                        <a:lnSpc>
                          <a:spcPct val="110000"/>
                        </a:lnSpc>
                      </a:pPr>
                      <a:r>
                        <a:rPr lang="en-US" sz="2000" baseline="0">
                          <a:solidFill>
                            <a:srgbClr val="595959"/>
                          </a:solidFill>
                          <a:latin typeface="Arial" charset="0"/>
                          <a:ea typeface="Arial" charset="0"/>
                          <a:cs typeface="Arial" charset="0"/>
                        </a:rPr>
                        <a:t>Using “gay” appropriately</a:t>
                      </a:r>
                    </a:p>
                    <a:p>
                      <a:pPr marL="0" marR="0" indent="0" algn="l" defTabSz="457200" rtl="0" eaLnBrk="1" fontAlgn="auto" latinLnBrk="0" hangingPunct="1">
                        <a:lnSpc>
                          <a:spcPct val="110000"/>
                        </a:lnSpc>
                        <a:spcBef>
                          <a:spcPts val="0"/>
                        </a:spcBef>
                        <a:spcAft>
                          <a:spcPts val="0"/>
                        </a:spcAft>
                        <a:buClrTx/>
                        <a:buSzTx/>
                        <a:buFontTx/>
                        <a:buNone/>
                        <a:tabLst/>
                        <a:defRPr/>
                      </a:pPr>
                      <a:r>
                        <a:rPr lang="en-US" sz="2000">
                          <a:solidFill>
                            <a:srgbClr val="595959"/>
                          </a:solidFill>
                          <a:latin typeface="Arial" charset="0"/>
                          <a:ea typeface="Arial" charset="0"/>
                          <a:cs typeface="Arial" charset="0"/>
                        </a:rPr>
                        <a:t>LGBT history, human rights</a:t>
                      </a:r>
                    </a:p>
                    <a:p>
                      <a:pPr marL="0" marR="0" indent="0" algn="l" defTabSz="457200" rtl="0" eaLnBrk="1" fontAlgn="auto" latinLnBrk="0" hangingPunct="1">
                        <a:lnSpc>
                          <a:spcPct val="110000"/>
                        </a:lnSpc>
                        <a:spcBef>
                          <a:spcPts val="0"/>
                        </a:spcBef>
                        <a:spcAft>
                          <a:spcPts val="0"/>
                        </a:spcAft>
                        <a:buClrTx/>
                        <a:buSzTx/>
                        <a:buFontTx/>
                        <a:buNone/>
                        <a:tabLst/>
                        <a:defRPr/>
                      </a:pPr>
                      <a:r>
                        <a:rPr lang="en-US" sz="2000">
                          <a:solidFill>
                            <a:srgbClr val="595959"/>
                          </a:solidFill>
                          <a:latin typeface="Arial" charset="0"/>
                          <a:ea typeface="Arial" charset="0"/>
                          <a:cs typeface="Arial" charset="0"/>
                        </a:rPr>
                        <a:t>Global LGBT rights</a:t>
                      </a:r>
                    </a:p>
                    <a:p>
                      <a:pPr>
                        <a:lnSpc>
                          <a:spcPct val="110000"/>
                        </a:lnSpc>
                      </a:pPr>
                      <a:r>
                        <a:rPr lang="en-US" sz="2000">
                          <a:solidFill>
                            <a:srgbClr val="595959"/>
                          </a:solidFill>
                          <a:latin typeface="Arial" charset="0"/>
                          <a:ea typeface="Arial" charset="0"/>
                          <a:cs typeface="Arial" charset="0"/>
                        </a:rPr>
                        <a:t>Discrimination</a:t>
                      </a:r>
                    </a:p>
                    <a:p>
                      <a:pPr>
                        <a:lnSpc>
                          <a:spcPct val="110000"/>
                        </a:lnSpc>
                      </a:pPr>
                      <a:r>
                        <a:rPr lang="en-US" sz="2000">
                          <a:solidFill>
                            <a:srgbClr val="595959"/>
                          </a:solidFill>
                          <a:latin typeface="Arial" charset="0"/>
                          <a:ea typeface="Arial" charset="0"/>
                          <a:cs typeface="Arial" charset="0"/>
                        </a:rPr>
                        <a:t>Contributions</a:t>
                      </a:r>
                    </a:p>
                    <a:p>
                      <a:pPr>
                        <a:lnSpc>
                          <a:spcPct val="110000"/>
                        </a:lnSpc>
                      </a:pPr>
                      <a:r>
                        <a:rPr lang="en-US" sz="2000">
                          <a:solidFill>
                            <a:srgbClr val="595959"/>
                          </a:solidFill>
                          <a:latin typeface="Arial" charset="0"/>
                          <a:ea typeface="Arial" charset="0"/>
                          <a:cs typeface="Arial" charset="0"/>
                        </a:rPr>
                        <a:t>Artistic</a:t>
                      </a:r>
                      <a:r>
                        <a:rPr lang="en-US" sz="2000" baseline="0">
                          <a:solidFill>
                            <a:srgbClr val="595959"/>
                          </a:solidFill>
                          <a:latin typeface="Arial" charset="0"/>
                          <a:ea typeface="Arial" charset="0"/>
                          <a:cs typeface="Arial" charset="0"/>
                        </a:rPr>
                        <a:t> expression</a:t>
                      </a:r>
                    </a:p>
                    <a:p>
                      <a:pPr>
                        <a:lnSpc>
                          <a:spcPct val="110000"/>
                        </a:lnSpc>
                      </a:pPr>
                      <a:r>
                        <a:rPr lang="en-US" sz="2000">
                          <a:solidFill>
                            <a:srgbClr val="595959"/>
                          </a:solidFill>
                          <a:latin typeface="Arial" charset="0"/>
                          <a:ea typeface="Arial" charset="0"/>
                          <a:cs typeface="Arial" charset="0"/>
                        </a:rPr>
                        <a:t>Political</a:t>
                      </a:r>
                    </a:p>
                    <a:p>
                      <a:pPr>
                        <a:lnSpc>
                          <a:spcPct val="110000"/>
                        </a:lnSpc>
                      </a:pPr>
                      <a:r>
                        <a:rPr lang="en-US" sz="2000">
                          <a:solidFill>
                            <a:srgbClr val="595959"/>
                          </a:solidFill>
                          <a:latin typeface="Arial" charset="0"/>
                          <a:ea typeface="Arial" charset="0"/>
                          <a:cs typeface="Arial" charset="0"/>
                        </a:rPr>
                        <a:t>Legal</a:t>
                      </a:r>
                    </a:p>
                    <a:p>
                      <a:pPr>
                        <a:lnSpc>
                          <a:spcPct val="110000"/>
                        </a:lnSpc>
                      </a:pPr>
                      <a:r>
                        <a:rPr lang="en-US" sz="2000">
                          <a:solidFill>
                            <a:srgbClr val="595959"/>
                          </a:solidFill>
                          <a:latin typeface="Arial" charset="0"/>
                          <a:ea typeface="Arial" charset="0"/>
                          <a:cs typeface="Arial" charset="0"/>
                        </a:rPr>
                        <a:t>Literature</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2000" baseline="0">
                          <a:solidFill>
                            <a:srgbClr val="595959"/>
                          </a:solidFill>
                          <a:latin typeface="Arial" charset="0"/>
                          <a:ea typeface="Arial" charset="0"/>
                          <a:cs typeface="Arial" charset="0"/>
                        </a:rPr>
                        <a:t>Gender stereotypes</a:t>
                      </a:r>
                    </a:p>
                    <a:p>
                      <a:pPr marL="0" marR="0" indent="0" algn="l" defTabSz="457200" rtl="0" eaLnBrk="1" fontAlgn="auto" latinLnBrk="0" hangingPunct="1">
                        <a:lnSpc>
                          <a:spcPct val="110000"/>
                        </a:lnSpc>
                        <a:spcBef>
                          <a:spcPts val="0"/>
                        </a:spcBef>
                        <a:spcAft>
                          <a:spcPts val="0"/>
                        </a:spcAft>
                        <a:buClrTx/>
                        <a:buSzTx/>
                        <a:buFontTx/>
                        <a:buNone/>
                        <a:tabLst/>
                        <a:defRPr/>
                      </a:pPr>
                      <a:r>
                        <a:rPr lang="en-US" sz="2000">
                          <a:solidFill>
                            <a:srgbClr val="595959"/>
                          </a:solidFill>
                          <a:latin typeface="Arial" charset="0"/>
                          <a:ea typeface="Arial" charset="0"/>
                          <a:cs typeface="Arial" charset="0"/>
                        </a:rPr>
                        <a:t>What is Gender</a:t>
                      </a:r>
                    </a:p>
                    <a:p>
                      <a:pPr marL="0" marR="0" indent="0" algn="l" defTabSz="457200" rtl="0" eaLnBrk="1" fontAlgn="auto" latinLnBrk="0" hangingPunct="1">
                        <a:lnSpc>
                          <a:spcPct val="110000"/>
                        </a:lnSpc>
                        <a:spcBef>
                          <a:spcPts val="0"/>
                        </a:spcBef>
                        <a:spcAft>
                          <a:spcPts val="0"/>
                        </a:spcAft>
                        <a:buClrTx/>
                        <a:buSzTx/>
                        <a:buFontTx/>
                        <a:buNone/>
                        <a:tabLst/>
                        <a:defRPr/>
                      </a:pPr>
                      <a:r>
                        <a:rPr lang="en-US" sz="2000">
                          <a:solidFill>
                            <a:srgbClr val="595959"/>
                          </a:solidFill>
                          <a:latin typeface="Arial" charset="0"/>
                          <a:ea typeface="Arial" charset="0"/>
                          <a:cs typeface="Arial" charset="0"/>
                        </a:rPr>
                        <a:t>Trans history, </a:t>
                      </a:r>
                      <a:r>
                        <a:rPr lang="en-US" sz="2000" baseline="0">
                          <a:solidFill>
                            <a:srgbClr val="595959"/>
                          </a:solidFill>
                          <a:latin typeface="Arial" charset="0"/>
                          <a:ea typeface="Arial" charset="0"/>
                          <a:cs typeface="Arial" charset="0"/>
                        </a:rPr>
                        <a:t>human rights</a:t>
                      </a:r>
                      <a:endParaRPr lang="en-US" sz="2000">
                        <a:solidFill>
                          <a:srgbClr val="595959"/>
                        </a:solidFill>
                        <a:latin typeface="Arial" charset="0"/>
                        <a:ea typeface="Arial" charset="0"/>
                        <a:cs typeface="Arial" charset="0"/>
                      </a:endParaRPr>
                    </a:p>
                    <a:p>
                      <a:pPr>
                        <a:lnSpc>
                          <a:spcPct val="110000"/>
                        </a:lnSpc>
                      </a:pPr>
                      <a:r>
                        <a:rPr lang="en-US" sz="2000" baseline="0">
                          <a:solidFill>
                            <a:srgbClr val="595959"/>
                          </a:solidFill>
                          <a:latin typeface="Arial" charset="0"/>
                          <a:ea typeface="Arial" charset="0"/>
                          <a:cs typeface="Arial" charset="0"/>
                        </a:rPr>
                        <a:t>Global trans rights</a:t>
                      </a:r>
                    </a:p>
                    <a:p>
                      <a:pPr>
                        <a:lnSpc>
                          <a:spcPct val="110000"/>
                        </a:lnSpc>
                      </a:pPr>
                      <a:r>
                        <a:rPr lang="en-US" sz="2000" baseline="0">
                          <a:solidFill>
                            <a:srgbClr val="595959"/>
                          </a:solidFill>
                          <a:latin typeface="Arial" charset="0"/>
                          <a:ea typeface="Arial" charset="0"/>
                          <a:cs typeface="Arial" charset="0"/>
                        </a:rPr>
                        <a:t>Difference between gender and sexuality</a:t>
                      </a:r>
                    </a:p>
                    <a:p>
                      <a:pPr>
                        <a:lnSpc>
                          <a:spcPct val="110000"/>
                        </a:lnSpc>
                      </a:pPr>
                      <a:r>
                        <a:rPr lang="en-US" sz="2000" baseline="0">
                          <a:solidFill>
                            <a:srgbClr val="595959"/>
                          </a:solidFill>
                          <a:latin typeface="Arial" charset="0"/>
                          <a:ea typeface="Arial" charset="0"/>
                          <a:cs typeface="Arial" charset="0"/>
                        </a:rPr>
                        <a:t>Discrimination</a:t>
                      </a:r>
                    </a:p>
                    <a:p>
                      <a:pPr marL="0" marR="0" indent="0" algn="l" defTabSz="457200" rtl="0" eaLnBrk="1" fontAlgn="auto" latinLnBrk="0" hangingPunct="1">
                        <a:lnSpc>
                          <a:spcPct val="110000"/>
                        </a:lnSpc>
                        <a:spcBef>
                          <a:spcPts val="0"/>
                        </a:spcBef>
                        <a:spcAft>
                          <a:spcPts val="0"/>
                        </a:spcAft>
                        <a:buClrTx/>
                        <a:buSzTx/>
                        <a:buFontTx/>
                        <a:buNone/>
                        <a:tabLst/>
                        <a:defRPr/>
                      </a:pPr>
                      <a:r>
                        <a:rPr lang="en-US" sz="2000">
                          <a:solidFill>
                            <a:srgbClr val="595959"/>
                          </a:solidFill>
                          <a:latin typeface="Arial" charset="0"/>
                          <a:ea typeface="Arial" charset="0"/>
                          <a:cs typeface="Arial" charset="0"/>
                        </a:rPr>
                        <a:t>Contributions</a:t>
                      </a:r>
                    </a:p>
                    <a:p>
                      <a:pPr>
                        <a:lnSpc>
                          <a:spcPct val="110000"/>
                        </a:lnSpc>
                      </a:pPr>
                      <a:r>
                        <a:rPr lang="en-US" sz="2000">
                          <a:solidFill>
                            <a:srgbClr val="595959"/>
                          </a:solidFill>
                          <a:latin typeface="Arial" charset="0"/>
                          <a:ea typeface="Arial" charset="0"/>
                          <a:cs typeface="Arial" charset="0"/>
                        </a:rPr>
                        <a:t>Artistic expression</a:t>
                      </a:r>
                    </a:p>
                    <a:p>
                      <a:pPr>
                        <a:lnSpc>
                          <a:spcPct val="110000"/>
                        </a:lnSpc>
                      </a:pPr>
                      <a:r>
                        <a:rPr lang="en-US" sz="2000">
                          <a:solidFill>
                            <a:srgbClr val="595959"/>
                          </a:solidFill>
                          <a:latin typeface="Arial" charset="0"/>
                          <a:ea typeface="Arial" charset="0"/>
                          <a:cs typeface="Arial" charset="0"/>
                        </a:rPr>
                        <a:t>Political </a:t>
                      </a:r>
                    </a:p>
                    <a:p>
                      <a:pPr>
                        <a:lnSpc>
                          <a:spcPct val="110000"/>
                        </a:lnSpc>
                      </a:pPr>
                      <a:r>
                        <a:rPr lang="en-US" sz="2000">
                          <a:solidFill>
                            <a:srgbClr val="595959"/>
                          </a:solidFill>
                          <a:latin typeface="Arial" charset="0"/>
                          <a:ea typeface="Arial" charset="0"/>
                          <a:cs typeface="Arial" charset="0"/>
                        </a:rPr>
                        <a:t>Legal</a:t>
                      </a:r>
                    </a:p>
                    <a:p>
                      <a:pPr>
                        <a:lnSpc>
                          <a:spcPct val="110000"/>
                        </a:lnSpc>
                      </a:pPr>
                      <a:r>
                        <a:rPr lang="en-US" sz="2000">
                          <a:solidFill>
                            <a:srgbClr val="595959"/>
                          </a:solidFill>
                          <a:latin typeface="Arial" charset="0"/>
                          <a:ea typeface="Arial" charset="0"/>
                          <a:cs typeface="Arial" charset="0"/>
                        </a:rPr>
                        <a:t>Literature</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Down Arrow 2">
            <a:extLst>
              <a:ext uri="{FF2B5EF4-FFF2-40B4-BE49-F238E27FC236}">
                <a16:creationId xmlns:a16="http://schemas.microsoft.com/office/drawing/2014/main" id="{53576AFB-6CC6-1037-BC90-8B35C91D5AE4}"/>
              </a:ext>
            </a:extLst>
          </p:cNvPr>
          <p:cNvSpPr>
            <a:spLocks noChangeArrowheads="1"/>
          </p:cNvSpPr>
          <p:nvPr/>
        </p:nvSpPr>
        <p:spPr bwMode="auto">
          <a:xfrm>
            <a:off x="2918538" y="3885361"/>
            <a:ext cx="647601" cy="3864970"/>
          </a:xfrm>
          <a:prstGeom prst="downArrow">
            <a:avLst>
              <a:gd name="adj1" fmla="val 50000"/>
              <a:gd name="adj2" fmla="val 50078"/>
            </a:avLst>
          </a:prstGeom>
          <a:gradFill flip="none" rotWithShape="1">
            <a:gsLst>
              <a:gs pos="70000">
                <a:srgbClr val="B464E5"/>
              </a:gs>
              <a:gs pos="0">
                <a:srgbClr val="2E96F8"/>
              </a:gs>
            </a:gsLst>
            <a:lin ang="5400000" scaled="1"/>
            <a:tileRect/>
          </a:gradFill>
          <a:ln w="9525">
            <a:no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151724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2053331"/>
            <a:ext cx="13871400" cy="609398"/>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sz="4400"/>
              <a:t>What does SOGI-inclusive education look like?</a:t>
            </a:r>
            <a:endParaRPr sz="4400"/>
          </a:p>
        </p:txBody>
      </p:sp>
      <p:sp>
        <p:nvSpPr>
          <p:cNvPr id="115" name="Google Shape;115;g28d062388a6_0_4"/>
          <p:cNvSpPr txBox="1"/>
          <p:nvPr/>
        </p:nvSpPr>
        <p:spPr>
          <a:xfrm>
            <a:off x="4267950" y="3474720"/>
            <a:ext cx="10289100" cy="4744889"/>
          </a:xfrm>
          <a:prstGeom prst="rect">
            <a:avLst/>
          </a:prstGeom>
          <a:noFill/>
          <a:ln>
            <a:noFill/>
          </a:ln>
        </p:spPr>
        <p:txBody>
          <a:bodyPr spcFirstLastPara="1" wrap="square" lIns="0" tIns="0" rIns="0" bIns="0" anchor="t" anchorCtr="0">
            <a:spAutoFit/>
          </a:bodyPr>
          <a:lstStyle/>
          <a:p>
            <a:pPr marL="0" lvl="0" indent="0" algn="l" rtl="0">
              <a:lnSpc>
                <a:spcPct val="125000"/>
              </a:lnSpc>
              <a:spcBef>
                <a:spcPts val="500"/>
              </a:spcBef>
              <a:spcAft>
                <a:spcPts val="0"/>
              </a:spcAft>
              <a:buClr>
                <a:srgbClr val="000000"/>
              </a:buClr>
              <a:buSzPts val="2500"/>
              <a:buFont typeface="Arial"/>
              <a:buNone/>
            </a:pPr>
            <a:r>
              <a:rPr lang="en-US" sz="4000" b="1">
                <a:solidFill>
                  <a:srgbClr val="2E96F8"/>
                </a:solidFill>
                <a:latin typeface="Poppins"/>
                <a:ea typeface="Poppins"/>
                <a:cs typeface="Poppins"/>
                <a:sym typeface="Poppins"/>
              </a:rPr>
              <a:t>SOGI-inclusive education </a:t>
            </a:r>
            <a:r>
              <a:rPr lang="en-US" sz="4000">
                <a:solidFill>
                  <a:srgbClr val="333333"/>
                </a:solidFill>
                <a:latin typeface="Poppins"/>
                <a:ea typeface="Poppins"/>
                <a:cs typeface="Poppins"/>
                <a:sym typeface="Poppins"/>
              </a:rPr>
              <a:t>provides a </a:t>
            </a:r>
            <a:r>
              <a:rPr lang="en-US" sz="4000" b="1">
                <a:solidFill>
                  <a:srgbClr val="B464E5"/>
                </a:solidFill>
                <a:latin typeface="Poppins"/>
                <a:ea typeface="Poppins"/>
                <a:cs typeface="Poppins"/>
                <a:sym typeface="Poppins"/>
              </a:rPr>
              <a:t>mirror</a:t>
            </a:r>
            <a:r>
              <a:rPr lang="en-US" sz="4000">
                <a:solidFill>
                  <a:srgbClr val="333333"/>
                </a:solidFill>
                <a:latin typeface="Poppins"/>
                <a:ea typeface="Poppins"/>
                <a:cs typeface="Poppins"/>
                <a:sym typeface="Poppins"/>
              </a:rPr>
              <a:t> for some students and families to see themselves reflected and a </a:t>
            </a:r>
            <a:r>
              <a:rPr lang="en-US" sz="4000" b="1">
                <a:solidFill>
                  <a:srgbClr val="FC7EE7"/>
                </a:solidFill>
                <a:latin typeface="Poppins"/>
                <a:ea typeface="Poppins"/>
                <a:cs typeface="Poppins"/>
                <a:sym typeface="Poppins"/>
              </a:rPr>
              <a:t>window</a:t>
            </a:r>
            <a:r>
              <a:rPr lang="en-US" sz="4000">
                <a:solidFill>
                  <a:srgbClr val="333333"/>
                </a:solidFill>
                <a:latin typeface="Poppins"/>
                <a:ea typeface="Poppins"/>
                <a:cs typeface="Poppins"/>
                <a:sym typeface="Poppins"/>
              </a:rPr>
              <a:t> for all students to see the diversity that exists in society.</a:t>
            </a:r>
          </a:p>
          <a:p>
            <a:pPr marL="0" lvl="0" indent="0" algn="l" rtl="0">
              <a:lnSpc>
                <a:spcPct val="125000"/>
              </a:lnSpc>
              <a:spcBef>
                <a:spcPts val="500"/>
              </a:spcBef>
              <a:spcAft>
                <a:spcPts val="0"/>
              </a:spcAft>
              <a:buClr>
                <a:srgbClr val="000000"/>
              </a:buClr>
              <a:buSzPts val="2500"/>
              <a:buFont typeface="Arial"/>
              <a:buNone/>
            </a:pPr>
            <a:endParaRPr lang="en-US" sz="4000">
              <a:solidFill>
                <a:srgbClr val="333333"/>
              </a:solidFill>
              <a:latin typeface="Poppins"/>
              <a:ea typeface="Poppins"/>
              <a:cs typeface="Poppins"/>
              <a:sym typeface="Poppins"/>
            </a:endParaRPr>
          </a:p>
        </p:txBody>
      </p:sp>
      <p:sp>
        <p:nvSpPr>
          <p:cNvPr id="116" name="Google Shape;116;g28d062388a6_0_4"/>
          <p:cNvSpPr txBox="1"/>
          <p:nvPr/>
        </p:nvSpPr>
        <p:spPr>
          <a:xfrm>
            <a:off x="685800" y="3474720"/>
            <a:ext cx="3125100"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3000" b="1">
                <a:solidFill>
                  <a:srgbClr val="4054E1"/>
                </a:solidFill>
                <a:latin typeface="Poppins"/>
                <a:ea typeface="Poppins"/>
                <a:cs typeface="Poppins"/>
                <a:sym typeface="Poppins"/>
              </a:rPr>
              <a:t>In the school</a:t>
            </a:r>
            <a:endParaRPr sz="3500" b="1">
              <a:solidFill>
                <a:srgbClr val="4054E1"/>
              </a:solidFill>
              <a:latin typeface="Poppins"/>
              <a:ea typeface="Poppins"/>
              <a:cs typeface="Poppins"/>
              <a:sym typeface="Poppins"/>
            </a:endParaRPr>
          </a:p>
        </p:txBody>
      </p:sp>
    </p:spTree>
    <p:extLst>
      <p:ext uri="{BB962C8B-B14F-4D97-AF65-F5344CB8AC3E}">
        <p14:creationId xmlns:p14="http://schemas.microsoft.com/office/powerpoint/2010/main" val="375993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2053331"/>
            <a:ext cx="13871400" cy="609398"/>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sz="4400"/>
              <a:t>What does SOGI-inclusive education look like?</a:t>
            </a:r>
            <a:endParaRPr sz="4400"/>
          </a:p>
        </p:txBody>
      </p:sp>
      <p:sp>
        <p:nvSpPr>
          <p:cNvPr id="116" name="Google Shape;116;g28d062388a6_0_4"/>
          <p:cNvSpPr txBox="1"/>
          <p:nvPr/>
        </p:nvSpPr>
        <p:spPr>
          <a:xfrm>
            <a:off x="685799" y="3474720"/>
            <a:ext cx="5192547"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3000" b="1" dirty="0">
                <a:solidFill>
                  <a:srgbClr val="4054E1"/>
                </a:solidFill>
                <a:latin typeface="Poppins"/>
                <a:ea typeface="Poppins"/>
                <a:cs typeface="Poppins"/>
                <a:sym typeface="Poppins"/>
              </a:rPr>
              <a:t>In elementary classrooms</a:t>
            </a:r>
            <a:endParaRPr sz="3500" b="1" dirty="0">
              <a:solidFill>
                <a:srgbClr val="4054E1"/>
              </a:solidFill>
              <a:latin typeface="Poppins"/>
              <a:ea typeface="Poppins"/>
              <a:cs typeface="Poppins"/>
              <a:sym typeface="Poppins"/>
            </a:endParaRPr>
          </a:p>
        </p:txBody>
      </p:sp>
      <p:pic>
        <p:nvPicPr>
          <p:cNvPr id="4" name="Picture 3" descr="A group of colorful rectangular boxes with white text&#10;&#10;Description automatically generated">
            <a:extLst>
              <a:ext uri="{FF2B5EF4-FFF2-40B4-BE49-F238E27FC236}">
                <a16:creationId xmlns:a16="http://schemas.microsoft.com/office/drawing/2014/main" id="{51CA9A8D-E63B-4FA3-07FD-74FD49908A9E}"/>
              </a:ext>
            </a:extLst>
          </p:cNvPr>
          <p:cNvPicPr>
            <a:picLocks noChangeAspect="1"/>
          </p:cNvPicPr>
          <p:nvPr/>
        </p:nvPicPr>
        <p:blipFill>
          <a:blip r:embed="rId3"/>
          <a:stretch>
            <a:fillRect/>
          </a:stretch>
        </p:blipFill>
        <p:spPr>
          <a:xfrm>
            <a:off x="6081823" y="3230384"/>
            <a:ext cx="8472378" cy="5015813"/>
          </a:xfrm>
          <a:prstGeom prst="rect">
            <a:avLst/>
          </a:prstGeom>
        </p:spPr>
      </p:pic>
    </p:spTree>
    <p:extLst>
      <p:ext uri="{BB962C8B-B14F-4D97-AF65-F5344CB8AC3E}">
        <p14:creationId xmlns:p14="http://schemas.microsoft.com/office/powerpoint/2010/main" val="55386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2053331"/>
            <a:ext cx="13871400" cy="609398"/>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sz="4400"/>
              <a:t>What does SOGI-inclusive education look like?</a:t>
            </a:r>
            <a:endParaRPr sz="4400"/>
          </a:p>
        </p:txBody>
      </p:sp>
      <p:sp>
        <p:nvSpPr>
          <p:cNvPr id="116" name="Google Shape;116;g28d062388a6_0_4"/>
          <p:cNvSpPr txBox="1"/>
          <p:nvPr/>
        </p:nvSpPr>
        <p:spPr>
          <a:xfrm>
            <a:off x="685800" y="3474720"/>
            <a:ext cx="5131666"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3000" b="1" dirty="0">
                <a:solidFill>
                  <a:srgbClr val="4054E1"/>
                </a:solidFill>
                <a:latin typeface="Poppins"/>
                <a:ea typeface="Poppins"/>
                <a:cs typeface="Poppins"/>
                <a:sym typeface="Poppins"/>
              </a:rPr>
              <a:t>In secondary classrooms</a:t>
            </a:r>
            <a:endParaRPr sz="3500" b="1" dirty="0">
              <a:solidFill>
                <a:srgbClr val="4054E1"/>
              </a:solidFill>
              <a:latin typeface="Poppins"/>
              <a:ea typeface="Poppins"/>
              <a:cs typeface="Poppins"/>
              <a:sym typeface="Poppins"/>
            </a:endParaRPr>
          </a:p>
        </p:txBody>
      </p:sp>
      <p:pic>
        <p:nvPicPr>
          <p:cNvPr id="4" name="Picture 3" descr="A purple and white text on a purple background&#10;&#10;Description automatically generated">
            <a:extLst>
              <a:ext uri="{FF2B5EF4-FFF2-40B4-BE49-F238E27FC236}">
                <a16:creationId xmlns:a16="http://schemas.microsoft.com/office/drawing/2014/main" id="{462EC125-5F67-2AF2-9852-23E3D559E3B7}"/>
              </a:ext>
            </a:extLst>
          </p:cNvPr>
          <p:cNvPicPr>
            <a:picLocks noChangeAspect="1"/>
          </p:cNvPicPr>
          <p:nvPr/>
        </p:nvPicPr>
        <p:blipFill>
          <a:blip r:embed="rId3"/>
          <a:stretch>
            <a:fillRect/>
          </a:stretch>
        </p:blipFill>
        <p:spPr>
          <a:xfrm>
            <a:off x="6668909" y="3140643"/>
            <a:ext cx="7885291" cy="2324491"/>
          </a:xfrm>
          <a:prstGeom prst="rect">
            <a:avLst/>
          </a:prstGeom>
        </p:spPr>
      </p:pic>
      <p:pic>
        <p:nvPicPr>
          <p:cNvPr id="6" name="Picture 5" descr="A green and white sign&#10;&#10;Description automatically generated">
            <a:extLst>
              <a:ext uri="{FF2B5EF4-FFF2-40B4-BE49-F238E27FC236}">
                <a16:creationId xmlns:a16="http://schemas.microsoft.com/office/drawing/2014/main" id="{A2760B85-D5DE-ADF9-D359-6D8825DD8C71}"/>
              </a:ext>
            </a:extLst>
          </p:cNvPr>
          <p:cNvPicPr>
            <a:picLocks noChangeAspect="1"/>
          </p:cNvPicPr>
          <p:nvPr/>
        </p:nvPicPr>
        <p:blipFill>
          <a:blip r:embed="rId4"/>
          <a:stretch>
            <a:fillRect/>
          </a:stretch>
        </p:blipFill>
        <p:spPr>
          <a:xfrm>
            <a:off x="6668908" y="5685332"/>
            <a:ext cx="7885291" cy="2671661"/>
          </a:xfrm>
          <a:prstGeom prst="rect">
            <a:avLst/>
          </a:prstGeom>
        </p:spPr>
      </p:pic>
    </p:spTree>
    <p:extLst>
      <p:ext uri="{BB962C8B-B14F-4D97-AF65-F5344CB8AC3E}">
        <p14:creationId xmlns:p14="http://schemas.microsoft.com/office/powerpoint/2010/main" val="108833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2053331"/>
            <a:ext cx="13871400" cy="609398"/>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sz="4400"/>
              <a:t>What does SOGI-inclusive education look like?</a:t>
            </a:r>
            <a:endParaRPr sz="4400"/>
          </a:p>
        </p:txBody>
      </p:sp>
      <p:sp>
        <p:nvSpPr>
          <p:cNvPr id="115" name="Google Shape;115;g28d062388a6_0_4"/>
          <p:cNvSpPr txBox="1"/>
          <p:nvPr/>
        </p:nvSpPr>
        <p:spPr>
          <a:xfrm>
            <a:off x="4267950" y="3474720"/>
            <a:ext cx="10289100" cy="2564805"/>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500"/>
              </a:spcBef>
              <a:spcAft>
                <a:spcPts val="0"/>
              </a:spcAft>
              <a:buClr>
                <a:srgbClr val="000000"/>
              </a:buClr>
              <a:buSzPts val="2500"/>
              <a:buFont typeface="Arial"/>
              <a:buNone/>
            </a:pPr>
            <a:r>
              <a:rPr lang="en-CA" sz="2000">
                <a:solidFill>
                  <a:srgbClr val="333333"/>
                </a:solidFill>
                <a:latin typeface="Poppins"/>
                <a:ea typeface="Poppins"/>
                <a:cs typeface="Poppins"/>
                <a:sym typeface="Poppins"/>
              </a:rPr>
              <a:t>GSA typically stands for Gender-Sexuality Alliance. There are many other names a school might use from Rainbow club to Diversity club.</a:t>
            </a:r>
          </a:p>
          <a:p>
            <a:pPr marL="0" marR="0" lvl="0" indent="0" algn="l" rtl="0">
              <a:lnSpc>
                <a:spcPct val="125000"/>
              </a:lnSpc>
              <a:spcBef>
                <a:spcPts val="500"/>
              </a:spcBef>
              <a:spcAft>
                <a:spcPts val="0"/>
              </a:spcAft>
              <a:buClr>
                <a:srgbClr val="000000"/>
              </a:buClr>
              <a:buSzPts val="2500"/>
              <a:buFont typeface="Arial"/>
              <a:buNone/>
            </a:pPr>
            <a:endParaRPr lang="en-CA" sz="200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en-CA" sz="2000">
                <a:solidFill>
                  <a:srgbClr val="333333"/>
                </a:solidFill>
                <a:latin typeface="Poppins"/>
                <a:ea typeface="Poppins"/>
                <a:cs typeface="Poppins"/>
                <a:sym typeface="Poppins"/>
              </a:rPr>
              <a:t>GSAs are peer support networks run by students and supported by school staff and promote a safe place for all students. </a:t>
            </a:r>
          </a:p>
          <a:p>
            <a:pPr marL="0" marR="0" lvl="0" indent="0" algn="l" rtl="0">
              <a:lnSpc>
                <a:spcPct val="125000"/>
              </a:lnSpc>
              <a:spcBef>
                <a:spcPts val="500"/>
              </a:spcBef>
              <a:spcAft>
                <a:spcPts val="0"/>
              </a:spcAft>
              <a:buClr>
                <a:srgbClr val="000000"/>
              </a:buClr>
              <a:buSzPts val="2500"/>
              <a:buFont typeface="Arial"/>
              <a:buNone/>
            </a:pPr>
            <a:endParaRPr lang="en-CA" sz="2000">
              <a:solidFill>
                <a:srgbClr val="333333"/>
              </a:solidFill>
              <a:latin typeface="Poppins"/>
              <a:ea typeface="Poppins"/>
              <a:cs typeface="Poppins"/>
              <a:sym typeface="Poppins"/>
            </a:endParaRPr>
          </a:p>
        </p:txBody>
      </p:sp>
      <p:sp>
        <p:nvSpPr>
          <p:cNvPr id="116" name="Google Shape;116;g28d062388a6_0_4"/>
          <p:cNvSpPr txBox="1"/>
          <p:nvPr/>
        </p:nvSpPr>
        <p:spPr>
          <a:xfrm>
            <a:off x="685800" y="3474720"/>
            <a:ext cx="3125100"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3000" b="1">
                <a:solidFill>
                  <a:srgbClr val="4054E1"/>
                </a:solidFill>
                <a:latin typeface="Poppins"/>
                <a:ea typeface="Poppins"/>
                <a:cs typeface="Poppins"/>
                <a:sym typeface="Poppins"/>
              </a:rPr>
              <a:t>GSAs</a:t>
            </a:r>
            <a:endParaRPr sz="3500" b="1">
              <a:solidFill>
                <a:srgbClr val="4054E1"/>
              </a:solidFill>
              <a:latin typeface="Poppins"/>
              <a:ea typeface="Poppins"/>
              <a:cs typeface="Poppins"/>
              <a:sym typeface="Poppins"/>
            </a:endParaRPr>
          </a:p>
        </p:txBody>
      </p:sp>
    </p:spTree>
    <p:extLst>
      <p:ext uri="{BB962C8B-B14F-4D97-AF65-F5344CB8AC3E}">
        <p14:creationId xmlns:p14="http://schemas.microsoft.com/office/powerpoint/2010/main" val="15952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d062388a6_0_313"/>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dirty="0"/>
              <a:t>SOGI-inclusive education in your school</a:t>
            </a:r>
            <a:endParaRPr dirty="0"/>
          </a:p>
        </p:txBody>
      </p:sp>
      <p:sp>
        <p:nvSpPr>
          <p:cNvPr id="164" name="Google Shape;164;g28d062388a6_0_313"/>
          <p:cNvSpPr txBox="1"/>
          <p:nvPr/>
        </p:nvSpPr>
        <p:spPr>
          <a:xfrm>
            <a:off x="685801" y="3474720"/>
            <a:ext cx="10289400" cy="1410643"/>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CA" sz="3000" b="1">
                <a:solidFill>
                  <a:srgbClr val="4054E1"/>
                </a:solidFill>
                <a:latin typeface="Poppins"/>
                <a:ea typeface="Poppins"/>
                <a:cs typeface="Poppins"/>
                <a:sym typeface="Poppins"/>
              </a:rPr>
              <a:t>And anything here</a:t>
            </a:r>
            <a:endParaRPr sz="2000" i="1" u="none" strike="noStrike" cap="none">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en-CA" sz="2000">
                <a:solidFill>
                  <a:srgbClr val="333333"/>
                </a:solidFill>
                <a:latin typeface="Poppins"/>
                <a:ea typeface="Poppins"/>
                <a:cs typeface="Poppins"/>
                <a:sym typeface="Poppins"/>
              </a:rPr>
              <a:t>Focus on your school, district/division, or entire region depending on the context of this presentation</a:t>
            </a:r>
            <a:endParaRPr sz="2000" i="0" u="none" strike="noStrike" cap="none">
              <a:solidFill>
                <a:srgbClr val="333333"/>
              </a:solidFill>
              <a:latin typeface="Poppins"/>
              <a:ea typeface="Poppins"/>
              <a:cs typeface="Poppins"/>
              <a:sym typeface="Poppins"/>
            </a:endParaRPr>
          </a:p>
        </p:txBody>
      </p:sp>
    </p:spTree>
    <p:extLst>
      <p:ext uri="{BB962C8B-B14F-4D97-AF65-F5344CB8AC3E}">
        <p14:creationId xmlns:p14="http://schemas.microsoft.com/office/powerpoint/2010/main" val="166834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ef4ae0f03a_8_52"/>
          <p:cNvSpPr txBox="1">
            <a:spLocks noGrp="1"/>
          </p:cNvSpPr>
          <p:nvPr>
            <p:ph type="title"/>
          </p:nvPr>
        </p:nvSpPr>
        <p:spPr>
          <a:xfrm>
            <a:off x="685800" y="2011678"/>
            <a:ext cx="13871400" cy="2079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VIDEO </a:t>
            </a:r>
            <a:endParaRPr/>
          </a:p>
        </p:txBody>
      </p:sp>
      <p:sp>
        <p:nvSpPr>
          <p:cNvPr id="171" name="Google Shape;171;g2ef4ae0f03a_8_52"/>
          <p:cNvSpPr txBox="1"/>
          <p:nvPr/>
        </p:nvSpPr>
        <p:spPr>
          <a:xfrm>
            <a:off x="685801" y="3641525"/>
            <a:ext cx="10289400" cy="641201"/>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500"/>
              </a:spcAft>
              <a:buClr>
                <a:srgbClr val="000000"/>
              </a:buClr>
              <a:buSzPts val="3800"/>
              <a:buFont typeface="Arial"/>
              <a:buNone/>
            </a:pPr>
            <a:r>
              <a:rPr lang="en-US" sz="3000" b="1">
                <a:solidFill>
                  <a:srgbClr val="4054E1"/>
                </a:solidFill>
                <a:latin typeface="Poppins"/>
                <a:ea typeface="Poppins"/>
                <a:cs typeface="Poppins"/>
                <a:sym typeface="Poppins"/>
              </a:rPr>
              <a:t>Let’s watch:</a:t>
            </a:r>
            <a:endParaRPr sz="2000" i="0" u="none" strike="noStrike" cap="none">
              <a:solidFill>
                <a:srgbClr val="333333"/>
              </a:solidFill>
              <a:latin typeface="Poppins"/>
              <a:ea typeface="Poppins"/>
              <a:cs typeface="Poppins"/>
              <a:sym typeface="Poppins"/>
            </a:endParaRPr>
          </a:p>
        </p:txBody>
      </p:sp>
      <p:sp>
        <p:nvSpPr>
          <p:cNvPr id="172" name="Google Shape;172;g2ef4ae0f03a_8_52"/>
          <p:cNvSpPr txBox="1">
            <a:spLocks noGrp="1"/>
          </p:cNvSpPr>
          <p:nvPr>
            <p:ph type="title" idx="2"/>
          </p:nvPr>
        </p:nvSpPr>
        <p:spPr>
          <a:xfrm>
            <a:off x="685800" y="231533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SOGI 123 Parents Video</a:t>
            </a:r>
            <a:endParaRPr/>
          </a:p>
        </p:txBody>
      </p:sp>
      <p:sp>
        <p:nvSpPr>
          <p:cNvPr id="173" name="Google Shape;173;g2ef4ae0f03a_8_52"/>
          <p:cNvSpPr/>
          <p:nvPr/>
        </p:nvSpPr>
        <p:spPr>
          <a:xfrm>
            <a:off x="685800" y="4607417"/>
            <a:ext cx="770100" cy="770100"/>
          </a:xfrm>
          <a:prstGeom prst="ellipse">
            <a:avLst/>
          </a:prstGeom>
          <a:solidFill>
            <a:srgbClr val="4054E1"/>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174" name="Google Shape;174;g2ef4ae0f03a_8_52"/>
          <p:cNvSpPr txBox="1"/>
          <p:nvPr/>
        </p:nvSpPr>
        <p:spPr>
          <a:xfrm>
            <a:off x="880800" y="4761417"/>
            <a:ext cx="380100" cy="4617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3000" b="1">
                <a:solidFill>
                  <a:schemeClr val="lt1"/>
                </a:solidFill>
                <a:latin typeface="Poppins"/>
                <a:ea typeface="Poppins"/>
                <a:cs typeface="Poppins"/>
                <a:sym typeface="Poppins"/>
              </a:rPr>
              <a:t>1</a:t>
            </a:r>
            <a:endParaRPr sz="3000" b="1">
              <a:solidFill>
                <a:schemeClr val="lt1"/>
              </a:solidFill>
              <a:latin typeface="Calibri"/>
              <a:ea typeface="Calibri"/>
              <a:cs typeface="Calibri"/>
              <a:sym typeface="Calibri"/>
            </a:endParaRPr>
          </a:p>
        </p:txBody>
      </p:sp>
      <p:sp>
        <p:nvSpPr>
          <p:cNvPr id="175" name="Google Shape;175;g2ef4ae0f03a_8_52"/>
          <p:cNvSpPr/>
          <p:nvPr/>
        </p:nvSpPr>
        <p:spPr>
          <a:xfrm>
            <a:off x="685800" y="6073392"/>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176" name="Google Shape;176;g2ef4ae0f03a_8_52"/>
          <p:cNvSpPr txBox="1"/>
          <p:nvPr/>
        </p:nvSpPr>
        <p:spPr>
          <a:xfrm>
            <a:off x="880800" y="6146750"/>
            <a:ext cx="380100" cy="4617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3000" b="1">
                <a:solidFill>
                  <a:schemeClr val="lt1"/>
                </a:solidFill>
                <a:latin typeface="Poppins"/>
                <a:ea typeface="Poppins"/>
                <a:cs typeface="Poppins"/>
                <a:sym typeface="Poppins"/>
              </a:rPr>
              <a:t>2</a:t>
            </a:r>
            <a:endParaRPr sz="3000" b="1">
              <a:solidFill>
                <a:schemeClr val="lt1"/>
              </a:solidFill>
              <a:latin typeface="Calibri"/>
              <a:ea typeface="Calibri"/>
              <a:cs typeface="Calibri"/>
              <a:sym typeface="Calibri"/>
            </a:endParaRPr>
          </a:p>
        </p:txBody>
      </p:sp>
      <p:sp>
        <p:nvSpPr>
          <p:cNvPr id="181" name="Google Shape;181;g2ef4ae0f03a_8_52"/>
          <p:cNvSpPr txBox="1"/>
          <p:nvPr/>
        </p:nvSpPr>
        <p:spPr>
          <a:xfrm>
            <a:off x="1761975" y="4680775"/>
            <a:ext cx="5631000" cy="38472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2000">
                <a:solidFill>
                  <a:srgbClr val="333333"/>
                </a:solidFill>
                <a:latin typeface="Poppins"/>
                <a:ea typeface="Poppins"/>
                <a:cs typeface="Poppins"/>
                <a:sym typeface="Poppins"/>
                <a:hlinkClick r:id="rId3"/>
              </a:rPr>
              <a:t>Elementary focus</a:t>
            </a:r>
            <a:endParaRPr sz="2000">
              <a:solidFill>
                <a:srgbClr val="333333"/>
              </a:solidFill>
              <a:latin typeface="Poppins"/>
              <a:ea typeface="Poppins"/>
              <a:cs typeface="Poppins"/>
              <a:sym typeface="Poppins"/>
            </a:endParaRPr>
          </a:p>
        </p:txBody>
      </p:sp>
      <p:sp>
        <p:nvSpPr>
          <p:cNvPr id="182" name="Google Shape;182;g2ef4ae0f03a_8_52"/>
          <p:cNvSpPr txBox="1"/>
          <p:nvPr/>
        </p:nvSpPr>
        <p:spPr>
          <a:xfrm>
            <a:off x="1761975" y="6146750"/>
            <a:ext cx="5631000" cy="38472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2000">
                <a:solidFill>
                  <a:srgbClr val="333333"/>
                </a:solidFill>
                <a:latin typeface="Poppins"/>
                <a:ea typeface="Poppins"/>
                <a:cs typeface="Poppins"/>
                <a:sym typeface="Poppins"/>
                <a:hlinkClick r:id="rId4"/>
              </a:rPr>
              <a:t>Secondary focus</a:t>
            </a:r>
            <a:endParaRPr sz="2000">
              <a:solidFill>
                <a:srgbClr val="333333"/>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d062388a6_0_313"/>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What can you do at home?</a:t>
            </a:r>
            <a:endParaRPr/>
          </a:p>
        </p:txBody>
      </p:sp>
      <p:sp>
        <p:nvSpPr>
          <p:cNvPr id="164" name="Google Shape;164;g28d062388a6_0_313"/>
          <p:cNvSpPr txBox="1"/>
          <p:nvPr/>
        </p:nvSpPr>
        <p:spPr>
          <a:xfrm>
            <a:off x="685801" y="3474720"/>
            <a:ext cx="10289400" cy="2372444"/>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CA" sz="3000" b="1" dirty="0">
                <a:solidFill>
                  <a:srgbClr val="4054E1"/>
                </a:solidFill>
                <a:latin typeface="Poppins"/>
                <a:ea typeface="Poppins"/>
                <a:cs typeface="Poppins"/>
                <a:sym typeface="Poppins"/>
              </a:rPr>
              <a:t>Share the values of acceptance and respect</a:t>
            </a:r>
            <a:endParaRPr sz="2000" i="1" u="none" strike="noStrike" cap="none" dirty="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en-US" sz="2000" dirty="0">
                <a:solidFill>
                  <a:srgbClr val="333333"/>
                </a:solidFill>
                <a:latin typeface="Poppins"/>
                <a:ea typeface="Poppins"/>
                <a:cs typeface="Poppins"/>
                <a:sym typeface="Poppins"/>
              </a:rPr>
              <a:t>Be curious and learn about SOGI topics with your child</a:t>
            </a:r>
          </a:p>
          <a:p>
            <a:pPr marL="0" marR="0" lvl="0" indent="0" algn="l" rtl="0">
              <a:lnSpc>
                <a:spcPct val="125000"/>
              </a:lnSpc>
              <a:spcBef>
                <a:spcPts val="500"/>
              </a:spcBef>
              <a:spcAft>
                <a:spcPts val="0"/>
              </a:spcAft>
              <a:buClr>
                <a:srgbClr val="000000"/>
              </a:buClr>
              <a:buSzPts val="2500"/>
              <a:buFont typeface="Arial"/>
              <a:buNone/>
            </a:pPr>
            <a:r>
              <a:rPr lang="en-US" sz="2000" dirty="0">
                <a:solidFill>
                  <a:srgbClr val="333333"/>
                </a:solidFill>
                <a:latin typeface="Poppins"/>
                <a:ea typeface="Poppins"/>
                <a:cs typeface="Poppins"/>
                <a:sym typeface="Poppins"/>
              </a:rPr>
              <a:t>Open up the conversation</a:t>
            </a:r>
          </a:p>
          <a:p>
            <a:pPr marL="0" marR="0" lvl="0" indent="0" algn="l" rtl="0">
              <a:lnSpc>
                <a:spcPct val="125000"/>
              </a:lnSpc>
              <a:spcBef>
                <a:spcPts val="500"/>
              </a:spcBef>
              <a:spcAft>
                <a:spcPts val="0"/>
              </a:spcAft>
              <a:buClr>
                <a:srgbClr val="000000"/>
              </a:buClr>
              <a:buSzPts val="2500"/>
              <a:buFont typeface="Arial"/>
              <a:buNone/>
            </a:pPr>
            <a:r>
              <a:rPr lang="en-US" sz="2000" dirty="0">
                <a:solidFill>
                  <a:srgbClr val="333333"/>
                </a:solidFill>
                <a:latin typeface="Poppins"/>
                <a:ea typeface="Poppins"/>
                <a:cs typeface="Poppins"/>
                <a:sym typeface="Poppins"/>
              </a:rPr>
              <a:t>Talk to your child’s teacher </a:t>
            </a:r>
          </a:p>
          <a:p>
            <a:pPr marL="0" marR="0" lvl="0" indent="0" algn="l" rtl="0">
              <a:lnSpc>
                <a:spcPct val="125000"/>
              </a:lnSpc>
              <a:spcBef>
                <a:spcPts val="500"/>
              </a:spcBef>
              <a:spcAft>
                <a:spcPts val="0"/>
              </a:spcAft>
              <a:buClr>
                <a:srgbClr val="000000"/>
              </a:buClr>
              <a:buSzPts val="2500"/>
              <a:buFont typeface="Arial"/>
              <a:buNone/>
            </a:pPr>
            <a:endParaRPr lang="en-US" sz="2000" dirty="0">
              <a:solidFill>
                <a:srgbClr val="333333"/>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d062388a6_0_313"/>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What can you do at home?</a:t>
            </a:r>
            <a:endParaRPr/>
          </a:p>
        </p:txBody>
      </p:sp>
      <p:sp>
        <p:nvSpPr>
          <p:cNvPr id="164" name="Google Shape;164;g28d062388a6_0_313"/>
          <p:cNvSpPr txBox="1"/>
          <p:nvPr/>
        </p:nvSpPr>
        <p:spPr>
          <a:xfrm>
            <a:off x="685801" y="3474720"/>
            <a:ext cx="10289400" cy="2372444"/>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CA" sz="3000" b="1" dirty="0">
                <a:solidFill>
                  <a:srgbClr val="4054E1"/>
                </a:solidFill>
                <a:latin typeface="Poppins"/>
                <a:ea typeface="Poppins"/>
                <a:cs typeface="Poppins"/>
                <a:sym typeface="Poppins"/>
              </a:rPr>
              <a:t>Kids have questions. Be curious together.</a:t>
            </a:r>
            <a:endParaRPr sz="2000" i="1" u="none" strike="noStrike" cap="none" dirty="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en-US" sz="2000" dirty="0">
                <a:solidFill>
                  <a:srgbClr val="333333"/>
                </a:solidFill>
                <a:latin typeface="Poppins"/>
                <a:ea typeface="Poppins"/>
                <a:cs typeface="Poppins"/>
                <a:sym typeface="Poppins"/>
              </a:rPr>
              <a:t>If your child comes out (or you think they might)</a:t>
            </a:r>
          </a:p>
          <a:p>
            <a:pPr marL="0" marR="0" lvl="0" indent="0" algn="l" rtl="0">
              <a:lnSpc>
                <a:spcPct val="125000"/>
              </a:lnSpc>
              <a:spcBef>
                <a:spcPts val="500"/>
              </a:spcBef>
              <a:spcAft>
                <a:spcPts val="0"/>
              </a:spcAft>
              <a:buClr>
                <a:srgbClr val="000000"/>
              </a:buClr>
              <a:buSzPts val="2500"/>
              <a:buFont typeface="Arial"/>
              <a:buNone/>
            </a:pPr>
            <a:r>
              <a:rPr lang="en-US" sz="2000" dirty="0">
                <a:solidFill>
                  <a:srgbClr val="333333"/>
                </a:solidFill>
                <a:latin typeface="Poppins"/>
                <a:ea typeface="Poppins"/>
                <a:cs typeface="Poppins"/>
                <a:sym typeface="Poppins"/>
              </a:rPr>
              <a:t>If your child has questions about others’ gender or sexuality</a:t>
            </a:r>
          </a:p>
          <a:p>
            <a:pPr marL="0" marR="0" lvl="0" indent="0" algn="l" rtl="0">
              <a:lnSpc>
                <a:spcPct val="125000"/>
              </a:lnSpc>
              <a:spcBef>
                <a:spcPts val="500"/>
              </a:spcBef>
              <a:spcAft>
                <a:spcPts val="0"/>
              </a:spcAft>
              <a:buClr>
                <a:srgbClr val="000000"/>
              </a:buClr>
              <a:buSzPts val="2500"/>
              <a:buFont typeface="Arial"/>
              <a:buNone/>
            </a:pPr>
            <a:r>
              <a:rPr lang="en-US" sz="2000" dirty="0">
                <a:solidFill>
                  <a:srgbClr val="333333"/>
                </a:solidFill>
                <a:latin typeface="Poppins"/>
                <a:ea typeface="Poppins"/>
                <a:cs typeface="Poppins"/>
                <a:sym typeface="Poppins"/>
              </a:rPr>
              <a:t>Community resources: PFLAG, youth support groups</a:t>
            </a:r>
          </a:p>
          <a:p>
            <a:pPr marL="0" marR="0" lvl="0" indent="0" algn="l" rtl="0">
              <a:lnSpc>
                <a:spcPct val="125000"/>
              </a:lnSpc>
              <a:spcBef>
                <a:spcPts val="500"/>
              </a:spcBef>
              <a:spcAft>
                <a:spcPts val="0"/>
              </a:spcAft>
              <a:buClr>
                <a:srgbClr val="000000"/>
              </a:buClr>
              <a:buSzPts val="2500"/>
              <a:buFont typeface="Arial"/>
              <a:buNone/>
            </a:pPr>
            <a:endParaRPr lang="en-US" sz="2000" dirty="0">
              <a:solidFill>
                <a:srgbClr val="333333"/>
              </a:solidFill>
              <a:latin typeface="Poppins"/>
              <a:ea typeface="Poppins"/>
              <a:cs typeface="Poppins"/>
              <a:sym typeface="Poppins"/>
            </a:endParaRPr>
          </a:p>
        </p:txBody>
      </p:sp>
    </p:spTree>
    <p:extLst>
      <p:ext uri="{BB962C8B-B14F-4D97-AF65-F5344CB8AC3E}">
        <p14:creationId xmlns:p14="http://schemas.microsoft.com/office/powerpoint/2010/main" val="53592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2ef4ae0f03a_7_31"/>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48" name="Google Shape;48;g2ef4ae0f03a_7_31"/>
          <p:cNvSpPr txBox="1"/>
          <p:nvPr/>
        </p:nvSpPr>
        <p:spPr>
          <a:xfrm>
            <a:off x="7850125" y="3444550"/>
            <a:ext cx="6707100" cy="22320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2000">
                <a:solidFill>
                  <a:schemeClr val="lt1"/>
                </a:solidFill>
                <a:latin typeface="Poppins"/>
                <a:ea typeface="Poppins"/>
                <a:cs typeface="Poppins"/>
                <a:sym typeface="Poppins"/>
              </a:rPr>
              <a:t>This acknowledgement serves as a moment to remember the truth of colonization, its historical and ongoing impacts, and will hopefully serve as a step toward respectful and reciprocal relationships in our work. All my gratitude to the caretakers of these lands, waters, and skies since time immemorial. </a:t>
            </a:r>
            <a:endParaRPr sz="3500">
              <a:solidFill>
                <a:schemeClr val="lt1"/>
              </a:solidFill>
              <a:latin typeface="Poppins"/>
              <a:ea typeface="Poppins"/>
              <a:cs typeface="Poppins"/>
              <a:sym typeface="Poppins"/>
            </a:endParaRPr>
          </a:p>
        </p:txBody>
      </p:sp>
      <p:sp>
        <p:nvSpPr>
          <p:cNvPr id="49" name="Google Shape;49;g2ef4ae0f03a_7_31"/>
          <p:cNvSpPr txBox="1"/>
          <p:nvPr/>
        </p:nvSpPr>
        <p:spPr>
          <a:xfrm>
            <a:off x="685800" y="3444550"/>
            <a:ext cx="6707100" cy="33477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3000" b="1" dirty="0">
                <a:solidFill>
                  <a:schemeClr val="lt1"/>
                </a:solidFill>
                <a:latin typeface="Poppins"/>
                <a:ea typeface="Poppins"/>
                <a:cs typeface="Poppins"/>
                <a:sym typeface="Poppins"/>
              </a:rPr>
              <a:t>ARC Foundation is located on the traditional and ancestral lands of the </a:t>
            </a:r>
            <a:r>
              <a:rPr lang="en-US" sz="3000" b="1" dirty="0" err="1">
                <a:solidFill>
                  <a:schemeClr val="lt1"/>
                </a:solidFill>
                <a:latin typeface="Poppins"/>
                <a:ea typeface="Poppins"/>
                <a:cs typeface="Poppins"/>
                <a:sym typeface="Poppins"/>
              </a:rPr>
              <a:t>xʷməθkʷəy̓əm</a:t>
            </a:r>
            <a:r>
              <a:rPr lang="en-US" sz="3000" b="1" dirty="0">
                <a:solidFill>
                  <a:schemeClr val="lt1"/>
                </a:solidFill>
                <a:latin typeface="Poppins"/>
                <a:ea typeface="Poppins"/>
                <a:cs typeface="Poppins"/>
                <a:sym typeface="Poppins"/>
              </a:rPr>
              <a:t> (Musqueam), Sḵwx̱wú7mesh (Squamish) and </a:t>
            </a:r>
            <a:r>
              <a:rPr lang="en-US" sz="3000" b="1" dirty="0" err="1">
                <a:solidFill>
                  <a:schemeClr val="lt1"/>
                </a:solidFill>
                <a:latin typeface="Poppins"/>
                <a:ea typeface="Poppins"/>
                <a:cs typeface="Poppins"/>
                <a:sym typeface="Poppins"/>
              </a:rPr>
              <a:t>səlilwətaɬ</a:t>
            </a:r>
            <a:r>
              <a:rPr lang="en-US" sz="3000" b="1" dirty="0">
                <a:solidFill>
                  <a:schemeClr val="lt1"/>
                </a:solidFill>
                <a:latin typeface="Poppins"/>
                <a:ea typeface="Poppins"/>
                <a:cs typeface="Poppins"/>
                <a:sym typeface="Poppins"/>
              </a:rPr>
              <a:t> (Tsleil-Waututh) Nations.</a:t>
            </a:r>
            <a:r>
              <a:rPr lang="en-US" sz="3000" dirty="0">
                <a:solidFill>
                  <a:schemeClr val="lt1"/>
                </a:solidFill>
                <a:latin typeface="Poppins"/>
                <a:ea typeface="Poppins"/>
                <a:cs typeface="Poppins"/>
                <a:sym typeface="Poppins"/>
              </a:rPr>
              <a:t>​</a:t>
            </a:r>
            <a:endParaRPr sz="3500" dirty="0">
              <a:solidFill>
                <a:schemeClr val="lt1"/>
              </a:solidFill>
              <a:latin typeface="Calibri"/>
              <a:ea typeface="Calibri"/>
              <a:cs typeface="Calibri"/>
              <a:sym typeface="Calibri"/>
            </a:endParaRPr>
          </a:p>
        </p:txBody>
      </p:sp>
      <p:sp>
        <p:nvSpPr>
          <p:cNvPr id="50" name="Google Shape;50;g2ef4ae0f03a_7_31"/>
          <p:cNvSpPr txBox="1">
            <a:spLocks noGrp="1"/>
          </p:cNvSpPr>
          <p:nvPr>
            <p:ph type="title"/>
          </p:nvPr>
        </p:nvSpPr>
        <p:spPr>
          <a:xfrm>
            <a:off x="685800" y="2011680"/>
            <a:ext cx="131445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Land Acknowledgement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ef4ae0f03a_8_104"/>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Questions?</a:t>
            </a:r>
            <a:endParaRPr/>
          </a:p>
        </p:txBody>
      </p:sp>
      <p:sp>
        <p:nvSpPr>
          <p:cNvPr id="197" name="Google Shape;197;g2ef4ae0f03a_8_104"/>
          <p:cNvSpPr txBox="1"/>
          <p:nvPr/>
        </p:nvSpPr>
        <p:spPr>
          <a:xfrm>
            <a:off x="685800" y="3444550"/>
            <a:ext cx="6707100" cy="461700"/>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3000" b="1">
                <a:solidFill>
                  <a:schemeClr val="lt1"/>
                </a:solidFill>
                <a:latin typeface="Poppins"/>
                <a:ea typeface="Poppins"/>
                <a:cs typeface="Poppins"/>
                <a:sym typeface="Poppins"/>
              </a:rPr>
              <a:t>Q &amp; A Period</a:t>
            </a:r>
            <a:endParaRPr sz="35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ef4ae0f03a_8_111"/>
          <p:cNvSpPr txBox="1"/>
          <p:nvPr/>
        </p:nvSpPr>
        <p:spPr>
          <a:xfrm>
            <a:off x="708005" y="7671816"/>
            <a:ext cx="4110000" cy="261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1700">
                <a:solidFill>
                  <a:srgbClr val="333333"/>
                </a:solidFill>
                <a:latin typeface="Poppins"/>
                <a:ea typeface="Poppins"/>
                <a:cs typeface="Poppins"/>
                <a:sym typeface="Poppins"/>
              </a:rPr>
              <a:t>Visit</a:t>
            </a:r>
            <a:r>
              <a:rPr lang="en-US" sz="1700" b="1">
                <a:solidFill>
                  <a:srgbClr val="4054E1"/>
                </a:solidFill>
                <a:latin typeface="Poppins"/>
                <a:ea typeface="Poppins"/>
                <a:cs typeface="Poppins"/>
                <a:sym typeface="Poppins"/>
              </a:rPr>
              <a:t> </a:t>
            </a:r>
            <a:r>
              <a:rPr lang="en-US" sz="1700" b="1" i="0" u="none" strike="noStrike" cap="none">
                <a:solidFill>
                  <a:srgbClr val="4054E1"/>
                </a:solidFill>
                <a:latin typeface="Poppins"/>
                <a:ea typeface="Poppins"/>
                <a:cs typeface="Poppins"/>
                <a:sym typeface="Poppins"/>
              </a:rPr>
              <a:t>SOGIeducation.org</a:t>
            </a:r>
            <a:endParaRPr sz="1700" b="1" i="0" u="none" strike="noStrike" cap="none">
              <a:solidFill>
                <a:srgbClr val="4054E1"/>
              </a:solidFill>
              <a:latin typeface="Poppins"/>
              <a:ea typeface="Poppins"/>
              <a:cs typeface="Poppins"/>
              <a:sym typeface="Poppins"/>
            </a:endParaRPr>
          </a:p>
        </p:txBody>
      </p:sp>
      <p:sp>
        <p:nvSpPr>
          <p:cNvPr id="204" name="Google Shape;204;g2ef4ae0f03a_8_111"/>
          <p:cNvSpPr txBox="1"/>
          <p:nvPr/>
        </p:nvSpPr>
        <p:spPr>
          <a:xfrm>
            <a:off x="708000" y="6291175"/>
            <a:ext cx="6798600" cy="1169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FFD966"/>
              </a:buClr>
              <a:buSzPts val="4500"/>
              <a:buFont typeface="Century Gothic"/>
              <a:buNone/>
            </a:pPr>
            <a:r>
              <a:rPr lang="en-US" sz="5300" b="1">
                <a:solidFill>
                  <a:srgbClr val="333333"/>
                </a:solidFill>
                <a:latin typeface="Poppins"/>
                <a:ea typeface="Poppins"/>
                <a:cs typeface="Poppins"/>
                <a:sym typeface="Poppins"/>
              </a:rPr>
              <a:t>Thank You </a:t>
            </a:r>
            <a:r>
              <a:rPr lang="en-US" sz="5300">
                <a:solidFill>
                  <a:srgbClr val="DA6FE6"/>
                </a:solidFill>
                <a:latin typeface="Poppins ExtraLight"/>
                <a:ea typeface="Poppins ExtraLight"/>
                <a:cs typeface="Poppins ExtraLight"/>
                <a:sym typeface="Poppins ExtraLight"/>
              </a:rPr>
              <a:t>|</a:t>
            </a:r>
            <a:r>
              <a:rPr lang="en-US" sz="5300" b="1">
                <a:solidFill>
                  <a:srgbClr val="333333"/>
                </a:solidFill>
                <a:latin typeface="Poppins"/>
                <a:ea typeface="Poppins"/>
                <a:cs typeface="Poppins"/>
                <a:sym typeface="Poppins"/>
              </a:rPr>
              <a:t> Merci</a:t>
            </a:r>
            <a:br>
              <a:rPr lang="en-US" sz="5300" b="1">
                <a:solidFill>
                  <a:srgbClr val="333333"/>
                </a:solidFill>
                <a:latin typeface="Poppins"/>
                <a:ea typeface="Poppins"/>
                <a:cs typeface="Poppins"/>
                <a:sym typeface="Poppins"/>
              </a:rPr>
            </a:br>
            <a:r>
              <a:rPr lang="en-US" sz="2300">
                <a:solidFill>
                  <a:srgbClr val="333333"/>
                </a:solidFill>
                <a:latin typeface="Poppins"/>
                <a:ea typeface="Poppins"/>
                <a:cs typeface="Poppins"/>
                <a:sym typeface="Poppins"/>
              </a:rPr>
              <a:t>Support all students.</a:t>
            </a:r>
            <a:endParaRPr sz="5300" b="1">
              <a:solidFill>
                <a:srgbClr val="333333"/>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ef4ae0f03a_8_41"/>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Introductions</a:t>
            </a:r>
            <a:endParaRPr/>
          </a:p>
        </p:txBody>
      </p:sp>
      <p:sp>
        <p:nvSpPr>
          <p:cNvPr id="156" name="Google Shape;156;g2ef4ae0f03a_8_41"/>
          <p:cNvSpPr>
            <a:spLocks noGrp="1"/>
          </p:cNvSpPr>
          <p:nvPr>
            <p:ph type="pic" idx="2"/>
          </p:nvPr>
        </p:nvSpPr>
        <p:spPr>
          <a:xfrm>
            <a:off x="685800" y="3630168"/>
            <a:ext cx="3125100" cy="3125100"/>
          </a:xfrm>
          <a:prstGeom prst="ellipse">
            <a:avLst/>
          </a:prstGeom>
        </p:spPr>
        <p:txBody>
          <a:bodyPr/>
          <a:lstStyle/>
          <a:p>
            <a:endParaRPr lang="en-US"/>
          </a:p>
        </p:txBody>
      </p:sp>
      <p:sp>
        <p:nvSpPr>
          <p:cNvPr id="157" name="Google Shape;157;g2ef4ae0f03a_8_41"/>
          <p:cNvSpPr txBox="1"/>
          <p:nvPr/>
        </p:nvSpPr>
        <p:spPr>
          <a:xfrm>
            <a:off x="4267951" y="3641525"/>
            <a:ext cx="10289400" cy="1025922"/>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US" sz="3000" b="1">
                <a:solidFill>
                  <a:srgbClr val="4054E1"/>
                </a:solidFill>
                <a:latin typeface="Poppins"/>
                <a:ea typeface="Poppins"/>
                <a:cs typeface="Poppins"/>
                <a:sym typeface="Poppins"/>
              </a:rPr>
              <a:t>First name Last name (Pronoun)</a:t>
            </a:r>
            <a:endParaRPr sz="2000" i="1" u="none" strike="noStrike" cap="none">
              <a:solidFill>
                <a:srgbClr val="333333"/>
              </a:solidFill>
              <a:latin typeface="Poppins"/>
              <a:ea typeface="Poppins"/>
              <a:cs typeface="Poppins"/>
              <a:sym typeface="Poppins"/>
            </a:endParaRPr>
          </a:p>
          <a:p>
            <a:pPr marL="0" lvl="0" indent="0" algn="l" rtl="0">
              <a:lnSpc>
                <a:spcPct val="125000"/>
              </a:lnSpc>
              <a:spcBef>
                <a:spcPts val="500"/>
              </a:spcBef>
              <a:spcAft>
                <a:spcPts val="0"/>
              </a:spcAft>
              <a:buClr>
                <a:srgbClr val="000000"/>
              </a:buClr>
              <a:buSzPts val="2500"/>
              <a:buFont typeface="Arial"/>
              <a:buNone/>
            </a:pPr>
            <a:r>
              <a:rPr lang="en-US" sz="2000">
                <a:solidFill>
                  <a:srgbClr val="333333"/>
                </a:solidFill>
                <a:latin typeface="Poppins"/>
                <a:ea typeface="Poppins"/>
                <a:cs typeface="Poppins"/>
                <a:sym typeface="Poppins"/>
              </a:rPr>
              <a:t>A description of presenter(s)</a:t>
            </a:r>
            <a:endParaRPr sz="3200" i="0" u="none" strike="noStrike" cap="none">
              <a:solidFill>
                <a:srgbClr val="333333"/>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8d062388a6_0_98"/>
          <p:cNvSpPr txBox="1">
            <a:spLocks noGrp="1"/>
          </p:cNvSpPr>
          <p:nvPr>
            <p:ph type="title"/>
          </p:nvPr>
        </p:nvSpPr>
        <p:spPr>
          <a:xfrm>
            <a:off x="685800" y="2011680"/>
            <a:ext cx="131445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The plan</a:t>
            </a:r>
            <a:endParaRPr/>
          </a:p>
        </p:txBody>
      </p:sp>
      <p:grpSp>
        <p:nvGrpSpPr>
          <p:cNvPr id="83" name="Google Shape;83;g28d062388a6_0_98"/>
          <p:cNvGrpSpPr/>
          <p:nvPr/>
        </p:nvGrpSpPr>
        <p:grpSpPr>
          <a:xfrm>
            <a:off x="685800" y="4231472"/>
            <a:ext cx="490500" cy="490500"/>
            <a:chOff x="685800" y="4231472"/>
            <a:chExt cx="490500" cy="490500"/>
          </a:xfrm>
        </p:grpSpPr>
        <p:sp>
          <p:nvSpPr>
            <p:cNvPr id="84" name="Google Shape;84;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85" name="Google Shape;85;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1800" b="1">
                  <a:solidFill>
                    <a:schemeClr val="lt1"/>
                  </a:solidFill>
                  <a:latin typeface="Poppins"/>
                  <a:ea typeface="Poppins"/>
                  <a:cs typeface="Poppins"/>
                  <a:sym typeface="Poppins"/>
                </a:rPr>
                <a:t>2</a:t>
              </a:r>
              <a:endParaRPr sz="1800" b="1">
                <a:solidFill>
                  <a:schemeClr val="lt1"/>
                </a:solidFill>
                <a:latin typeface="Calibri"/>
                <a:ea typeface="Calibri"/>
                <a:cs typeface="Calibri"/>
                <a:sym typeface="Calibri"/>
              </a:endParaRPr>
            </a:p>
          </p:txBody>
        </p:sp>
      </p:grpSp>
      <p:grpSp>
        <p:nvGrpSpPr>
          <p:cNvPr id="86" name="Google Shape;86;g28d062388a6_0_98"/>
          <p:cNvGrpSpPr/>
          <p:nvPr/>
        </p:nvGrpSpPr>
        <p:grpSpPr>
          <a:xfrm>
            <a:off x="685800" y="3595122"/>
            <a:ext cx="490500" cy="490500"/>
            <a:chOff x="685800" y="3595122"/>
            <a:chExt cx="490500" cy="490500"/>
          </a:xfrm>
        </p:grpSpPr>
        <p:sp>
          <p:nvSpPr>
            <p:cNvPr id="87" name="Google Shape;87;g28d062388a6_0_98"/>
            <p:cNvSpPr/>
            <p:nvPr/>
          </p:nvSpPr>
          <p:spPr>
            <a:xfrm>
              <a:off x="685800" y="359512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88" name="Google Shape;88;g28d062388a6_0_98"/>
            <p:cNvSpPr txBox="1"/>
            <p:nvPr/>
          </p:nvSpPr>
          <p:spPr>
            <a:xfrm>
              <a:off x="741000" y="370176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1800" b="1">
                  <a:solidFill>
                    <a:schemeClr val="lt1"/>
                  </a:solidFill>
                  <a:latin typeface="Poppins"/>
                  <a:ea typeface="Poppins"/>
                  <a:cs typeface="Poppins"/>
                  <a:sym typeface="Poppins"/>
                </a:rPr>
                <a:t>1</a:t>
              </a:r>
              <a:endParaRPr sz="1800" b="1">
                <a:solidFill>
                  <a:schemeClr val="lt1"/>
                </a:solidFill>
                <a:latin typeface="Calibri"/>
                <a:ea typeface="Calibri"/>
                <a:cs typeface="Calibri"/>
                <a:sym typeface="Calibri"/>
              </a:endParaRPr>
            </a:p>
          </p:txBody>
        </p:sp>
      </p:grpSp>
      <p:sp>
        <p:nvSpPr>
          <p:cNvPr id="89" name="Google Shape;89;g28d062388a6_0_98"/>
          <p:cNvSpPr txBox="1"/>
          <p:nvPr/>
        </p:nvSpPr>
        <p:spPr>
          <a:xfrm>
            <a:off x="1371725" y="3595125"/>
            <a:ext cx="6013576" cy="2585323"/>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Clr>
                <a:srgbClr val="000000"/>
              </a:buClr>
              <a:buSzPts val="1500"/>
              <a:buFont typeface="Arial"/>
              <a:buNone/>
            </a:pPr>
            <a:r>
              <a:rPr lang="en-US" sz="3000">
                <a:solidFill>
                  <a:schemeClr val="lt1"/>
                </a:solidFill>
                <a:latin typeface="Poppins"/>
                <a:ea typeface="Poppins"/>
                <a:cs typeface="Poppins"/>
                <a:sym typeface="Poppins"/>
              </a:rPr>
              <a:t>What is SOGI</a:t>
            </a:r>
            <a:br>
              <a:rPr lang="en-US" sz="3000">
                <a:solidFill>
                  <a:schemeClr val="lt1"/>
                </a:solidFill>
                <a:latin typeface="Poppins"/>
                <a:ea typeface="Poppins"/>
                <a:cs typeface="Poppins"/>
                <a:sym typeface="Poppins"/>
              </a:rPr>
            </a:br>
            <a:r>
              <a:rPr lang="en-US" sz="3000">
                <a:solidFill>
                  <a:schemeClr val="lt1"/>
                </a:solidFill>
                <a:latin typeface="Poppins"/>
                <a:ea typeface="Poppins"/>
                <a:cs typeface="Poppins"/>
                <a:sym typeface="Poppins"/>
              </a:rPr>
              <a:t>What is SOGI-inclusive </a:t>
            </a:r>
            <a:br>
              <a:rPr lang="en-US" sz="3000">
                <a:solidFill>
                  <a:schemeClr val="lt1"/>
                </a:solidFill>
                <a:latin typeface="Poppins"/>
                <a:ea typeface="Poppins"/>
                <a:cs typeface="Poppins"/>
                <a:sym typeface="Poppins"/>
              </a:rPr>
            </a:br>
            <a:r>
              <a:rPr lang="en-US" sz="3000">
                <a:solidFill>
                  <a:schemeClr val="lt1"/>
                </a:solidFill>
                <a:latin typeface="Poppins"/>
                <a:ea typeface="Poppins"/>
                <a:cs typeface="Poppins"/>
                <a:sym typeface="Poppins"/>
              </a:rPr>
              <a:t>Why is it important?</a:t>
            </a:r>
            <a:br>
              <a:rPr lang="en-US" sz="3000">
                <a:solidFill>
                  <a:schemeClr val="lt1"/>
                </a:solidFill>
                <a:latin typeface="Poppins"/>
                <a:ea typeface="Poppins"/>
                <a:cs typeface="Poppins"/>
                <a:sym typeface="Poppins"/>
              </a:rPr>
            </a:br>
            <a:r>
              <a:rPr lang="en-US" sz="3000">
                <a:solidFill>
                  <a:schemeClr val="lt1"/>
                </a:solidFill>
                <a:latin typeface="Poppins"/>
                <a:ea typeface="Poppins"/>
                <a:cs typeface="Poppins"/>
                <a:sym typeface="Poppins"/>
              </a:rPr>
              <a:t>What is SOGI 123</a:t>
            </a:r>
            <a:endParaRPr sz="3000">
              <a:solidFill>
                <a:schemeClr val="lt1"/>
              </a:solidFill>
              <a:latin typeface="Poppins"/>
              <a:ea typeface="Poppins"/>
              <a:cs typeface="Poppins"/>
              <a:sym typeface="Poppins"/>
            </a:endParaRPr>
          </a:p>
        </p:txBody>
      </p:sp>
      <p:grpSp>
        <p:nvGrpSpPr>
          <p:cNvPr id="90" name="Google Shape;90;g28d062388a6_0_98"/>
          <p:cNvGrpSpPr/>
          <p:nvPr/>
        </p:nvGrpSpPr>
        <p:grpSpPr>
          <a:xfrm>
            <a:off x="685800" y="4867822"/>
            <a:ext cx="490500" cy="490500"/>
            <a:chOff x="685800" y="4231472"/>
            <a:chExt cx="490500" cy="490500"/>
          </a:xfrm>
        </p:grpSpPr>
        <p:sp>
          <p:nvSpPr>
            <p:cNvPr id="91" name="Google Shape;91;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92" name="Google Shape;92;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1800" b="1">
                  <a:solidFill>
                    <a:schemeClr val="lt1"/>
                  </a:solidFill>
                  <a:latin typeface="Poppins"/>
                  <a:ea typeface="Poppins"/>
                  <a:cs typeface="Poppins"/>
                  <a:sym typeface="Poppins"/>
                </a:rPr>
                <a:t>3</a:t>
              </a:r>
              <a:endParaRPr sz="1800" b="1">
                <a:solidFill>
                  <a:schemeClr val="lt1"/>
                </a:solidFill>
                <a:latin typeface="Calibri"/>
                <a:ea typeface="Calibri"/>
                <a:cs typeface="Calibri"/>
                <a:sym typeface="Calibri"/>
              </a:endParaRPr>
            </a:p>
          </p:txBody>
        </p:sp>
      </p:grpSp>
      <p:grpSp>
        <p:nvGrpSpPr>
          <p:cNvPr id="93" name="Google Shape;93;g28d062388a6_0_98"/>
          <p:cNvGrpSpPr/>
          <p:nvPr/>
        </p:nvGrpSpPr>
        <p:grpSpPr>
          <a:xfrm>
            <a:off x="685800" y="5504172"/>
            <a:ext cx="490500" cy="490500"/>
            <a:chOff x="685800" y="4231472"/>
            <a:chExt cx="490500" cy="490500"/>
          </a:xfrm>
        </p:grpSpPr>
        <p:sp>
          <p:nvSpPr>
            <p:cNvPr id="94" name="Google Shape;94;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95" name="Google Shape;95;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1800" b="1">
                  <a:solidFill>
                    <a:schemeClr val="lt1"/>
                  </a:solidFill>
                  <a:latin typeface="Poppins"/>
                  <a:ea typeface="Poppins"/>
                  <a:cs typeface="Poppins"/>
                  <a:sym typeface="Poppins"/>
                </a:rPr>
                <a:t>4</a:t>
              </a:r>
              <a:endParaRPr sz="1800" b="1">
                <a:solidFill>
                  <a:schemeClr val="lt1"/>
                </a:solidFill>
                <a:latin typeface="Calibri"/>
                <a:ea typeface="Calibri"/>
                <a:cs typeface="Calibri"/>
                <a:sym typeface="Calibri"/>
              </a:endParaRPr>
            </a:p>
          </p:txBody>
        </p:sp>
      </p:grpSp>
      <p:sp>
        <p:nvSpPr>
          <p:cNvPr id="96" name="Google Shape;96;g28d062388a6_0_98"/>
          <p:cNvSpPr txBox="1"/>
          <p:nvPr/>
        </p:nvSpPr>
        <p:spPr>
          <a:xfrm>
            <a:off x="8608350" y="3595125"/>
            <a:ext cx="6013576" cy="3231654"/>
          </a:xfrm>
          <a:prstGeom prst="rect">
            <a:avLst/>
          </a:prstGeom>
          <a:noFill/>
          <a:ln>
            <a:noFill/>
          </a:ln>
        </p:spPr>
        <p:txBody>
          <a:bodyPr spcFirstLastPara="1" wrap="square" lIns="0" tIns="0" rIns="0" bIns="0" anchor="t" anchorCtr="0">
            <a:spAutoFit/>
          </a:bodyPr>
          <a:lstStyle/>
          <a:p>
            <a:pPr lvl="0">
              <a:lnSpc>
                <a:spcPct val="140000"/>
              </a:lnSpc>
              <a:buSzPts val="1500"/>
            </a:pPr>
            <a:r>
              <a:rPr lang="en-US" sz="3000">
                <a:solidFill>
                  <a:schemeClr val="lt1"/>
                </a:solidFill>
                <a:latin typeface="Poppins"/>
                <a:ea typeface="Poppins"/>
                <a:cs typeface="Poppins"/>
                <a:sym typeface="Poppins"/>
              </a:rPr>
              <a:t>SOGI in your school</a:t>
            </a:r>
          </a:p>
          <a:p>
            <a:pPr lvl="0">
              <a:lnSpc>
                <a:spcPct val="140000"/>
              </a:lnSpc>
              <a:buSzPts val="1500"/>
            </a:pPr>
            <a:r>
              <a:rPr lang="en-US" sz="3000">
                <a:solidFill>
                  <a:schemeClr val="lt1"/>
                </a:solidFill>
                <a:latin typeface="Poppins"/>
                <a:ea typeface="Poppins"/>
                <a:cs typeface="Poppins"/>
                <a:sym typeface="Poppins"/>
              </a:rPr>
              <a:t>In-class examples</a:t>
            </a:r>
            <a:br>
              <a:rPr lang="en-US" sz="3000">
                <a:solidFill>
                  <a:schemeClr val="lt1"/>
                </a:solidFill>
                <a:latin typeface="Poppins"/>
                <a:ea typeface="Poppins"/>
                <a:cs typeface="Poppins"/>
                <a:sym typeface="Poppins"/>
              </a:rPr>
            </a:br>
            <a:r>
              <a:rPr lang="en-US" sz="3000">
                <a:solidFill>
                  <a:schemeClr val="lt1"/>
                </a:solidFill>
                <a:latin typeface="Poppins"/>
                <a:ea typeface="Poppins"/>
                <a:cs typeface="Poppins"/>
                <a:sym typeface="Poppins"/>
              </a:rPr>
              <a:t>GSAs</a:t>
            </a:r>
            <a:br>
              <a:rPr lang="en-US" sz="3000">
                <a:solidFill>
                  <a:schemeClr val="lt1"/>
                </a:solidFill>
                <a:latin typeface="Poppins"/>
                <a:ea typeface="Poppins"/>
                <a:cs typeface="Poppins"/>
                <a:sym typeface="Poppins"/>
              </a:rPr>
            </a:br>
            <a:r>
              <a:rPr lang="en-US" sz="3000">
                <a:solidFill>
                  <a:schemeClr val="lt1"/>
                </a:solidFill>
                <a:latin typeface="Poppins"/>
                <a:ea typeface="Poppins"/>
                <a:cs typeface="Poppins"/>
                <a:sym typeface="Poppins"/>
              </a:rPr>
              <a:t>What can you do at home</a:t>
            </a:r>
            <a:br>
              <a:rPr lang="en-US" sz="3000">
                <a:solidFill>
                  <a:schemeClr val="lt1"/>
                </a:solidFill>
                <a:latin typeface="Poppins"/>
                <a:ea typeface="Poppins"/>
                <a:cs typeface="Poppins"/>
                <a:sym typeface="Poppins"/>
              </a:rPr>
            </a:br>
            <a:endParaRPr sz="3000">
              <a:solidFill>
                <a:schemeClr val="lt1"/>
              </a:solidFill>
              <a:latin typeface="Poppins"/>
              <a:ea typeface="Poppins"/>
              <a:cs typeface="Poppins"/>
              <a:sym typeface="Poppins"/>
            </a:endParaRPr>
          </a:p>
        </p:txBody>
      </p:sp>
      <p:grpSp>
        <p:nvGrpSpPr>
          <p:cNvPr id="97" name="Google Shape;97;g28d062388a6_0_98"/>
          <p:cNvGrpSpPr/>
          <p:nvPr/>
        </p:nvGrpSpPr>
        <p:grpSpPr>
          <a:xfrm>
            <a:off x="7854700" y="4231472"/>
            <a:ext cx="490500" cy="490500"/>
            <a:chOff x="685800" y="4231472"/>
            <a:chExt cx="490500" cy="490500"/>
          </a:xfrm>
        </p:grpSpPr>
        <p:sp>
          <p:nvSpPr>
            <p:cNvPr id="98" name="Google Shape;98;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99" name="Google Shape;99;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1800" b="1">
                  <a:solidFill>
                    <a:schemeClr val="lt1"/>
                  </a:solidFill>
                  <a:latin typeface="Poppins"/>
                  <a:ea typeface="Poppins"/>
                  <a:cs typeface="Poppins"/>
                  <a:sym typeface="Poppins"/>
                </a:rPr>
                <a:t>6</a:t>
              </a:r>
              <a:endParaRPr sz="1800" b="1">
                <a:solidFill>
                  <a:schemeClr val="lt1"/>
                </a:solidFill>
                <a:latin typeface="Calibri"/>
                <a:ea typeface="Calibri"/>
                <a:cs typeface="Calibri"/>
                <a:sym typeface="Calibri"/>
              </a:endParaRPr>
            </a:p>
          </p:txBody>
        </p:sp>
      </p:grpSp>
      <p:grpSp>
        <p:nvGrpSpPr>
          <p:cNvPr id="100" name="Google Shape;100;g28d062388a6_0_98"/>
          <p:cNvGrpSpPr/>
          <p:nvPr/>
        </p:nvGrpSpPr>
        <p:grpSpPr>
          <a:xfrm>
            <a:off x="7854700" y="3595122"/>
            <a:ext cx="490500" cy="490500"/>
            <a:chOff x="685800" y="3595122"/>
            <a:chExt cx="490500" cy="490500"/>
          </a:xfrm>
        </p:grpSpPr>
        <p:sp>
          <p:nvSpPr>
            <p:cNvPr id="101" name="Google Shape;101;g28d062388a6_0_98"/>
            <p:cNvSpPr/>
            <p:nvPr/>
          </p:nvSpPr>
          <p:spPr>
            <a:xfrm>
              <a:off x="685800" y="359512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102" name="Google Shape;102;g28d062388a6_0_98"/>
            <p:cNvSpPr txBox="1"/>
            <p:nvPr/>
          </p:nvSpPr>
          <p:spPr>
            <a:xfrm>
              <a:off x="741000" y="370176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1800" b="1">
                  <a:solidFill>
                    <a:schemeClr val="lt1"/>
                  </a:solidFill>
                  <a:latin typeface="Poppins"/>
                  <a:ea typeface="Poppins"/>
                  <a:cs typeface="Poppins"/>
                  <a:sym typeface="Poppins"/>
                </a:rPr>
                <a:t>5</a:t>
              </a:r>
              <a:endParaRPr sz="1800" b="1">
                <a:solidFill>
                  <a:schemeClr val="lt1"/>
                </a:solidFill>
                <a:latin typeface="Calibri"/>
                <a:ea typeface="Calibri"/>
                <a:cs typeface="Calibri"/>
                <a:sym typeface="Calibri"/>
              </a:endParaRPr>
            </a:p>
          </p:txBody>
        </p:sp>
      </p:grpSp>
      <p:grpSp>
        <p:nvGrpSpPr>
          <p:cNvPr id="103" name="Google Shape;103;g28d062388a6_0_98"/>
          <p:cNvGrpSpPr/>
          <p:nvPr/>
        </p:nvGrpSpPr>
        <p:grpSpPr>
          <a:xfrm>
            <a:off x="7854700" y="4867822"/>
            <a:ext cx="490500" cy="490500"/>
            <a:chOff x="685800" y="4231472"/>
            <a:chExt cx="490500" cy="490500"/>
          </a:xfrm>
        </p:grpSpPr>
        <p:sp>
          <p:nvSpPr>
            <p:cNvPr id="104" name="Google Shape;104;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105" name="Google Shape;105;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1800" b="1">
                  <a:solidFill>
                    <a:schemeClr val="lt1"/>
                  </a:solidFill>
                  <a:latin typeface="Poppins"/>
                  <a:ea typeface="Poppins"/>
                  <a:cs typeface="Poppins"/>
                  <a:sym typeface="Poppins"/>
                </a:rPr>
                <a:t>7</a:t>
              </a:r>
              <a:endParaRPr sz="1800" b="1">
                <a:solidFill>
                  <a:schemeClr val="lt1"/>
                </a:solidFill>
                <a:latin typeface="Calibri"/>
                <a:ea typeface="Calibri"/>
                <a:cs typeface="Calibri"/>
                <a:sym typeface="Calibri"/>
              </a:endParaRPr>
            </a:p>
          </p:txBody>
        </p:sp>
      </p:grpSp>
      <p:grpSp>
        <p:nvGrpSpPr>
          <p:cNvPr id="106" name="Google Shape;106;g28d062388a6_0_98"/>
          <p:cNvGrpSpPr/>
          <p:nvPr/>
        </p:nvGrpSpPr>
        <p:grpSpPr>
          <a:xfrm>
            <a:off x="7854700" y="5504172"/>
            <a:ext cx="490500" cy="490500"/>
            <a:chOff x="685800" y="4231472"/>
            <a:chExt cx="490500" cy="490500"/>
          </a:xfrm>
        </p:grpSpPr>
        <p:sp>
          <p:nvSpPr>
            <p:cNvPr id="107" name="Google Shape;107;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sz="2300">
                <a:latin typeface="Calibri"/>
                <a:ea typeface="Calibri"/>
                <a:cs typeface="Calibri"/>
                <a:sym typeface="Calibri"/>
              </a:endParaRPr>
            </a:p>
          </p:txBody>
        </p:sp>
        <p:sp>
          <p:nvSpPr>
            <p:cNvPr id="108" name="Google Shape;108;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en-US" sz="1800" b="1">
                  <a:solidFill>
                    <a:schemeClr val="lt1"/>
                  </a:solidFill>
                  <a:latin typeface="Poppins"/>
                  <a:ea typeface="Poppins"/>
                  <a:cs typeface="Poppins"/>
                  <a:sym typeface="Poppins"/>
                </a:rPr>
                <a:t>8</a:t>
              </a:r>
              <a:endParaRPr sz="1800" b="1">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28d062388a6_0_22"/>
          <p:cNvSpPr txBox="1"/>
          <p:nvPr/>
        </p:nvSpPr>
        <p:spPr>
          <a:xfrm>
            <a:off x="685793" y="4016950"/>
            <a:ext cx="6596100" cy="17316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5000"/>
              <a:buFont typeface="Arial"/>
              <a:buNone/>
            </a:pPr>
            <a:r>
              <a:rPr lang="en-US" sz="5000" b="1" i="0" u="none" strike="noStrike" cap="none">
                <a:solidFill>
                  <a:srgbClr val="333333"/>
                </a:solidFill>
                <a:latin typeface="Poppins"/>
                <a:ea typeface="Poppins"/>
                <a:cs typeface="Poppins"/>
                <a:sym typeface="Poppins"/>
              </a:rPr>
              <a:t>S</a:t>
            </a:r>
            <a:r>
              <a:rPr lang="en-US" sz="5000" i="0" u="none" strike="noStrike" cap="none">
                <a:solidFill>
                  <a:srgbClr val="333333"/>
                </a:solidFill>
                <a:latin typeface="Poppins"/>
                <a:ea typeface="Poppins"/>
                <a:cs typeface="Poppins"/>
                <a:sym typeface="Poppins"/>
              </a:rPr>
              <a:t>exual </a:t>
            </a:r>
            <a:r>
              <a:rPr lang="en-US" sz="5000" b="1" i="0" u="none" strike="noStrike" cap="none">
                <a:solidFill>
                  <a:srgbClr val="333333"/>
                </a:solidFill>
                <a:latin typeface="Poppins"/>
                <a:ea typeface="Poppins"/>
                <a:cs typeface="Poppins"/>
                <a:sym typeface="Poppins"/>
              </a:rPr>
              <a:t>O</a:t>
            </a:r>
            <a:r>
              <a:rPr lang="en-US" sz="5000" i="0" u="none" strike="noStrike" cap="none">
                <a:solidFill>
                  <a:srgbClr val="333333"/>
                </a:solidFill>
                <a:latin typeface="Poppins"/>
                <a:ea typeface="Poppins"/>
                <a:cs typeface="Poppins"/>
                <a:sym typeface="Poppins"/>
              </a:rPr>
              <a:t>rientation</a:t>
            </a:r>
            <a:endParaRPr sz="5000" i="0" u="none" strike="noStrike" cap="none">
              <a:solidFill>
                <a:srgbClr val="333333"/>
              </a:solidFill>
              <a:latin typeface="Poppins"/>
              <a:ea typeface="Poppins"/>
              <a:cs typeface="Poppins"/>
              <a:sym typeface="Poppins"/>
            </a:endParaRPr>
          </a:p>
          <a:p>
            <a:pPr marL="0" marR="0" lvl="0" indent="0" algn="l" rtl="0">
              <a:lnSpc>
                <a:spcPct val="125000"/>
              </a:lnSpc>
              <a:spcBef>
                <a:spcPts val="0"/>
              </a:spcBef>
              <a:spcAft>
                <a:spcPts val="0"/>
              </a:spcAft>
              <a:buClr>
                <a:srgbClr val="000000"/>
              </a:buClr>
              <a:buSzPts val="5000"/>
              <a:buFont typeface="Arial"/>
              <a:buNone/>
            </a:pPr>
            <a:r>
              <a:rPr lang="en-US" sz="5000" b="1" i="0" u="none" strike="noStrike" cap="none">
                <a:solidFill>
                  <a:srgbClr val="333333"/>
                </a:solidFill>
                <a:latin typeface="Poppins"/>
                <a:ea typeface="Poppins"/>
                <a:cs typeface="Poppins"/>
                <a:sym typeface="Poppins"/>
              </a:rPr>
              <a:t>G</a:t>
            </a:r>
            <a:r>
              <a:rPr lang="en-US" sz="5000" i="0" u="none" strike="noStrike" cap="none">
                <a:solidFill>
                  <a:srgbClr val="333333"/>
                </a:solidFill>
                <a:latin typeface="Poppins"/>
                <a:ea typeface="Poppins"/>
                <a:cs typeface="Poppins"/>
                <a:sym typeface="Poppins"/>
              </a:rPr>
              <a:t>ender </a:t>
            </a:r>
            <a:r>
              <a:rPr lang="en-US" sz="5000" b="1" i="0" u="none" strike="noStrike" cap="none">
                <a:solidFill>
                  <a:srgbClr val="333333"/>
                </a:solidFill>
                <a:latin typeface="Poppins"/>
                <a:ea typeface="Poppins"/>
                <a:cs typeface="Poppins"/>
                <a:sym typeface="Poppins"/>
              </a:rPr>
              <a:t>I</a:t>
            </a:r>
            <a:r>
              <a:rPr lang="en-US" sz="5000" i="0" u="none" strike="noStrike" cap="none">
                <a:solidFill>
                  <a:srgbClr val="333333"/>
                </a:solidFill>
                <a:latin typeface="Poppins"/>
                <a:ea typeface="Poppins"/>
                <a:cs typeface="Poppins"/>
                <a:sym typeface="Poppins"/>
              </a:rPr>
              <a:t>dentity</a:t>
            </a:r>
            <a:endParaRPr sz="5000" i="0" u="none" strike="noStrike" cap="none">
              <a:solidFill>
                <a:srgbClr val="333333"/>
              </a:solidFill>
              <a:latin typeface="Poppins"/>
              <a:ea typeface="Poppins"/>
              <a:cs typeface="Poppins"/>
              <a:sym typeface="Poppins"/>
            </a:endParaRPr>
          </a:p>
        </p:txBody>
      </p:sp>
      <p:pic>
        <p:nvPicPr>
          <p:cNvPr id="57" name="Google Shape;57;g28d062388a6_0_22"/>
          <p:cNvPicPr preferRelativeResize="0"/>
          <p:nvPr/>
        </p:nvPicPr>
        <p:blipFill>
          <a:blip r:embed="rId3">
            <a:alphaModFix/>
          </a:blip>
          <a:stretch>
            <a:fillRect/>
          </a:stretch>
        </p:blipFill>
        <p:spPr>
          <a:xfrm>
            <a:off x="9209521" y="4148400"/>
            <a:ext cx="4264125" cy="722750"/>
          </a:xfrm>
          <a:prstGeom prst="rect">
            <a:avLst/>
          </a:prstGeom>
          <a:noFill/>
          <a:ln>
            <a:noFill/>
          </a:ln>
        </p:spPr>
      </p:pic>
      <p:sp>
        <p:nvSpPr>
          <p:cNvPr id="58" name="Google Shape;58;g28d062388a6_0_22"/>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What is SOGI and SOGI 123?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What is SOGI-inclusive education?</a:t>
            </a:r>
            <a:endParaRPr/>
          </a:p>
        </p:txBody>
      </p:sp>
      <p:sp>
        <p:nvSpPr>
          <p:cNvPr id="115" name="Google Shape;115;g28d062388a6_0_4"/>
          <p:cNvSpPr txBox="1"/>
          <p:nvPr/>
        </p:nvSpPr>
        <p:spPr>
          <a:xfrm>
            <a:off x="685800" y="3563165"/>
            <a:ext cx="10289100" cy="2564805"/>
          </a:xfrm>
          <a:prstGeom prst="rect">
            <a:avLst/>
          </a:prstGeom>
          <a:noFill/>
          <a:ln>
            <a:noFill/>
          </a:ln>
        </p:spPr>
        <p:txBody>
          <a:bodyPr spcFirstLastPara="1" wrap="square" lIns="0" tIns="0" rIns="0" bIns="0" anchor="t" anchorCtr="0">
            <a:spAutoFit/>
          </a:bodyPr>
          <a:lstStyle/>
          <a:p>
            <a:pPr marL="0" lvl="0" indent="0" algn="l" rtl="0">
              <a:lnSpc>
                <a:spcPct val="125000"/>
              </a:lnSpc>
              <a:spcBef>
                <a:spcPts val="500"/>
              </a:spcBef>
              <a:spcAft>
                <a:spcPts val="0"/>
              </a:spcAft>
              <a:buClr>
                <a:srgbClr val="000000"/>
              </a:buClr>
              <a:buSzPts val="2500"/>
              <a:buFont typeface="Arial"/>
              <a:buNone/>
            </a:pPr>
            <a:r>
              <a:rPr lang="en-US" sz="2000">
                <a:solidFill>
                  <a:srgbClr val="333333"/>
                </a:solidFill>
                <a:latin typeface="Poppins"/>
                <a:ea typeface="Poppins"/>
                <a:cs typeface="Poppins"/>
                <a:sym typeface="Poppins"/>
              </a:rPr>
              <a:t>SOGI-inclusive schools are safe and welcoming places for students of all sexual orientations, gender identities and family structures.</a:t>
            </a:r>
          </a:p>
          <a:p>
            <a:pPr marL="0" lvl="0" indent="0" algn="l" rtl="0">
              <a:lnSpc>
                <a:spcPct val="125000"/>
              </a:lnSpc>
              <a:spcBef>
                <a:spcPts val="500"/>
              </a:spcBef>
              <a:spcAft>
                <a:spcPts val="0"/>
              </a:spcAft>
              <a:buClr>
                <a:srgbClr val="000000"/>
              </a:buClr>
              <a:buSzPts val="2500"/>
              <a:buFont typeface="Arial"/>
              <a:buNone/>
            </a:pPr>
            <a:endParaRPr lang="en-US" sz="2000">
              <a:solidFill>
                <a:srgbClr val="333333"/>
              </a:solidFill>
              <a:latin typeface="Poppins"/>
              <a:ea typeface="Poppins"/>
              <a:cs typeface="Poppins"/>
              <a:sym typeface="Poppins"/>
            </a:endParaRPr>
          </a:p>
          <a:p>
            <a:pPr marL="0" lvl="0" indent="0" algn="l" rtl="0">
              <a:lnSpc>
                <a:spcPct val="125000"/>
              </a:lnSpc>
              <a:spcBef>
                <a:spcPts val="500"/>
              </a:spcBef>
              <a:spcAft>
                <a:spcPts val="0"/>
              </a:spcAft>
              <a:buClr>
                <a:srgbClr val="000000"/>
              </a:buClr>
              <a:buSzPts val="2500"/>
              <a:buFont typeface="Arial"/>
              <a:buNone/>
            </a:pPr>
            <a:r>
              <a:rPr lang="en-US" sz="2000">
                <a:solidFill>
                  <a:srgbClr val="333333"/>
                </a:solidFill>
                <a:latin typeface="Poppins"/>
                <a:ea typeface="Poppins"/>
                <a:cs typeface="Poppins"/>
                <a:sym typeface="Poppins"/>
              </a:rPr>
              <a:t>SOGI-inclusive education can apply to all classrooms, subjects, and age groups. It is not a curriculum or single lesson plan.</a:t>
            </a:r>
          </a:p>
          <a:p>
            <a:pPr marL="0" lvl="0" indent="0" algn="l" rtl="0">
              <a:lnSpc>
                <a:spcPct val="125000"/>
              </a:lnSpc>
              <a:spcBef>
                <a:spcPts val="500"/>
              </a:spcBef>
              <a:spcAft>
                <a:spcPts val="0"/>
              </a:spcAft>
              <a:buClr>
                <a:srgbClr val="000000"/>
              </a:buClr>
              <a:buSzPts val="2500"/>
              <a:buFont typeface="Arial"/>
              <a:buNone/>
            </a:pPr>
            <a:endParaRPr lang="en-US" sz="2000">
              <a:solidFill>
                <a:srgbClr val="333333"/>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d062388a6_0_313"/>
          <p:cNvSpPr txBox="1">
            <a:spLocks noGrp="1"/>
          </p:cNvSpPr>
          <p:nvPr>
            <p:ph type="title"/>
          </p:nvPr>
        </p:nvSpPr>
        <p:spPr>
          <a:xfrm>
            <a:off x="685800" y="1665533"/>
            <a:ext cx="13894724" cy="1384995"/>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dirty="0"/>
              <a:t>Why is SOGI-inclusive education happening?</a:t>
            </a:r>
            <a:endParaRPr dirty="0"/>
          </a:p>
        </p:txBody>
      </p:sp>
      <p:sp>
        <p:nvSpPr>
          <p:cNvPr id="164" name="Google Shape;164;g28d062388a6_0_313"/>
          <p:cNvSpPr txBox="1"/>
          <p:nvPr/>
        </p:nvSpPr>
        <p:spPr>
          <a:xfrm>
            <a:off x="669176" y="3474720"/>
            <a:ext cx="10289400" cy="3141886"/>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CA" sz="3000" b="1">
                <a:solidFill>
                  <a:srgbClr val="4054E1"/>
                </a:solidFill>
                <a:latin typeface="Poppins"/>
                <a:ea typeface="Poppins"/>
                <a:cs typeface="Poppins"/>
                <a:sym typeface="Poppins"/>
              </a:rPr>
              <a:t>Human Rights Code and school codes of conduct</a:t>
            </a:r>
            <a:endParaRPr sz="2000" i="1" u="none" strike="noStrike" cap="none">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en-US" sz="2000">
                <a:solidFill>
                  <a:srgbClr val="333333"/>
                </a:solidFill>
                <a:latin typeface="Poppins"/>
                <a:ea typeface="Poppins"/>
                <a:cs typeface="Poppins"/>
                <a:sym typeface="Poppins"/>
              </a:rPr>
              <a:t>The 2016 BC Human Rights Code amendment adds gender identity and expression as a prohibited ground of discrimination (joining sexual orientation). </a:t>
            </a:r>
          </a:p>
          <a:p>
            <a:pPr marL="0" marR="0" lvl="0" indent="0" algn="l" rtl="0">
              <a:lnSpc>
                <a:spcPct val="125000"/>
              </a:lnSpc>
              <a:spcBef>
                <a:spcPts val="500"/>
              </a:spcBef>
              <a:spcAft>
                <a:spcPts val="0"/>
              </a:spcAft>
              <a:buClr>
                <a:srgbClr val="000000"/>
              </a:buClr>
              <a:buSzPts val="2500"/>
              <a:buFont typeface="Arial"/>
              <a:buNone/>
            </a:pPr>
            <a:r>
              <a:rPr lang="en-US" sz="2000">
                <a:solidFill>
                  <a:srgbClr val="333333"/>
                </a:solidFill>
                <a:latin typeface="Poppins"/>
                <a:ea typeface="Poppins"/>
                <a:cs typeface="Poppins"/>
                <a:sym typeface="Poppins"/>
              </a:rPr>
              <a:t>A 2016 Ministerial directive requires all schools (independent and public) to reference sexual orientation and gender identity </a:t>
            </a:r>
            <a:r>
              <a:rPr lang="en-US" sz="2000" b="1">
                <a:solidFill>
                  <a:srgbClr val="333333"/>
                </a:solidFill>
                <a:latin typeface="Poppins"/>
                <a:ea typeface="Poppins"/>
                <a:cs typeface="Poppins"/>
                <a:sym typeface="Poppins"/>
              </a:rPr>
              <a:t>in all policies or codes of conduct</a:t>
            </a:r>
            <a:r>
              <a:rPr lang="en-US" sz="2000">
                <a:solidFill>
                  <a:srgbClr val="333333"/>
                </a:solidFill>
                <a:latin typeface="Poppins"/>
                <a:ea typeface="Poppins"/>
                <a:cs typeface="Poppins"/>
                <a:sym typeface="Poppins"/>
              </a:rPr>
              <a:t>.</a:t>
            </a:r>
          </a:p>
          <a:p>
            <a:pPr marL="0" marR="0" lvl="0" indent="0" algn="l" rtl="0">
              <a:lnSpc>
                <a:spcPct val="125000"/>
              </a:lnSpc>
              <a:spcBef>
                <a:spcPts val="500"/>
              </a:spcBef>
              <a:spcAft>
                <a:spcPts val="0"/>
              </a:spcAft>
              <a:buClr>
                <a:srgbClr val="000000"/>
              </a:buClr>
              <a:buSzPts val="2500"/>
              <a:buFont typeface="Arial"/>
              <a:buNone/>
            </a:pPr>
            <a:endParaRPr lang="en-US" sz="2000">
              <a:solidFill>
                <a:srgbClr val="333333"/>
              </a:solidFill>
              <a:latin typeface="Poppins"/>
              <a:ea typeface="Poppins"/>
              <a:cs typeface="Poppins"/>
              <a:sym typeface="Poppins"/>
            </a:endParaRPr>
          </a:p>
        </p:txBody>
      </p:sp>
    </p:spTree>
    <p:extLst>
      <p:ext uri="{BB962C8B-B14F-4D97-AF65-F5344CB8AC3E}">
        <p14:creationId xmlns:p14="http://schemas.microsoft.com/office/powerpoint/2010/main" val="214694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d062388a6_0_313"/>
          <p:cNvSpPr txBox="1">
            <a:spLocks noGrp="1"/>
          </p:cNvSpPr>
          <p:nvPr>
            <p:ph type="title"/>
          </p:nvPr>
        </p:nvSpPr>
        <p:spPr>
          <a:xfrm>
            <a:off x="685800" y="1665533"/>
            <a:ext cx="13894724" cy="1384995"/>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dirty="0"/>
              <a:t>Why is SOGI-inclusive education important </a:t>
            </a:r>
            <a:r>
              <a:rPr lang="en-US"/>
              <a:t>and necessary?</a:t>
            </a:r>
            <a:endParaRPr dirty="0"/>
          </a:p>
        </p:txBody>
      </p:sp>
      <p:sp>
        <p:nvSpPr>
          <p:cNvPr id="164" name="Google Shape;164;g28d062388a6_0_313"/>
          <p:cNvSpPr txBox="1"/>
          <p:nvPr/>
        </p:nvSpPr>
        <p:spPr>
          <a:xfrm>
            <a:off x="669176" y="3474720"/>
            <a:ext cx="10289400" cy="4424288"/>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en-CA" sz="3000" b="1">
                <a:solidFill>
                  <a:srgbClr val="4054E1"/>
                </a:solidFill>
                <a:latin typeface="Poppins"/>
                <a:ea typeface="Poppins"/>
                <a:cs typeface="Poppins"/>
                <a:sym typeface="Poppins"/>
              </a:rPr>
              <a:t>The stats</a:t>
            </a:r>
            <a:endParaRPr sz="2000" i="1" u="none" strike="noStrike" cap="none">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en-US" sz="2000">
                <a:solidFill>
                  <a:srgbClr val="333333"/>
                </a:solidFill>
                <a:latin typeface="Poppins"/>
                <a:ea typeface="Poppins"/>
                <a:cs typeface="Poppins"/>
                <a:sym typeface="Poppins"/>
              </a:rPr>
              <a:t>64% of students report hearing homophobic slurs such as ‘that’s so gay!’ </a:t>
            </a:r>
            <a:r>
              <a:rPr lang="en-US" sz="2000" b="1">
                <a:solidFill>
                  <a:srgbClr val="333333"/>
                </a:solidFill>
                <a:latin typeface="Poppins"/>
                <a:ea typeface="Poppins"/>
                <a:cs typeface="Poppins"/>
                <a:sym typeface="Poppins"/>
              </a:rPr>
              <a:t>every day</a:t>
            </a:r>
            <a:r>
              <a:rPr lang="en-US" sz="2000">
                <a:solidFill>
                  <a:srgbClr val="333333"/>
                </a:solidFill>
                <a:latin typeface="Poppins"/>
                <a:ea typeface="Poppins"/>
                <a:cs typeface="Poppins"/>
                <a:sym typeface="Poppins"/>
              </a:rPr>
              <a:t> in school. Numbers are consistent across all identities.</a:t>
            </a:r>
          </a:p>
          <a:p>
            <a:pPr marL="0" marR="0" lvl="0" indent="0" algn="l" rtl="0">
              <a:lnSpc>
                <a:spcPct val="125000"/>
              </a:lnSpc>
              <a:spcBef>
                <a:spcPts val="500"/>
              </a:spcBef>
              <a:spcAft>
                <a:spcPts val="0"/>
              </a:spcAft>
              <a:buClr>
                <a:srgbClr val="000000"/>
              </a:buClr>
              <a:buSzPts val="2500"/>
              <a:buFont typeface="Arial"/>
              <a:buNone/>
            </a:pPr>
            <a:endParaRPr lang="en-US" sz="200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en-US" sz="2000">
                <a:solidFill>
                  <a:srgbClr val="333333"/>
                </a:solidFill>
                <a:latin typeface="Poppins"/>
                <a:ea typeface="Poppins"/>
                <a:cs typeface="Poppins"/>
                <a:sym typeface="Poppins"/>
              </a:rPr>
              <a:t>SOGI-inclusive school policies are linked to better academic outcomes and lowering negative </a:t>
            </a:r>
            <a:r>
              <a:rPr lang="en-US" sz="2000" err="1">
                <a:solidFill>
                  <a:srgbClr val="333333"/>
                </a:solidFill>
                <a:latin typeface="Poppins"/>
                <a:ea typeface="Poppins"/>
                <a:cs typeface="Poppins"/>
                <a:sym typeface="Poppins"/>
              </a:rPr>
              <a:t>behaviours</a:t>
            </a:r>
            <a:r>
              <a:rPr lang="en-US" sz="2000">
                <a:solidFill>
                  <a:srgbClr val="333333"/>
                </a:solidFill>
                <a:latin typeface="Poppins"/>
                <a:ea typeface="Poppins"/>
                <a:cs typeface="Poppins"/>
                <a:sym typeface="Poppins"/>
              </a:rPr>
              <a:t> for </a:t>
            </a:r>
            <a:r>
              <a:rPr lang="en-US" sz="2000" b="1">
                <a:solidFill>
                  <a:srgbClr val="333333"/>
                </a:solidFill>
                <a:latin typeface="Poppins"/>
                <a:ea typeface="Poppins"/>
                <a:cs typeface="Poppins"/>
                <a:sym typeface="Poppins"/>
              </a:rPr>
              <a:t>all youth</a:t>
            </a:r>
            <a:r>
              <a:rPr lang="en-US" sz="2000">
                <a:solidFill>
                  <a:srgbClr val="333333"/>
                </a:solidFill>
                <a:latin typeface="Poppins"/>
                <a:ea typeface="Poppins"/>
                <a:cs typeface="Poppins"/>
                <a:sym typeface="Poppins"/>
              </a:rPr>
              <a:t>, not just 2SLGBTQ+ youth.</a:t>
            </a:r>
          </a:p>
          <a:p>
            <a:pPr marL="0" marR="0" lvl="0" indent="0" algn="l" rtl="0">
              <a:lnSpc>
                <a:spcPct val="125000"/>
              </a:lnSpc>
              <a:spcBef>
                <a:spcPts val="500"/>
              </a:spcBef>
              <a:spcAft>
                <a:spcPts val="0"/>
              </a:spcAft>
              <a:buClr>
                <a:srgbClr val="000000"/>
              </a:buClr>
              <a:buSzPts val="2500"/>
              <a:buFont typeface="Arial"/>
              <a:buNone/>
            </a:pPr>
            <a:endParaRPr lang="en-US" sz="200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en-US" sz="2000">
                <a:solidFill>
                  <a:srgbClr val="333333"/>
                </a:solidFill>
                <a:latin typeface="Poppins"/>
                <a:ea typeface="Poppins"/>
                <a:cs typeface="Poppins"/>
                <a:sym typeface="Poppins"/>
              </a:rPr>
              <a:t>Nearly all mental health indicators including suicide rates are higher for LGBQ students compared to straight youth, and higher still for trans youth.</a:t>
            </a:r>
          </a:p>
          <a:p>
            <a:pPr marL="0" marR="0" lvl="0" indent="0" algn="l" rtl="0">
              <a:lnSpc>
                <a:spcPct val="125000"/>
              </a:lnSpc>
              <a:spcBef>
                <a:spcPts val="500"/>
              </a:spcBef>
              <a:spcAft>
                <a:spcPts val="0"/>
              </a:spcAft>
              <a:buClr>
                <a:srgbClr val="000000"/>
              </a:buClr>
              <a:buSzPts val="2500"/>
              <a:buFont typeface="Arial"/>
              <a:buNone/>
            </a:pPr>
            <a:endParaRPr lang="en-US" sz="2000">
              <a:solidFill>
                <a:srgbClr val="333333"/>
              </a:solidFill>
              <a:latin typeface="Poppins"/>
              <a:ea typeface="Poppins"/>
              <a:cs typeface="Poppins"/>
              <a:sym typeface="Poppins"/>
            </a:endParaRPr>
          </a:p>
        </p:txBody>
      </p:sp>
    </p:spTree>
    <p:extLst>
      <p:ext uri="{BB962C8B-B14F-4D97-AF65-F5344CB8AC3E}">
        <p14:creationId xmlns:p14="http://schemas.microsoft.com/office/powerpoint/2010/main" val="67163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US"/>
              <a:t>What is SOGI 123</a:t>
            </a:r>
            <a:endParaRPr/>
          </a:p>
        </p:txBody>
      </p:sp>
      <p:sp>
        <p:nvSpPr>
          <p:cNvPr id="115" name="Google Shape;115;g28d062388a6_0_4"/>
          <p:cNvSpPr txBox="1"/>
          <p:nvPr/>
        </p:nvSpPr>
        <p:spPr>
          <a:xfrm>
            <a:off x="4267950" y="3474720"/>
            <a:ext cx="10289100" cy="2949525"/>
          </a:xfrm>
          <a:prstGeom prst="rect">
            <a:avLst/>
          </a:prstGeom>
          <a:noFill/>
          <a:ln>
            <a:noFill/>
          </a:ln>
        </p:spPr>
        <p:txBody>
          <a:bodyPr spcFirstLastPara="1" wrap="square" lIns="0" tIns="0" rIns="0" bIns="0" anchor="t" anchorCtr="0">
            <a:spAutoFit/>
          </a:bodyPr>
          <a:lstStyle/>
          <a:p>
            <a:pPr marL="0" lvl="0" indent="0" algn="l" rtl="0">
              <a:lnSpc>
                <a:spcPct val="125000"/>
              </a:lnSpc>
              <a:spcBef>
                <a:spcPts val="500"/>
              </a:spcBef>
              <a:spcAft>
                <a:spcPts val="0"/>
              </a:spcAft>
              <a:buClr>
                <a:srgbClr val="000000"/>
              </a:buClr>
              <a:buSzPts val="2500"/>
              <a:buFont typeface="Arial"/>
              <a:buNone/>
            </a:pPr>
            <a:r>
              <a:rPr lang="en-US" sz="2000">
                <a:solidFill>
                  <a:srgbClr val="333333"/>
                </a:solidFill>
                <a:latin typeface="Poppins"/>
                <a:ea typeface="Poppins"/>
                <a:cs typeface="Poppins"/>
                <a:sym typeface="Poppins"/>
              </a:rPr>
              <a:t>SOGI 123 creates professional development and classroom resources with educators for educators that are ready to use, easy to access, and open to customization. </a:t>
            </a:r>
          </a:p>
          <a:p>
            <a:pPr marL="0" lvl="0" indent="0" algn="l" rtl="0">
              <a:lnSpc>
                <a:spcPct val="125000"/>
              </a:lnSpc>
              <a:spcBef>
                <a:spcPts val="500"/>
              </a:spcBef>
              <a:spcAft>
                <a:spcPts val="0"/>
              </a:spcAft>
              <a:buClr>
                <a:srgbClr val="000000"/>
              </a:buClr>
              <a:buSzPts val="2500"/>
              <a:buFont typeface="Arial"/>
              <a:buNone/>
            </a:pPr>
            <a:endParaRPr lang="en-US" sz="2000">
              <a:solidFill>
                <a:srgbClr val="333333"/>
              </a:solidFill>
              <a:latin typeface="Poppins"/>
              <a:ea typeface="Poppins"/>
              <a:cs typeface="Poppins"/>
              <a:sym typeface="Poppins"/>
            </a:endParaRPr>
          </a:p>
          <a:p>
            <a:pPr marL="0" lvl="0" indent="0" algn="l" rtl="0">
              <a:lnSpc>
                <a:spcPct val="125000"/>
              </a:lnSpc>
              <a:spcBef>
                <a:spcPts val="500"/>
              </a:spcBef>
              <a:spcAft>
                <a:spcPts val="0"/>
              </a:spcAft>
              <a:buClr>
                <a:srgbClr val="000000"/>
              </a:buClr>
              <a:buSzPts val="2500"/>
              <a:buFont typeface="Arial"/>
              <a:buNone/>
            </a:pPr>
            <a:r>
              <a:rPr lang="en-US" sz="2000">
                <a:solidFill>
                  <a:srgbClr val="333333"/>
                </a:solidFill>
                <a:latin typeface="Poppins"/>
                <a:ea typeface="Poppins"/>
                <a:cs typeface="Poppins"/>
                <a:sym typeface="Poppins"/>
              </a:rPr>
              <a:t>SOGI 123 is simply one more way that educators can find the resources they need and learn from each other.</a:t>
            </a:r>
          </a:p>
          <a:p>
            <a:pPr marL="0" lvl="0" indent="0" algn="l" rtl="0">
              <a:lnSpc>
                <a:spcPct val="125000"/>
              </a:lnSpc>
              <a:spcBef>
                <a:spcPts val="500"/>
              </a:spcBef>
              <a:spcAft>
                <a:spcPts val="0"/>
              </a:spcAft>
              <a:buClr>
                <a:srgbClr val="000000"/>
              </a:buClr>
              <a:buSzPts val="2500"/>
              <a:buFont typeface="Arial"/>
              <a:buNone/>
            </a:pPr>
            <a:endParaRPr lang="en-US" sz="2000">
              <a:solidFill>
                <a:srgbClr val="333333"/>
              </a:solidFill>
              <a:latin typeface="Poppins"/>
              <a:ea typeface="Poppins"/>
              <a:cs typeface="Poppins"/>
              <a:sym typeface="Poppins"/>
            </a:endParaRPr>
          </a:p>
        </p:txBody>
      </p:sp>
      <p:pic>
        <p:nvPicPr>
          <p:cNvPr id="2" name="Google Shape;57;g28d062388a6_0_22">
            <a:extLst>
              <a:ext uri="{FF2B5EF4-FFF2-40B4-BE49-F238E27FC236}">
                <a16:creationId xmlns:a16="http://schemas.microsoft.com/office/drawing/2014/main" id="{E75A60AD-FC95-36A9-E4BA-63614EA09B61}"/>
              </a:ext>
            </a:extLst>
          </p:cNvPr>
          <p:cNvPicPr preferRelativeResize="0">
            <a:picLocks noChangeAspect="1"/>
          </p:cNvPicPr>
          <p:nvPr/>
        </p:nvPicPr>
        <p:blipFill>
          <a:blip r:embed="rId3">
            <a:alphaModFix/>
          </a:blip>
          <a:stretch>
            <a:fillRect/>
          </a:stretch>
        </p:blipFill>
        <p:spPr>
          <a:xfrm>
            <a:off x="682950" y="4286250"/>
            <a:ext cx="3299899" cy="559318"/>
          </a:xfrm>
          <a:prstGeom prst="rect">
            <a:avLst/>
          </a:prstGeom>
          <a:noFill/>
          <a:ln>
            <a:noFill/>
          </a:ln>
        </p:spPr>
      </p:pic>
    </p:spTree>
    <p:extLst>
      <p:ext uri="{BB962C8B-B14F-4D97-AF65-F5344CB8AC3E}">
        <p14:creationId xmlns:p14="http://schemas.microsoft.com/office/powerpoint/2010/main" val="2676838147"/>
      </p:ext>
    </p:extLst>
  </p:cSld>
  <p:clrMapOvr>
    <a:masterClrMapping/>
  </p:clrMapOvr>
</p:sld>
</file>

<file path=ppt/theme/theme1.xml><?xml version="1.0" encoding="utf-8"?>
<a:theme xmlns:a="http://schemas.openxmlformats.org/drawingml/2006/main" name="SOGI123-Template-Trans">
  <a:themeElements>
    <a:clrScheme name="1_Office Theme">
      <a:dk1>
        <a:srgbClr val="40404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ec7345-6d0b-44ab-94de-bf180cee9830" xsi:nil="true"/>
    <lcf76f155ced4ddcb4097134ff3c332f xmlns="5e1e02a6-8e41-46c8-be9c-5d142760453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D4C7306E38DA4EB795739BE35398C9" ma:contentTypeVersion="18" ma:contentTypeDescription="Create a new document." ma:contentTypeScope="" ma:versionID="0cf477f863087767fcf7ed4a67109fa9">
  <xsd:schema xmlns:xsd="http://www.w3.org/2001/XMLSchema" xmlns:xs="http://www.w3.org/2001/XMLSchema" xmlns:p="http://schemas.microsoft.com/office/2006/metadata/properties" xmlns:ns2="5e1e02a6-8e41-46c8-be9c-5d1427604533" xmlns:ns3="dbec7345-6d0b-44ab-94de-bf180cee9830" targetNamespace="http://schemas.microsoft.com/office/2006/metadata/properties" ma:root="true" ma:fieldsID="1972bdfe3fe1faede5ab18924bc60e88" ns2:_="" ns3:_="">
    <xsd:import namespace="5e1e02a6-8e41-46c8-be9c-5d1427604533"/>
    <xsd:import namespace="dbec7345-6d0b-44ab-94de-bf180cee983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1e02a6-8e41-46c8-be9c-5d1427604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a8bfd8-3a85-4dd2-ad15-faf1d1dcb2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ec7345-6d0b-44ab-94de-bf180cee983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1f134cf-89d7-4f4c-8fc1-4eabc9d06264}" ma:internalName="TaxCatchAll" ma:showField="CatchAllData" ma:web="dbec7345-6d0b-44ab-94de-bf180cee98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3BE8F0-FBA2-4781-96DF-C5BE4A608E70}">
  <ds:schemaRefs>
    <ds:schemaRef ds:uri="http://purl.org/dc/elements/1.1/"/>
    <ds:schemaRef ds:uri="http://schemas.microsoft.com/office/2006/metadata/properties"/>
    <ds:schemaRef ds:uri="http://purl.org/dc/dcmitype/"/>
    <ds:schemaRef ds:uri="http://schemas.microsoft.com/office/infopath/2007/PartnerControls"/>
    <ds:schemaRef ds:uri="http://purl.org/dc/terms/"/>
    <ds:schemaRef ds:uri="http://schemas.microsoft.com/office/2006/documentManagement/types"/>
    <ds:schemaRef ds:uri="5e1e02a6-8e41-46c8-be9c-5d1427604533"/>
    <ds:schemaRef ds:uri="http://schemas.openxmlformats.org/package/2006/metadata/core-properties"/>
    <ds:schemaRef ds:uri="dbec7345-6d0b-44ab-94de-bf180cee9830"/>
    <ds:schemaRef ds:uri="http://www.w3.org/XML/1998/namespace"/>
  </ds:schemaRefs>
</ds:datastoreItem>
</file>

<file path=customXml/itemProps2.xml><?xml version="1.0" encoding="utf-8"?>
<ds:datastoreItem xmlns:ds="http://schemas.openxmlformats.org/officeDocument/2006/customXml" ds:itemID="{C1388428-19C2-43A0-BD40-BEDDF3CB8BE3}">
  <ds:schemaRefs>
    <ds:schemaRef ds:uri="5e1e02a6-8e41-46c8-be9c-5d1427604533"/>
    <ds:schemaRef ds:uri="dbec7345-6d0b-44ab-94de-bf180cee98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0D5539-B410-408B-BDAD-C4B2E5E77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3083</Words>
  <Application>Microsoft Macintosh PowerPoint</Application>
  <PresentationFormat>Custom</PresentationFormat>
  <Paragraphs>298</Paragraphs>
  <Slides>21</Slides>
  <Notes>21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Poppins ExtraLight</vt:lpstr>
      <vt:lpstr>Century Gothic</vt:lpstr>
      <vt:lpstr>Calibri</vt:lpstr>
      <vt:lpstr>Proxima Nova</vt:lpstr>
      <vt:lpstr>Poppins</vt:lpstr>
      <vt:lpstr>Poppins Medium</vt:lpstr>
      <vt:lpstr>Helvetica Neue</vt:lpstr>
      <vt:lpstr>Poppins</vt:lpstr>
      <vt:lpstr>SOGI123-Template-Trans</vt:lpstr>
      <vt:lpstr>PowerPoint Presentation</vt:lpstr>
      <vt:lpstr>Land Acknowledgement</vt:lpstr>
      <vt:lpstr>Introductions</vt:lpstr>
      <vt:lpstr>The plan</vt:lpstr>
      <vt:lpstr>What is SOGI and SOGI 123?</vt:lpstr>
      <vt:lpstr>What is SOGI-inclusive education?</vt:lpstr>
      <vt:lpstr>Why is SOGI-inclusive education happening?</vt:lpstr>
      <vt:lpstr>Why is SOGI-inclusive education important and necessary?</vt:lpstr>
      <vt:lpstr>What is SOGI 123</vt:lpstr>
      <vt:lpstr>What is SOGI 123</vt:lpstr>
      <vt:lpstr>What does SOGI-inclusive education look like?</vt:lpstr>
      <vt:lpstr>What does SOGI-inclusive education look like?</vt:lpstr>
      <vt:lpstr>What does SOGI-inclusive education look like?</vt:lpstr>
      <vt:lpstr>What does SOGI-inclusive education look like?</vt:lpstr>
      <vt:lpstr>What does SOGI-inclusive education look like?</vt:lpstr>
      <vt:lpstr>SOGI-inclusive education in your school</vt:lpstr>
      <vt:lpstr>VIDEO </vt:lpstr>
      <vt:lpstr>What can you do at home?</vt:lpstr>
      <vt:lpstr>What can you do at home?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Scout Gray</dc:creator>
  <cp:lastModifiedBy>Scout Gray (they/them)</cp:lastModifiedBy>
  <cp:revision>1</cp:revision>
  <dcterms:created xsi:type="dcterms:W3CDTF">2020-11-26T18:23:51Z</dcterms:created>
  <dcterms:modified xsi:type="dcterms:W3CDTF">2025-03-12T22:56:47Z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0x010100A6D4C7306E38DA4EB795739BE35398C9</vt:lpwstr>
  </property>
</Properties>
</file>